
<file path=[Content_Types].xml><?xml version="1.0" encoding="utf-8"?>
<Types xmlns="http://schemas.openxmlformats.org/package/2006/content-types">
  <Override PartName="/ppt/slideLayouts/slideLayout8.xml" ContentType="application/vnd.openxmlformats-officedocument.presentationml.slideLayout+xml"/>
  <Override PartName="/ppt/slides/slide68.xml" ContentType="application/vnd.openxmlformats-officedocument.presentationml.slide+xml"/>
  <Override PartName="/ppt/slides/slide135.xml" ContentType="application/vnd.openxmlformats-officedocument.presentationml.slide+xml"/>
  <Override PartName="/ppt/notesSlides/notesSlide31.xml" ContentType="application/vnd.openxmlformats-officedocument.presentationml.notesSlide+xml"/>
  <Override PartName="/ppt/notesSlides/notesSlide74.xml" ContentType="application/vnd.openxmlformats-officedocument.presentationml.notesSlide+xml"/>
  <Override PartName="/ppt/slides/slide28.xml" ContentType="application/vnd.openxmlformats-officedocument.presentationml.slide+xml"/>
  <Override PartName="/ppt/slides/slide66.xml" ContentType="application/vnd.openxmlformats-officedocument.presentationml.slide+xml"/>
  <Override PartName="/ppt/notesSlides/notesSlide88.xml" ContentType="application/vnd.openxmlformats-officedocument.presentationml.notesSlide+xml"/>
  <Override PartName="/ppt/slides/slide180.xml" ContentType="application/vnd.openxmlformats-officedocument.presentationml.slide+xml"/>
  <Override PartName="/docProps/app.xml" ContentType="application/vnd.openxmlformats-officedocument.extended-properties+xml"/>
  <Override PartName="/ppt/notesSlides/notesSlide9.xml" ContentType="application/vnd.openxmlformats-officedocument.presentationml.notesSlide+xml"/>
  <Override PartName="/ppt/notesSlides/notesSlide115.xml" ContentType="application/vnd.openxmlformats-officedocument.presentationml.notesSlide+xml"/>
  <Override PartName="/ppt/notesSlides/notesSlide73.xml" ContentType="application/vnd.openxmlformats-officedocument.presentationml.notesSlide+xml"/>
  <Override PartName="/ppt/notesSlides/notesSlide32.xml" ContentType="application/vnd.openxmlformats-officedocument.presentationml.notesSlide+xml"/>
  <Override PartName="/ppt/slides/slide11.xml" ContentType="application/vnd.openxmlformats-officedocument.presentationml.slide+xml"/>
  <Override PartName="/ppt/slides/slide174.xml" ContentType="application/vnd.openxmlformats-officedocument.presentationml.slide+xml"/>
  <Override PartName="/ppt/slides/slide47.xml" ContentType="application/vnd.openxmlformats-officedocument.presentationml.slide+xml"/>
  <Override PartName="/ppt/slides/slide118.xml" ContentType="application/vnd.openxmlformats-officedocument.presentationml.slide+xml"/>
  <Override PartName="/ppt/notesSlides/notesSlide52.xml" ContentType="application/vnd.openxmlformats-officedocument.presentationml.notesSlide+xml"/>
  <Override PartName="/ppt/slideLayouts/slideLayout3.xml" ContentType="application/vnd.openxmlformats-officedocument.presentationml.slideLayout+xml"/>
  <Override PartName="/ppt/slides/slide141.xml" ContentType="application/vnd.openxmlformats-officedocument.presentationml.slide+xml"/>
  <Override PartName="/ppt/slides/slide153.xml" ContentType="application/vnd.openxmlformats-officedocument.presentationml.slide+xml"/>
  <Override PartName="/ppt/slides/slide1.xml" ContentType="application/vnd.openxmlformats-officedocument.presentationml.slide+xml"/>
  <Override PartName="/ppt/slides/slide97.xml" ContentType="application/vnd.openxmlformats-officedocument.presentationml.slide+xml"/>
  <Override PartName="/ppt/slides/slide161.xml" ContentType="application/vnd.openxmlformats-officedocument.presentationml.slide+xml"/>
  <Override PartName="/ppt/tableStyles.xml" ContentType="application/vnd.openxmlformats-officedocument.presentationml.tableStyles+xml"/>
  <Default Extension="wmf" ContentType="image/x-wmf"/>
  <Override PartName="/ppt/notesSlides/notesSlide15.xml" ContentType="application/vnd.openxmlformats-officedocument.presentationml.notesSlide+xml"/>
  <Override PartName="/ppt/slides/slide94.xml" ContentType="application/vnd.openxmlformats-officedocument.presentationml.slide+xml"/>
  <Override PartName="/ppt/notesSlides/notesSlide71.xml" ContentType="application/vnd.openxmlformats-officedocument.presentationml.notesSlide+xml"/>
  <Override PartName="/ppt/slides/slide92.xml" ContentType="application/vnd.openxmlformats-officedocument.presentationml.slide+xml"/>
  <Override PartName="/ppt/slides/slide124.xml" ContentType="application/vnd.openxmlformats-officedocument.presentationml.slide+xml"/>
  <Override PartName="/ppt/slides/slide167.xml" ContentType="application/vnd.openxmlformats-officedocument.presentationml.slide+xml"/>
  <Override PartName="/ppt/notesSlides/notesSlide119.xml" ContentType="application/vnd.openxmlformats-officedocument.presentationml.notesSlide+xml"/>
  <Override PartName="/ppt/notesSlides/notesSlide122.xml" ContentType="application/vnd.openxmlformats-officedocument.presentationml.notesSlide+xml"/>
  <Override PartName="/ppt/notesSlides/notesSlide23.xml" ContentType="application/vnd.openxmlformats-officedocument.presentationml.notesSlide+xml"/>
  <Override PartName="/ppt/notesSlides/notesSlide42.xml" ContentType="application/vnd.openxmlformats-officedocument.presentationml.notesSlide+xml"/>
  <Override PartName="/ppt/notesSlides/notesSlide113.xml" ContentType="application/vnd.openxmlformats-officedocument.presentationml.notesSlide+xml"/>
  <Override PartName="/ppt/notesSlides/notesSlide35.xml" ContentType="application/vnd.openxmlformats-officedocument.presentationml.notesSlide+xml"/>
  <Override PartName="/ppt/slides/slide20.xml" ContentType="application/vnd.openxmlformats-officedocument.presentationml.slide+xml"/>
  <Override PartName="/ppt/slides/slide17.xml" ContentType="application/vnd.openxmlformats-officedocument.presentationml.slide+xml"/>
  <Override PartName="/ppt/notesSlides/notesSlide51.xml" ContentType="application/vnd.openxmlformats-officedocument.presentationml.notesSlide+xml"/>
  <Override PartName="/ppt/slides/slide115.xml" ContentType="application/vnd.openxmlformats-officedocument.presentationml.slide+xml"/>
  <Override PartName="/ppt/notesSlides/notesSlide13.xml" ContentType="application/vnd.openxmlformats-officedocument.presentationml.notesSlide+xml"/>
  <Override PartName="/ppt/slides/slide78.xml" ContentType="application/vnd.openxmlformats-officedocument.presentationml.slide+xml"/>
  <Override PartName="/ppt/notesSlides/notesSlide1.xml" ContentType="application/vnd.openxmlformats-officedocument.presentationml.notesSlide+xml"/>
  <Override PartName="/ppt/slides/slide61.xml" ContentType="application/vnd.openxmlformats-officedocument.presentationml.slide+xml"/>
  <Override PartName="/ppt/slides/slide43.xml" ContentType="application/vnd.openxmlformats-officedocument.presentationml.slide+xml"/>
  <Override PartName="/ppt/notesSlides/notesSlide125.xml" ContentType="application/vnd.openxmlformats-officedocument.presentationml.notesSlide+xml"/>
  <Override PartName="/ppt/slides/slide37.xml" ContentType="application/vnd.openxmlformats-officedocument.presentationml.slide+xml"/>
  <Override PartName="/ppt/slides/slide104.xml" ContentType="application/vnd.openxmlformats-officedocument.presentationml.slide+xml"/>
  <Override PartName="/ppt/slides/slide10.xml" ContentType="application/vnd.openxmlformats-officedocument.presentationml.slide+xml"/>
  <Override PartName="/ppt/slides/slide133.xml" ContentType="application/vnd.openxmlformats-officedocument.presentationml.slide+xml"/>
  <Override PartName="/ppt/slides/slide33.xml" ContentType="application/vnd.openxmlformats-officedocument.presentationml.slide+xml"/>
  <Override PartName="/ppt/slides/slide148.xml" ContentType="application/vnd.openxmlformats-officedocument.presentationml.slide+xml"/>
  <Override PartName="/ppt/notesSlides/notesSlide45.xml" ContentType="application/vnd.openxmlformats-officedocument.presentationml.notesSlide+xml"/>
  <Override PartName="/ppt/notesSlides/notesSlide48.xml" ContentType="application/vnd.openxmlformats-officedocument.presentationml.notesSlide+xml"/>
  <Override PartName="/ppt/notesSlides/notesSlide90.xml" ContentType="application/vnd.openxmlformats-officedocument.presentationml.notesSlide+xml"/>
  <Default Extension="png" ContentType="image/png"/>
  <Override PartName="/ppt/notesSlides/notesSlide84.xml" ContentType="application/vnd.openxmlformats-officedocument.presentationml.notesSlide+xml"/>
  <Override PartName="/ppt/slides/slide83.xml" ContentType="application/vnd.openxmlformats-officedocument.presentationml.slide+xml"/>
  <Override PartName="/ppt/slides/slide172.xml" ContentType="application/vnd.openxmlformats-officedocument.presentationml.slide+xml"/>
  <Override PartName="/ppt/notesSlides/notesSlide96.xml" ContentType="application/vnd.openxmlformats-officedocument.presentationml.notesSlide+xml"/>
  <Override PartName="/docProps/core.xml" ContentType="application/vnd.openxmlformats-package.core-properties+xml"/>
  <Override PartName="/ppt/slides/slide142.xml" ContentType="application/vnd.openxmlformats-officedocument.presentationml.slide+xml"/>
  <Override PartName="/ppt/slides/slide56.xml" ContentType="application/vnd.openxmlformats-officedocument.presentationml.slide+xml"/>
  <Override PartName="/ppt/notesSlides/notesSlide108.xml" ContentType="application/vnd.openxmlformats-officedocument.presentationml.notesSlide+xml"/>
  <Override PartName="/ppt/slides/slide31.xml" ContentType="application/vnd.openxmlformats-officedocument.presentationml.slide+xml"/>
  <Override PartName="/ppt/slides/slide154.xml" ContentType="application/vnd.openxmlformats-officedocument.presentationml.slide+xml"/>
  <Default Extension="bin" ContentType="application/vnd.openxmlformats-officedocument.presentationml.printerSettings"/>
  <Override PartName="/ppt/slides/slide175.xml" ContentType="application/vnd.openxmlformats-officedocument.presentationml.slide+xml"/>
  <Override PartName="/ppt/slides/slide53.xml" ContentType="application/vnd.openxmlformats-officedocument.presentationml.slide+xml"/>
  <Override PartName="/ppt/slides/slide76.xml" ContentType="application/vnd.openxmlformats-officedocument.presentationml.slide+xml"/>
  <Override PartName="/ppt/slides/slide163.xml" ContentType="application/vnd.openxmlformats-officedocument.presentationml.slide+xml"/>
  <Override PartName="/ppt/notesSlides/notesSlide24.xml" ContentType="application/vnd.openxmlformats-officedocument.presentationml.notesSlide+xml"/>
  <Override PartName="/ppt/notesSlides/notesSlide47.xml" ContentType="application/vnd.openxmlformats-officedocument.presentationml.notesSlide+xml"/>
  <Override PartName="/ppt/slides/slide55.xml" ContentType="application/vnd.openxmlformats-officedocument.presentationml.slide+xml"/>
  <Override PartName="/ppt/notesSlides/notesSlide98.xml" ContentType="application/vnd.openxmlformats-officedocument.presentationml.notesSlide+xml"/>
  <Override PartName="/ppt/notesSlides/notesSlide104.xml" ContentType="application/vnd.openxmlformats-officedocument.presentationml.notesSlide+xml"/>
  <Override PartName="/ppt/notesSlides/notesSlide120.xml" ContentType="application/vnd.openxmlformats-officedocument.presentationml.notesSlide+xml"/>
  <Override PartName="/ppt/slides/slide19.xml" ContentType="application/vnd.openxmlformats-officedocument.presentationml.slide+xml"/>
  <Override PartName="/ppt/slides/slide41.xml" ContentType="application/vnd.openxmlformats-officedocument.presentationml.slide+xml"/>
  <Override PartName="/ppt/slides/slide132.xml" ContentType="application/vnd.openxmlformats-officedocument.presentationml.slide+xml"/>
  <Override PartName="/ppt/notesSlides/notesSlide2.xml" ContentType="application/vnd.openxmlformats-officedocument.presentationml.notesSlide+xml"/>
  <Override PartName="/ppt/notesSlides/notesSlide53.xml" ContentType="application/vnd.openxmlformats-officedocument.presentationml.notesSlide+xml"/>
  <Override PartName="/ppt/slides/slide166.xml" ContentType="application/vnd.openxmlformats-officedocument.presentationml.slide+xml"/>
  <Override PartName="/ppt/slides/slide155.xml" ContentType="application/vnd.openxmlformats-officedocument.presentationml.slide+xml"/>
  <Override PartName="/ppt/notesSlides/notesSlide14.xml" ContentType="application/vnd.openxmlformats-officedocument.presentationml.notesSlide+xml"/>
  <Override PartName="/ppt/slides/slide152.xml" ContentType="application/vnd.openxmlformats-officedocument.presentationml.slide+xml"/>
  <Override PartName="/ppt/notesSlides/notesSlide114.xml" ContentType="application/vnd.openxmlformats-officedocument.presentationml.notesSlide+xml"/>
  <Override PartName="/ppt/theme/theme2.xml" ContentType="application/vnd.openxmlformats-officedocument.theme+xml"/>
  <Override PartName="/ppt/notesSlides/notesSlide75.xml" ContentType="application/vnd.openxmlformats-officedocument.presentationml.notesSlide+xml"/>
  <Override PartName="/ppt/slides/slide2.xml" ContentType="application/vnd.openxmlformats-officedocument.presentationml.slide+xml"/>
  <Override PartName="/ppt/slides/slide80.xml" ContentType="application/vnd.openxmlformats-officedocument.presentationml.slide+xml"/>
  <Override PartName="/ppt/notesSlides/notesSlide25.xml" ContentType="application/vnd.openxmlformats-officedocument.presentationml.notesSlide+xml"/>
  <Override PartName="/ppt/notesSlides/notesSlide69.xml" ContentType="application/vnd.openxmlformats-officedocument.presentationml.notesSlide+xml"/>
  <Override PartName="/ppt/notesSlides/notesSlide109.xml" ContentType="application/vnd.openxmlformats-officedocument.presentationml.notesSlide+xml"/>
  <Override PartName="/ppt/slides/slide177.xml" ContentType="application/vnd.openxmlformats-officedocument.presentationml.slide+xml"/>
  <Override PartName="/ppt/slides/slide128.xml" ContentType="application/vnd.openxmlformats-officedocument.presentationml.slide+xml"/>
  <Override PartName="/ppt/notesSlides/notesSlide40.xml" ContentType="application/vnd.openxmlformats-officedocument.presentationml.notesSlide+xml"/>
  <Override PartName="/ppt/notesSlides/notesSlide65.xml" ContentType="application/vnd.openxmlformats-officedocument.presentationml.notesSlide+xml"/>
  <Override PartName="/ppt/slides/slide45.xml" ContentType="application/vnd.openxmlformats-officedocument.presentationml.slide+xml"/>
  <Override PartName="/ppt/slides/slide101.xml" ContentType="application/vnd.openxmlformats-officedocument.presentationml.slide+xml"/>
  <Override PartName="/ppt/slides/slide137.xml" ContentType="application/vnd.openxmlformats-officedocument.presentationml.slide+xml"/>
  <Override PartName="/ppt/slides/slide147.xml" ContentType="application/vnd.openxmlformats-officedocument.presentationml.slide+xml"/>
  <Override PartName="/ppt/slides/slide165.xml" ContentType="application/vnd.openxmlformats-officedocument.presentationml.slide+xml"/>
  <Override PartName="/ppt/notesSlides/notesSlide21.xml" ContentType="application/vnd.openxmlformats-officedocument.presentationml.notesSlide+xml"/>
  <Override PartName="/ppt/slideLayouts/slideLayout10.xml" ContentType="application/vnd.openxmlformats-officedocument.presentationml.slideLayout+xml"/>
  <Override PartName="/ppt/notesSlides/notesSlide38.xml" ContentType="application/vnd.openxmlformats-officedocument.presentationml.notesSlide+xml"/>
  <Override PartName="/ppt/slides/slide54.xml" ContentType="application/vnd.openxmlformats-officedocument.presentationml.slide+xml"/>
  <Override PartName="/ppt/notesSlides/notesSlide102.xml" ContentType="application/vnd.openxmlformats-officedocument.presentationml.notesSlide+xml"/>
  <Override PartName="/ppt/notesSlides/notesSlide123.xml" ContentType="application/vnd.openxmlformats-officedocument.presentationml.notesSlide+xml"/>
  <Override PartName="/ppt/notesSlides/notesSlide3.xml" ContentType="application/vnd.openxmlformats-officedocument.presentationml.notesSlide+xml"/>
  <Override PartName="/ppt/notesSlides/notesSlide36.xml" ContentType="application/vnd.openxmlformats-officedocument.presentationml.notesSlide+xml"/>
  <Override PartName="/ppt/slides/slide58.xml" ContentType="application/vnd.openxmlformats-officedocument.presentationml.slide+xml"/>
  <Default Extension="xml" ContentType="application/xml"/>
  <Override PartName="/ppt/slides/slide91.xml" ContentType="application/vnd.openxmlformats-officedocument.presentationml.slide+xml"/>
  <Override PartName="/ppt/slides/slide26.xml" ContentType="application/vnd.openxmlformats-officedocument.presentationml.slide+xml"/>
  <Override PartName="/ppt/slideMasters/slideMaster1.xml" ContentType="application/vnd.openxmlformats-officedocument.presentationml.slideMaster+xml"/>
  <Override PartName="/ppt/slides/slide86.xml" ContentType="application/vnd.openxmlformats-officedocument.presentationml.slide+xml"/>
  <Override PartName="/ppt/notesSlides/notesSlide63.xml" ContentType="application/vnd.openxmlformats-officedocument.presentationml.notesSlide+xml"/>
  <Override PartName="/ppt/slides/slide81.xml" ContentType="application/vnd.openxmlformats-officedocument.presentationml.slide+xml"/>
  <Override PartName="/ppt/slides/slide25.xml" ContentType="application/vnd.openxmlformats-officedocument.presentationml.slide+xml"/>
  <Override PartName="/ppt/notesSlides/notesSlide19.xml" ContentType="application/vnd.openxmlformats-officedocument.presentationml.notesSlide+xml"/>
  <Override PartName="/ppt/notesSlides/notesSlide93.xml" ContentType="application/vnd.openxmlformats-officedocument.presentationml.notesSlide+xml"/>
  <Override PartName="/ppt/slides/slide93.xml" ContentType="application/vnd.openxmlformats-officedocument.presentationml.slide+xml"/>
  <Override PartName="/ppt/slides/slide14.xml" ContentType="application/vnd.openxmlformats-officedocument.presentationml.slide+xml"/>
  <Override PartName="/ppt/slides/slide40.xml" ContentType="application/vnd.openxmlformats-officedocument.presentationml.slide+xml"/>
  <Override PartName="/ppt/slides/slide105.xml" ContentType="application/vnd.openxmlformats-officedocument.presentationml.slide+xml"/>
  <Override PartName="/ppt/notesSlides/notesSlide50.xml" ContentType="application/vnd.openxmlformats-officedocument.presentationml.notesSlide+xml"/>
  <Override PartName="/ppt/notesSlides/notesSlide91.xml" ContentType="application/vnd.openxmlformats-officedocument.presentationml.notesSlide+xml"/>
  <Override PartName="/ppt/notesSlides/notesSlide26.xml" ContentType="application/vnd.openxmlformats-officedocument.presentationml.notesSlide+xml"/>
  <Override PartName="/ppt/slides/slide44.xml" ContentType="application/vnd.openxmlformats-officedocument.presentationml.slide+xml"/>
  <Override PartName="/ppt/notesSlides/notesSlide37.xml" ContentType="application/vnd.openxmlformats-officedocument.presentationml.notesSlide+xml"/>
  <Override PartName="/ppt/slides/slide103.xml" ContentType="application/vnd.openxmlformats-officedocument.presentationml.slide+xml"/>
  <Override PartName="/ppt/notesSlides/notesSlide60.xml" ContentType="application/vnd.openxmlformats-officedocument.presentationml.notesSlide+xml"/>
  <Override PartName="/ppt/slides/slide49.xml" ContentType="application/vnd.openxmlformats-officedocument.presentationml.slide+xml"/>
  <Override PartName="/ppt/slides/slide70.xml" ContentType="application/vnd.openxmlformats-officedocument.presentationml.slide+xml"/>
  <Override PartName="/ppt/slides/slide129.xml" ContentType="application/vnd.openxmlformats-officedocument.presentationml.slide+xml"/>
  <Override PartName="/ppt/slides/slide48.xml" ContentType="application/vnd.openxmlformats-officedocument.presentationml.slide+xml"/>
  <Override PartName="/ppt/slides/slide120.xml" ContentType="application/vnd.openxmlformats-officedocument.presentationml.slide+xml"/>
  <Override PartName="/ppt/slides/slide125.xml" ContentType="application/vnd.openxmlformats-officedocument.presentationml.slide+xml"/>
  <Override PartName="/ppt/presentation.xml" ContentType="application/vnd.openxmlformats-officedocument.presentationml.presentation.main+xml"/>
  <Override PartName="/ppt/slides/slide122.xml" ContentType="application/vnd.openxmlformats-officedocument.presentationml.slide+xml"/>
  <Override PartName="/ppt/slides/slide77.xml" ContentType="application/vnd.openxmlformats-officedocument.presentationml.slide+xml"/>
  <Override PartName="/ppt/notesSlides/notesSlide78.xml" ContentType="application/vnd.openxmlformats-officedocument.presentationml.notesSlide+xml"/>
  <Override PartName="/ppt/slides/slide173.xml" ContentType="application/vnd.openxmlformats-officedocument.presentationml.slide+xml"/>
  <Override PartName="/ppt/slides/slide79.xml" ContentType="application/vnd.openxmlformats-officedocument.presentationml.slide+xml"/>
  <Override PartName="/ppt/slides/slide95.xml" ContentType="application/vnd.openxmlformats-officedocument.presentationml.slide+xml"/>
  <Override PartName="/ppt/slides/slide159.xml" ContentType="application/vnd.openxmlformats-officedocument.presentationml.slide+xml"/>
  <Default Extension="jpeg" ContentType="image/jpeg"/>
  <Override PartName="/ppt/notesSlides/notesSlide121.xml" ContentType="application/vnd.openxmlformats-officedocument.presentationml.notesSlide+xml"/>
  <Override PartName="/ppt/notesSlides/notesSlide95.xml" ContentType="application/vnd.openxmlformats-officedocument.presentationml.notesSlide+xml"/>
  <Override PartName="/ppt/notesSlides/notesSlide83.xml" ContentType="application/vnd.openxmlformats-officedocument.presentationml.notesSlide+xml"/>
  <Override PartName="/ppt/slides/slide3.xml" ContentType="application/vnd.openxmlformats-officedocument.presentationml.slide+xml"/>
  <Override PartName="/ppt/slides/slide144.xml" ContentType="application/vnd.openxmlformats-officedocument.presentationml.slide+xml"/>
  <Default Extension="tiff" ContentType="image/tiff"/>
  <Override PartName="/ppt/slideLayouts/slideLayout11.xml" ContentType="application/vnd.openxmlformats-officedocument.presentationml.slideLayout+xml"/>
  <Override PartName="/ppt/slides/slide96.xml" ContentType="application/vnd.openxmlformats-officedocument.presentationml.slide+xml"/>
  <Override PartName="/ppt/notesSlides/notesSlide8.xml" ContentType="application/vnd.openxmlformats-officedocument.presentationml.notesSlide+xml"/>
  <Override PartName="/ppt/notesSlides/notesSlide80.xml" ContentType="application/vnd.openxmlformats-officedocument.presentationml.notesSlide+xml"/>
  <Override PartName="/ppt/slides/slide74.xml" ContentType="application/vnd.openxmlformats-officedocument.presentationml.slide+xml"/>
  <Override PartName="/ppt/slideLayouts/slideLayout13.xml" ContentType="application/vnd.openxmlformats-officedocument.presentationml.slideLayout+xml"/>
  <Override PartName="/ppt/slides/slide75.xml" ContentType="application/vnd.openxmlformats-officedocument.presentationml.slide+xml"/>
  <Override PartName="/ppt/notesSlides/notesSlide64.xml" ContentType="application/vnd.openxmlformats-officedocument.presentationml.notesSlide+xml"/>
  <Override PartName="/ppt/slides/slide15.xml" ContentType="application/vnd.openxmlformats-officedocument.presentationml.slide+xml"/>
  <Override PartName="/ppt/slides/slide140.xml" ContentType="application/vnd.openxmlformats-officedocument.presentationml.slide+xml"/>
  <Override PartName="/ppt/slides/slide143.xml" ContentType="application/vnd.openxmlformats-officedocument.presentationml.slide+xml"/>
  <Override PartName="/ppt/notesSlides/notesSlide49.xml" ContentType="application/vnd.openxmlformats-officedocument.presentationml.notesSlide+xml"/>
  <Default Extension="rels" ContentType="application/vnd.openxmlformats-package.relationships+xml"/>
  <Override PartName="/ppt/slides/slide9.xml" ContentType="application/vnd.openxmlformats-officedocument.presentationml.slide+xml"/>
  <Override PartName="/ppt/slides/slide39.xml" ContentType="application/vnd.openxmlformats-officedocument.presentationml.slide+xml"/>
  <Override PartName="/ppt/slides/slide73.xml" ContentType="application/vnd.openxmlformats-officedocument.presentationml.slide+xml"/>
  <Override PartName="/ppt/slides/slide158.xml" ContentType="application/vnd.openxmlformats-officedocument.presentationml.slide+xml"/>
  <Override PartName="/ppt/slides/slide176.xml" ContentType="application/vnd.openxmlformats-officedocument.presentationml.slide+xml"/>
  <Override PartName="/ppt/slides/slide32.xml" ContentType="application/vnd.openxmlformats-officedocument.presentationml.slide+xml"/>
  <Override PartName="/ppt/slides/slide117.xml" ContentType="application/vnd.openxmlformats-officedocument.presentationml.slide+xml"/>
  <Override PartName="/ppt/slides/slide16.xml" ContentType="application/vnd.openxmlformats-officedocument.presentationml.slide+xml"/>
  <Override PartName="/ppt/slides/slide38.xml" ContentType="application/vnd.openxmlformats-officedocument.presentationml.slide+xml"/>
  <Override PartName="/ppt/slides/slide178.xml" ContentType="application/vnd.openxmlformats-officedocument.presentationml.slide+xml"/>
  <Override PartName="/ppt/slides/slide111.xml" ContentType="application/vnd.openxmlformats-officedocument.presentationml.slide+xml"/>
  <Override PartName="/ppt/slides/slide108.xml" ContentType="application/vnd.openxmlformats-officedocument.presentationml.slide+xml"/>
  <Override PartName="/ppt/slides/slide113.xml" ContentType="application/vnd.openxmlformats-officedocument.presentationml.slide+xml"/>
  <Override PartName="/ppt/slides/slide29.xml" ContentType="application/vnd.openxmlformats-officedocument.presentationml.slide+xml"/>
  <Override PartName="/ppt/notesSlides/notesSlide22.xml" ContentType="application/vnd.openxmlformats-officedocument.presentationml.notesSlide+xml"/>
  <Override PartName="/ppt/slides/slide126.xml" ContentType="application/vnd.openxmlformats-officedocument.presentationml.slide+xml"/>
  <Override PartName="/ppt/notesSlides/notesSlide118.xml" ContentType="application/vnd.openxmlformats-officedocument.presentationml.notesSlide+xml"/>
  <Override PartName="/ppt/slides/slide22.xml" ContentType="application/vnd.openxmlformats-officedocument.presentationml.slide+xml"/>
  <Override PartName="/ppt/slides/slide85.xml" ContentType="application/vnd.openxmlformats-officedocument.presentationml.slide+xml"/>
  <Override PartName="/ppt/notesSlides/notesSlide11.xml" ContentType="application/vnd.openxmlformats-officedocument.presentationml.notesSlide+xml"/>
  <Override PartName="/ppt/notesSlides/notesSlide92.xml" ContentType="application/vnd.openxmlformats-officedocument.presentationml.notesSlide+xml"/>
  <Override PartName="/ppt/slides/slide30.xml" ContentType="application/vnd.openxmlformats-officedocument.presentationml.slide+xml"/>
  <Override PartName="/ppt/slides/slide36.xml" ContentType="application/vnd.openxmlformats-officedocument.presentationml.slide+xml"/>
  <Override PartName="/ppt/slides/slide18.xml" ContentType="application/vnd.openxmlformats-officedocument.presentationml.slide+xml"/>
  <Override PartName="/ppt/notesSlides/notesSlide61.xml" ContentType="application/vnd.openxmlformats-officedocument.presentationml.notesSlide+xml"/>
  <Override PartName="/ppt/notesSlides/notesSlide16.xml" ContentType="application/vnd.openxmlformats-officedocument.presentationml.notesSlide+xml"/>
  <Override PartName="/ppt/notesSlides/notesSlide56.xml" ContentType="application/vnd.openxmlformats-officedocument.presentationml.notesSlide+xml"/>
  <Override PartName="/ppt/slides/slide90.xml" ContentType="application/vnd.openxmlformats-officedocument.presentationml.slide+xml"/>
  <Override PartName="/ppt/slides/slide21.xml" ContentType="application/vnd.openxmlformats-officedocument.presentationml.slide+xml"/>
  <Override PartName="/ppt/slides/slide107.xml" ContentType="application/vnd.openxmlformats-officedocument.presentationml.slide+xml"/>
  <Override PartName="/ppt/slides/slide23.xml" ContentType="application/vnd.openxmlformats-officedocument.presentationml.slide+xml"/>
  <Override PartName="/ppt/slideLayouts/slideLayout9.xml" ContentType="application/vnd.openxmlformats-officedocument.presentationml.slideLayout+xml"/>
  <Override PartName="/ppt/slides/slide123.xml" ContentType="application/vnd.openxmlformats-officedocument.presentationml.slide+xml"/>
  <Override PartName="/ppt/notesSlides/notesSlide117.xml" ContentType="application/vnd.openxmlformats-officedocument.presentationml.notesSlide+xml"/>
  <Override PartName="/ppt/slides/slide52.xml" ContentType="application/vnd.openxmlformats-officedocument.presentationml.slide+xml"/>
  <Override PartName="/ppt/slides/slide51.xml" ContentType="application/vnd.openxmlformats-officedocument.presentationml.slide+xml"/>
  <Override PartName="/ppt/slides/slide62.xml" ContentType="application/vnd.openxmlformats-officedocument.presentationml.slide+xml"/>
  <Override PartName="/ppt/slides/slide7.xml" ContentType="application/vnd.openxmlformats-officedocument.presentationml.slide+xml"/>
  <Override PartName="/ppt/slides/slide65.xml" ContentType="application/vnd.openxmlformats-officedocument.presentationml.slide+xml"/>
  <Override PartName="/ppt/slides/slide151.xml" ContentType="application/vnd.openxmlformats-officedocument.presentationml.slide+xml"/>
  <Override PartName="/ppt/notesMasters/notesMaster1.xml" ContentType="application/vnd.openxmlformats-officedocument.presentationml.notesMaster+xml"/>
  <Override PartName="/ppt/viewProps.xml" ContentType="application/vnd.openxmlformats-officedocument.presentationml.viewProps+xml"/>
  <Override PartName="/ppt/notesSlides/notesSlide4.xml" ContentType="application/vnd.openxmlformats-officedocument.presentationml.notesSlide+xml"/>
  <Override PartName="/ppt/notesSlides/notesSlide41.xml" ContentType="application/vnd.openxmlformats-officedocument.presentationml.notesSlide+xml"/>
  <Override PartName="/ppt/notesSlides/notesSlide66.xml" ContentType="application/vnd.openxmlformats-officedocument.presentationml.notesSlide+xml"/>
  <Override PartName="/ppt/notesSlides/notesSlide103.xml" ContentType="application/vnd.openxmlformats-officedocument.presentationml.notesSlide+xml"/>
  <Override PartName="/ppt/slides/slide13.xml" ContentType="application/vnd.openxmlformats-officedocument.presentationml.slide+xml"/>
  <Override PartName="/ppt/slides/slide121.xml" ContentType="application/vnd.openxmlformats-officedocument.presentationml.slide+xml"/>
  <Override PartName="/ppt/notesSlides/notesSlide17.xml" ContentType="application/vnd.openxmlformats-officedocument.presentationml.notesSlide+xml"/>
  <Override PartName="/ppt/notesSlides/notesSlide86.xml" ContentType="application/vnd.openxmlformats-officedocument.presentationml.notesSlide+xml"/>
  <Override PartName="/ppt/slides/slide87.xml" ContentType="application/vnd.openxmlformats-officedocument.presentationml.slide+xml"/>
  <Override PartName="/ppt/notesSlides/notesSlide6.xml" ContentType="application/vnd.openxmlformats-officedocument.presentationml.notesSlide+xml"/>
  <Override PartName="/ppt/notesSlides/notesSlide87.xml" ContentType="application/vnd.openxmlformats-officedocument.presentationml.notesSlide+xml"/>
  <Override PartName="/ppt/notesSlides/notesSlide57.xml" ContentType="application/vnd.openxmlformats-officedocument.presentationml.notesSlide+xml"/>
  <Override PartName="/ppt/notesSlides/notesSlide99.xml" ContentType="application/vnd.openxmlformats-officedocument.presentationml.notesSlide+xml"/>
  <Override PartName="/ppt/slideLayouts/slideLayout4.xml" ContentType="application/vnd.openxmlformats-officedocument.presentationml.slideLayout+xml"/>
  <Override PartName="/ppt/notesSlides/notesSlide126.xml" ContentType="application/vnd.openxmlformats-officedocument.presentationml.notesSlide+xml"/>
  <Override PartName="/ppt/slideLayouts/slideLayout2.xml" ContentType="application/vnd.openxmlformats-officedocument.presentationml.slideLayout+xml"/>
  <Override PartName="/ppt/slides/slide89.xml" ContentType="application/vnd.openxmlformats-officedocument.presentationml.slide+xml"/>
  <Override PartName="/ppt/notesSlides/notesSlide97.xml" ContentType="application/vnd.openxmlformats-officedocument.presentationml.notesSlide+xml"/>
  <Override PartName="/ppt/slideLayouts/slideLayout6.xml" ContentType="application/vnd.openxmlformats-officedocument.presentationml.slideLayout+xml"/>
  <Default Extension="emf" ContentType="image/x-emf"/>
  <Override PartName="/ppt/slides/slide131.xml" ContentType="application/vnd.openxmlformats-officedocument.presentationml.slide+xml"/>
  <Override PartName="/ppt/notesSlides/notesSlide43.xml" ContentType="application/vnd.openxmlformats-officedocument.presentationml.notesSlide+xml"/>
  <Override PartName="/ppt/slides/slide169.xml" ContentType="application/vnd.openxmlformats-officedocument.presentationml.slide+xml"/>
  <Override PartName="/ppt/presProps.xml" ContentType="application/vnd.openxmlformats-officedocument.presentationml.presProps+xml"/>
  <Override PartName="/ppt/notesSlides/notesSlide18.xml" ContentType="application/vnd.openxmlformats-officedocument.presentationml.notesSlide+xml"/>
  <Override PartName="/ppt/notesSlides/notesSlide79.xml" ContentType="application/vnd.openxmlformats-officedocument.presentationml.notesSlide+xml"/>
  <Override PartName="/ppt/slides/slide127.xml" ContentType="application/vnd.openxmlformats-officedocument.presentationml.slide+xml"/>
  <Override PartName="/ppt/slides/slide27.xml" ContentType="application/vnd.openxmlformats-officedocument.presentationml.slide+xml"/>
  <Override PartName="/ppt/notesSlides/notesSlide94.xml" ContentType="application/vnd.openxmlformats-officedocument.presentationml.notesSlide+xml"/>
  <Override PartName="/ppt/notesSlides/notesSlide101.xml" ContentType="application/vnd.openxmlformats-officedocument.presentationml.notesSlide+xml"/>
  <Override PartName="/ppt/notesSlides/notesSlide107.xml" ContentType="application/vnd.openxmlformats-officedocument.presentationml.notesSlide+xml"/>
  <Override PartName="/ppt/slides/slide138.xml" ContentType="application/vnd.openxmlformats-officedocument.presentationml.slide+xml"/>
  <Override PartName="/ppt/slides/slide170.xml" ContentType="application/vnd.openxmlformats-officedocument.presentationml.slide+xml"/>
  <Override PartName="/ppt/slides/slide168.xml" ContentType="application/vnd.openxmlformats-officedocument.presentationml.slide+xml"/>
  <Override PartName="/ppt/notesSlides/notesSlide10.xml" ContentType="application/vnd.openxmlformats-officedocument.presentationml.notesSlide+xml"/>
  <Override PartName="/ppt/notesSlides/notesSlide39.xml" ContentType="application/vnd.openxmlformats-officedocument.presentationml.notesSlide+xml"/>
  <Override PartName="/ppt/notesSlides/notesSlide62.xml" ContentType="application/vnd.openxmlformats-officedocument.presentationml.notesSlide+xml"/>
  <Override PartName="/ppt/notesSlides/notesSlide55.xml" ContentType="application/vnd.openxmlformats-officedocument.presentationml.notesSlide+xml"/>
  <Override PartName="/ppt/slides/slide150.xml" ContentType="application/vnd.openxmlformats-officedocument.presentationml.slide+xml"/>
  <Override PartName="/ppt/notesSlides/notesSlide77.xml" ContentType="application/vnd.openxmlformats-officedocument.presentationml.notesSlide+xml"/>
  <Override PartName="/ppt/slides/slide67.xml" ContentType="application/vnd.openxmlformats-officedocument.presentationml.slide+xml"/>
  <Override PartName="/ppt/slides/slide100.xml" ContentType="application/vnd.openxmlformats-officedocument.presentationml.slide+xml"/>
  <Override PartName="/ppt/slides/slide12.xml" ContentType="application/vnd.openxmlformats-officedocument.presentationml.slide+xml"/>
  <Override PartName="/ppt/slides/slide46.xml" ContentType="application/vnd.openxmlformats-officedocument.presentationml.slide+xml"/>
  <Override PartName="/ppt/notesSlides/notesSlide58.xml" ContentType="application/vnd.openxmlformats-officedocument.presentationml.notesSlide+xml"/>
  <Override PartName="/ppt/notesSlides/notesSlide76.xml" ContentType="application/vnd.openxmlformats-officedocument.presentationml.notesSlide+xml"/>
  <Override PartName="/ppt/notesSlides/notesSlide28.xml" ContentType="application/vnd.openxmlformats-officedocument.presentationml.notesSlide+xml"/>
  <Override PartName="/ppt/notesSlides/notesSlide27.xml" ContentType="application/vnd.openxmlformats-officedocument.presentationml.notesSlide+xml"/>
  <Override PartName="/ppt/slides/slide84.xml" ContentType="application/vnd.openxmlformats-officedocument.presentationml.slide+xml"/>
  <Override PartName="/ppt/slides/slide69.xml" ContentType="application/vnd.openxmlformats-officedocument.presentationml.slide+xml"/>
  <Override PartName="/ppt/slides/slide35.xml" ContentType="application/vnd.openxmlformats-officedocument.presentationml.slide+xml"/>
  <Override PartName="/ppt/slides/slide42.xml" ContentType="application/vnd.openxmlformats-officedocument.presentationml.slide+xml"/>
  <Override PartName="/ppt/slides/slide130.xml" ContentType="application/vnd.openxmlformats-officedocument.presentationml.slide+xml"/>
  <Override PartName="/ppt/slides/slide134.xml" ContentType="application/vnd.openxmlformats-officedocument.presentationml.slide+xml"/>
  <Override PartName="/ppt/slides/slide145.xml" ContentType="application/vnd.openxmlformats-officedocument.presentationml.slide+xml"/>
  <Override PartName="/ppt/notesSlides/notesSlide116.xml" ContentType="application/vnd.openxmlformats-officedocument.presentationml.notesSlide+xml"/>
  <Override PartName="/ppt/notesSlides/notesSlide34.xml" ContentType="application/vnd.openxmlformats-officedocument.presentationml.notesSlide+xml"/>
  <Override PartName="/ppt/slideLayouts/slideLayout5.xml" ContentType="application/vnd.openxmlformats-officedocument.presentationml.slideLayout+xml"/>
  <Override PartName="/ppt/slides/slide50.xml" ContentType="application/vnd.openxmlformats-officedocument.presentationml.slide+xml"/>
  <Override PartName="/ppt/slides/slide57.xml" ContentType="application/vnd.openxmlformats-officedocument.presentationml.slide+xml"/>
  <Override PartName="/ppt/notesSlides/notesSlide29.xml" ContentType="application/vnd.openxmlformats-officedocument.presentationml.notesSlide+xml"/>
  <Override PartName="/ppt/notesSlides/notesSlide111.xml" ContentType="application/vnd.openxmlformats-officedocument.presentationml.notesSlide+xml"/>
  <Override PartName="/ppt/slides/slide116.xml" ContentType="application/vnd.openxmlformats-officedocument.presentationml.slide+xml"/>
  <Override PartName="/ppt/slides/slide119.xml" ContentType="application/vnd.openxmlformats-officedocument.presentationml.slide+xml"/>
  <Override PartName="/ppt/notesSlides/notesSlide106.xml" ContentType="application/vnd.openxmlformats-officedocument.presentationml.notesSlide+xml"/>
  <Override PartName="/ppt/notesSlides/notesSlide7.xml" ContentType="application/vnd.openxmlformats-officedocument.presentationml.notesSlide+xml"/>
  <Override PartName="/ppt/slides/slide136.xml" ContentType="application/vnd.openxmlformats-officedocument.presentationml.slide+xml"/>
  <Override PartName="/ppt/slides/slide171.xml" ContentType="application/vnd.openxmlformats-officedocument.presentationml.slide+xml"/>
  <Override PartName="/ppt/slides/slide63.xml" ContentType="application/vnd.openxmlformats-officedocument.presentationml.slide+xml"/>
  <Override PartName="/ppt/slides/slide139.xml" ContentType="application/vnd.openxmlformats-officedocument.presentationml.slide+xml"/>
  <Override PartName="/ppt/notesSlides/notesSlide105.xml" ContentType="application/vnd.openxmlformats-officedocument.presentationml.notesSlide+xml"/>
  <Override PartName="/ppt/slides/slide82.xml" ContentType="application/vnd.openxmlformats-officedocument.presentationml.slide+xml"/>
  <Override PartName="/ppt/notesSlides/notesSlide127.xml" ContentType="application/vnd.openxmlformats-officedocument.presentationml.notesSlide+xml"/>
  <Override PartName="/ppt/slides/slide34.xml" ContentType="application/vnd.openxmlformats-officedocument.presentationml.slide+xml"/>
  <Override PartName="/ppt/slides/slide112.xml" ContentType="application/vnd.openxmlformats-officedocument.presentationml.slide+xml"/>
  <Override PartName="/ppt/slides/slide106.xml" ContentType="application/vnd.openxmlformats-officedocument.presentationml.slide+xml"/>
  <Override PartName="/ppt/notesSlides/notesSlide12.xml" ContentType="application/vnd.openxmlformats-officedocument.presentationml.notesSlide+xml"/>
  <Override PartName="/ppt/notesSlides/notesSlide44.xml" ContentType="application/vnd.openxmlformats-officedocument.presentationml.notesSlide+xml"/>
  <Override PartName="/ppt/notesSlides/notesSlide128.xml" ContentType="application/vnd.openxmlformats-officedocument.presentationml.notesSlide+xml"/>
  <Override PartName="/ppt/slides/slide179.xml" ContentType="application/vnd.openxmlformats-officedocument.presentationml.slide+xml"/>
  <Override PartName="/ppt/notesSlides/notesSlide5.xml" ContentType="application/vnd.openxmlformats-officedocument.presentationml.notesSlide+xml"/>
  <Override PartName="/ppt/slideLayouts/slideLayout1.xml" ContentType="application/vnd.openxmlformats-officedocument.presentationml.slideLayout+xml"/>
  <Override PartName="/ppt/slides/slide88.xml" ContentType="application/vnd.openxmlformats-officedocument.presentationml.slide+xml"/>
  <Override PartName="/ppt/slides/slide156.xml" ContentType="application/vnd.openxmlformats-officedocument.presentationml.slide+xml"/>
  <Override PartName="/ppt/slides/slide99.xml" ContentType="application/vnd.openxmlformats-officedocument.presentationml.slide+xml"/>
  <Override PartName="/ppt/theme/theme1.xml" ContentType="application/vnd.openxmlformats-officedocument.theme+xml"/>
  <Override PartName="/ppt/slides/slide109.xml" ContentType="application/vnd.openxmlformats-officedocument.presentationml.slide+xml"/>
  <Override PartName="/ppt/notesSlides/notesSlide59.xml" ContentType="application/vnd.openxmlformats-officedocument.presentationml.notesSlide+xml"/>
  <Override PartName="/ppt/slides/slide5.xml" ContentType="application/vnd.openxmlformats-officedocument.presentationml.slide+xml"/>
  <Override PartName="/ppt/slides/slide160.xml" ContentType="application/vnd.openxmlformats-officedocument.presentationml.slide+xml"/>
  <Override PartName="/ppt/slides/slide59.xml" ContentType="application/vnd.openxmlformats-officedocument.presentationml.slide+xml"/>
  <Override PartName="/ppt/slides/slide114.xml" ContentType="application/vnd.openxmlformats-officedocument.presentationml.slide+xml"/>
  <Override PartName="/ppt/slideLayouts/slideLayout7.xml" ContentType="application/vnd.openxmlformats-officedocument.presentationml.slideLayout+xml"/>
  <Override PartName="/ppt/slides/slide64.xml" ContentType="application/vnd.openxmlformats-officedocument.presentationml.slide+xml"/>
  <Override PartName="/ppt/notesSlides/notesSlide33.xml" ContentType="application/vnd.openxmlformats-officedocument.presentationml.notesSlide+xml"/>
  <Override PartName="/ppt/notesSlides/notesSlide46.xml" ContentType="application/vnd.openxmlformats-officedocument.presentationml.notesSlide+xml"/>
  <Override PartName="/ppt/slides/slide110.xml" ContentType="application/vnd.openxmlformats-officedocument.presentationml.slide+xml"/>
  <Override PartName="/ppt/slides/slide4.xml" ContentType="application/vnd.openxmlformats-officedocument.presentationml.slide+xml"/>
  <Override PartName="/ppt/notesSlides/notesSlide89.xml" ContentType="application/vnd.openxmlformats-officedocument.presentationml.notesSlide+xml"/>
  <Override PartName="/ppt/notesSlides/notesSlide67.xml" ContentType="application/vnd.openxmlformats-officedocument.presentationml.notesSlide+xml"/>
  <Override PartName="/ppt/slides/slide157.xml" ContentType="application/vnd.openxmlformats-officedocument.presentationml.slide+xml"/>
  <Override PartName="/ppt/notesSlides/notesSlide72.xml" ContentType="application/vnd.openxmlformats-officedocument.presentationml.notesSlide+xml"/>
  <Override PartName="/ppt/notesSlides/notesSlide54.xml" ContentType="application/vnd.openxmlformats-officedocument.presentationml.notesSlide+xml"/>
  <Override PartName="/ppt/slides/slide149.xml" ContentType="application/vnd.openxmlformats-officedocument.presentationml.slide+xml"/>
  <Override PartName="/ppt/slides/slide72.xml" ContentType="application/vnd.openxmlformats-officedocument.presentationml.slide+xml"/>
  <Override PartName="/ppt/slides/slide98.xml" ContentType="application/vnd.openxmlformats-officedocument.presentationml.slide+xml"/>
  <Override PartName="/ppt/notesSlides/notesSlide81.xml" ContentType="application/vnd.openxmlformats-officedocument.presentationml.notesSlide+xml"/>
  <Override PartName="/ppt/notesSlides/notesSlide70.xml" ContentType="application/vnd.openxmlformats-officedocument.presentationml.notesSlide+xml"/>
  <Override PartName="/ppt/slides/slide8.xml" ContentType="application/vnd.openxmlformats-officedocument.presentationml.slide+xml"/>
  <Override PartName="/ppt/slides/slide102.xml" ContentType="application/vnd.openxmlformats-officedocument.presentationml.slide+xml"/>
  <Override PartName="/ppt/slides/slide146.xml" ContentType="application/vnd.openxmlformats-officedocument.presentationml.slide+xml"/>
  <Override PartName="/ppt/notesSlides/notesSlide82.xml" ContentType="application/vnd.openxmlformats-officedocument.presentationml.notesSlide+xml"/>
  <Override PartName="/ppt/notesSlides/notesSlide68.xml" ContentType="application/vnd.openxmlformats-officedocument.presentationml.notesSlide+xml"/>
  <Override PartName="/ppt/notesSlides/notesSlide85.xml" ContentType="application/vnd.openxmlformats-officedocument.presentationml.notesSlide+xml"/>
  <Override PartName="/ppt/notesSlides/notesSlide110.xml" ContentType="application/vnd.openxmlformats-officedocument.presentationml.notesSlide+xml"/>
  <Override PartName="/ppt/notesSlides/notesSlide112.xml" ContentType="application/vnd.openxmlformats-officedocument.presentationml.notesSlide+xml"/>
  <Override PartName="/ppt/slides/slide60.xml" ContentType="application/vnd.openxmlformats-officedocument.presentationml.slide+xml"/>
  <Override PartName="/ppt/slides/slide24.xml" ContentType="application/vnd.openxmlformats-officedocument.presentationml.slide+xml"/>
  <Override PartName="/ppt/slides/slide162.xml" ContentType="application/vnd.openxmlformats-officedocument.presentationml.slide+xml"/>
  <Override PartName="/ppt/slides/slide164.xml" ContentType="application/vnd.openxmlformats-officedocument.presentationml.slide+xml"/>
  <Override PartName="/ppt/notesSlides/notesSlide30.xml" ContentType="application/vnd.openxmlformats-officedocument.presentationml.notesSlide+xml"/>
  <Override PartName="/ppt/slides/slide71.xml" ContentType="application/vnd.openxmlformats-officedocument.presentationml.slide+xml"/>
  <Override PartName="/ppt/slides/slide6.xml" ContentType="application/vnd.openxmlformats-officedocument.presentationml.slide+xml"/>
  <Default Extension="pdf" ContentType="application/pdf"/>
  <Override PartName="/ppt/slideLayouts/slideLayout12.xml" ContentType="application/vnd.openxmlformats-officedocument.presentationml.slideLayout+xml"/>
  <Override PartName="/ppt/notesSlides/notesSlide20.xml" ContentType="application/vnd.openxmlformats-officedocument.presentationml.notesSlide+xml"/>
  <Override PartName="/ppt/notesSlides/notesSlide100.xml" ContentType="application/vnd.openxmlformats-officedocument.presentationml.notesSlide+xml"/>
  <Override PartName="/ppt/notesSlides/notesSlide124.xml" ContentType="application/vnd.openxmlformats-officedocument.presentationml.notesSlide+xml"/>
</Types>
</file>

<file path=_rels/.rels><?xml version="1.0" encoding="UTF-8" standalone="yes"?>
<Relationships xmlns="http://schemas.openxmlformats.org/package/2006/relationships"><Relationship Id="rId2" Type="http://schemas.openxmlformats.org/package/2006/relationships/metadata/core-properties" Target="docProps/core.xml"/><Relationship Id="rId3" Type="http://schemas.openxmlformats.org/officeDocument/2006/relationships/extended-properties" Target="docProps/app.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aveSubsetFonts="1">
  <p:sldMasterIdLst>
    <p:sldMasterId id="2147483648" r:id="rId1"/>
  </p:sldMasterIdLst>
  <p:notesMasterIdLst>
    <p:notesMasterId r:id="rId182"/>
  </p:notesMasterIdLst>
  <p:sldIdLst>
    <p:sldId id="276" r:id="rId2"/>
    <p:sldId id="277" r:id="rId3"/>
    <p:sldId id="291" r:id="rId4"/>
    <p:sldId id="288" r:id="rId5"/>
    <p:sldId id="289" r:id="rId6"/>
    <p:sldId id="278" r:id="rId7"/>
    <p:sldId id="279" r:id="rId8"/>
    <p:sldId id="280" r:id="rId9"/>
    <p:sldId id="284" r:id="rId10"/>
    <p:sldId id="285" r:id="rId11"/>
    <p:sldId id="286" r:id="rId12"/>
    <p:sldId id="287" r:id="rId13"/>
    <p:sldId id="283" r:id="rId14"/>
    <p:sldId id="290" r:id="rId15"/>
    <p:sldId id="308" r:id="rId16"/>
    <p:sldId id="281" r:id="rId17"/>
    <p:sldId id="293" r:id="rId18"/>
    <p:sldId id="313" r:id="rId19"/>
    <p:sldId id="314" r:id="rId20"/>
    <p:sldId id="295" r:id="rId21"/>
    <p:sldId id="296" r:id="rId22"/>
    <p:sldId id="304" r:id="rId23"/>
    <p:sldId id="305" r:id="rId24"/>
    <p:sldId id="306" r:id="rId25"/>
    <p:sldId id="307" r:id="rId26"/>
    <p:sldId id="297" r:id="rId27"/>
    <p:sldId id="298" r:id="rId28"/>
    <p:sldId id="299" r:id="rId29"/>
    <p:sldId id="300" r:id="rId30"/>
    <p:sldId id="301" r:id="rId31"/>
    <p:sldId id="302" r:id="rId32"/>
    <p:sldId id="303" r:id="rId33"/>
    <p:sldId id="310" r:id="rId34"/>
    <p:sldId id="309" r:id="rId35"/>
    <p:sldId id="311" r:id="rId36"/>
    <p:sldId id="312" r:id="rId37"/>
    <p:sldId id="322" r:id="rId38"/>
    <p:sldId id="323" r:id="rId39"/>
    <p:sldId id="324" r:id="rId40"/>
    <p:sldId id="315" r:id="rId41"/>
    <p:sldId id="316" r:id="rId42"/>
    <p:sldId id="317" r:id="rId43"/>
    <p:sldId id="318" r:id="rId44"/>
    <p:sldId id="319" r:id="rId45"/>
    <p:sldId id="320" r:id="rId46"/>
    <p:sldId id="326" r:id="rId47"/>
    <p:sldId id="325" r:id="rId48"/>
    <p:sldId id="365" r:id="rId49"/>
    <p:sldId id="366" r:id="rId50"/>
    <p:sldId id="327" r:id="rId51"/>
    <p:sldId id="337" r:id="rId52"/>
    <p:sldId id="329" r:id="rId53"/>
    <p:sldId id="338" r:id="rId54"/>
    <p:sldId id="339" r:id="rId55"/>
    <p:sldId id="340" r:id="rId56"/>
    <p:sldId id="341" r:id="rId57"/>
    <p:sldId id="342" r:id="rId58"/>
    <p:sldId id="343" r:id="rId59"/>
    <p:sldId id="344" r:id="rId60"/>
    <p:sldId id="345" r:id="rId61"/>
    <p:sldId id="346" r:id="rId62"/>
    <p:sldId id="347" r:id="rId63"/>
    <p:sldId id="348" r:id="rId64"/>
    <p:sldId id="349" r:id="rId65"/>
    <p:sldId id="364" r:id="rId66"/>
    <p:sldId id="385" r:id="rId67"/>
    <p:sldId id="353" r:id="rId68"/>
    <p:sldId id="355" r:id="rId69"/>
    <p:sldId id="357" r:id="rId70"/>
    <p:sldId id="358" r:id="rId71"/>
    <p:sldId id="359" r:id="rId72"/>
    <p:sldId id="360" r:id="rId73"/>
    <p:sldId id="361" r:id="rId74"/>
    <p:sldId id="362" r:id="rId75"/>
    <p:sldId id="331" r:id="rId76"/>
    <p:sldId id="363" r:id="rId77"/>
    <p:sldId id="367" r:id="rId78"/>
    <p:sldId id="368" r:id="rId79"/>
    <p:sldId id="370" r:id="rId80"/>
    <p:sldId id="369" r:id="rId81"/>
    <p:sldId id="371" r:id="rId82"/>
    <p:sldId id="351" r:id="rId83"/>
    <p:sldId id="372" r:id="rId84"/>
    <p:sldId id="373" r:id="rId85"/>
    <p:sldId id="374" r:id="rId86"/>
    <p:sldId id="375" r:id="rId87"/>
    <p:sldId id="376" r:id="rId88"/>
    <p:sldId id="380" r:id="rId89"/>
    <p:sldId id="381" r:id="rId90"/>
    <p:sldId id="379" r:id="rId91"/>
    <p:sldId id="387" r:id="rId92"/>
    <p:sldId id="356" r:id="rId93"/>
    <p:sldId id="386" r:id="rId94"/>
    <p:sldId id="334" r:id="rId95"/>
    <p:sldId id="335" r:id="rId96"/>
    <p:sldId id="389" r:id="rId97"/>
    <p:sldId id="390" r:id="rId98"/>
    <p:sldId id="391" r:id="rId99"/>
    <p:sldId id="392" r:id="rId100"/>
    <p:sldId id="393" r:id="rId101"/>
    <p:sldId id="394" r:id="rId102"/>
    <p:sldId id="395" r:id="rId103"/>
    <p:sldId id="388" r:id="rId104"/>
    <p:sldId id="411" r:id="rId105"/>
    <p:sldId id="397" r:id="rId106"/>
    <p:sldId id="398" r:id="rId107"/>
    <p:sldId id="399" r:id="rId108"/>
    <p:sldId id="400" r:id="rId109"/>
    <p:sldId id="401" r:id="rId110"/>
    <p:sldId id="402" r:id="rId111"/>
    <p:sldId id="403" r:id="rId112"/>
    <p:sldId id="404" r:id="rId113"/>
    <p:sldId id="412" r:id="rId114"/>
    <p:sldId id="413" r:id="rId115"/>
    <p:sldId id="414" r:id="rId116"/>
    <p:sldId id="416" r:id="rId117"/>
    <p:sldId id="415" r:id="rId118"/>
    <p:sldId id="406" r:id="rId119"/>
    <p:sldId id="408" r:id="rId120"/>
    <p:sldId id="409" r:id="rId121"/>
    <p:sldId id="410" r:id="rId122"/>
    <p:sldId id="418" r:id="rId123"/>
    <p:sldId id="417" r:id="rId124"/>
    <p:sldId id="419" r:id="rId125"/>
    <p:sldId id="420" r:id="rId126"/>
    <p:sldId id="422" r:id="rId127"/>
    <p:sldId id="427" r:id="rId128"/>
    <p:sldId id="428" r:id="rId129"/>
    <p:sldId id="429" r:id="rId130"/>
    <p:sldId id="423" r:id="rId131"/>
    <p:sldId id="424" r:id="rId132"/>
    <p:sldId id="430" r:id="rId133"/>
    <p:sldId id="425" r:id="rId134"/>
    <p:sldId id="426" r:id="rId135"/>
    <p:sldId id="431" r:id="rId136"/>
    <p:sldId id="449" r:id="rId137"/>
    <p:sldId id="450" r:id="rId138"/>
    <p:sldId id="451" r:id="rId139"/>
    <p:sldId id="453" r:id="rId140"/>
    <p:sldId id="432" r:id="rId141"/>
    <p:sldId id="433" r:id="rId142"/>
    <p:sldId id="434" r:id="rId143"/>
    <p:sldId id="435" r:id="rId144"/>
    <p:sldId id="436" r:id="rId145"/>
    <p:sldId id="437" r:id="rId146"/>
    <p:sldId id="438" r:id="rId147"/>
    <p:sldId id="439" r:id="rId148"/>
    <p:sldId id="440" r:id="rId149"/>
    <p:sldId id="441" r:id="rId150"/>
    <p:sldId id="442" r:id="rId151"/>
    <p:sldId id="443" r:id="rId152"/>
    <p:sldId id="444" r:id="rId153"/>
    <p:sldId id="445" r:id="rId154"/>
    <p:sldId id="454" r:id="rId155"/>
    <p:sldId id="446" r:id="rId156"/>
    <p:sldId id="455" r:id="rId157"/>
    <p:sldId id="447" r:id="rId158"/>
    <p:sldId id="448" r:id="rId159"/>
    <p:sldId id="456" r:id="rId160"/>
    <p:sldId id="457" r:id="rId161"/>
    <p:sldId id="458" r:id="rId162"/>
    <p:sldId id="459" r:id="rId163"/>
    <p:sldId id="460" r:id="rId164"/>
    <p:sldId id="461" r:id="rId165"/>
    <p:sldId id="462" r:id="rId166"/>
    <p:sldId id="463" r:id="rId167"/>
    <p:sldId id="464" r:id="rId168"/>
    <p:sldId id="465" r:id="rId169"/>
    <p:sldId id="466" r:id="rId170"/>
    <p:sldId id="467" r:id="rId171"/>
    <p:sldId id="468" r:id="rId172"/>
    <p:sldId id="469" r:id="rId173"/>
    <p:sldId id="470" r:id="rId174"/>
    <p:sldId id="471" r:id="rId175"/>
    <p:sldId id="479" r:id="rId176"/>
    <p:sldId id="475" r:id="rId177"/>
    <p:sldId id="474" r:id="rId178"/>
    <p:sldId id="473" r:id="rId179"/>
    <p:sldId id="477" r:id="rId180"/>
    <p:sldId id="478" r:id="rId181"/>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457200" rtl="0" eaLnBrk="1" latinLnBrk="0" hangingPunct="1">
      <a:defRPr kern="1200">
        <a:solidFill>
          <a:schemeClr val="tx1"/>
        </a:solidFill>
        <a:latin typeface="Arial" charset="0"/>
        <a:ea typeface="+mn-ea"/>
        <a:cs typeface="+mn-cs"/>
      </a:defRPr>
    </a:lvl6pPr>
    <a:lvl7pPr marL="2743200" algn="l" defTabSz="457200" rtl="0" eaLnBrk="1" latinLnBrk="0" hangingPunct="1">
      <a:defRPr kern="1200">
        <a:solidFill>
          <a:schemeClr val="tx1"/>
        </a:solidFill>
        <a:latin typeface="Arial" charset="0"/>
        <a:ea typeface="+mn-ea"/>
        <a:cs typeface="+mn-cs"/>
      </a:defRPr>
    </a:lvl7pPr>
    <a:lvl8pPr marL="3200400" algn="l" defTabSz="457200" rtl="0" eaLnBrk="1" latinLnBrk="0" hangingPunct="1">
      <a:defRPr kern="1200">
        <a:solidFill>
          <a:schemeClr val="tx1"/>
        </a:solidFill>
        <a:latin typeface="Arial" charset="0"/>
        <a:ea typeface="+mn-ea"/>
        <a:cs typeface="+mn-cs"/>
      </a:defRPr>
    </a:lvl8pPr>
    <a:lvl9pPr marL="3657600" algn="l" defTabSz="457200" rtl="0" eaLnBrk="1" latinLnBrk="0" hangingPunct="1">
      <a:defRPr kern="1200">
        <a:solidFill>
          <a:schemeClr val="tx1"/>
        </a:solidFill>
        <a:latin typeface="Arial"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lrMru>
    <a:srgbClr val="B9D77A"/>
    <a:srgbClr val="E17B7C"/>
    <a:srgbClr val="21BAFF"/>
    <a:srgbClr val="1C2674"/>
    <a:srgbClr val="DDDDDD"/>
    <a:srgbClr val="990000"/>
    <a:srgbClr val="00AAF6"/>
    <a:srgbClr val="9FE1FF"/>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lastView="sldThumbnailView">
  <p:normalViewPr showOutlineIcons="0">
    <p:restoredLeft sz="15187" autoAdjust="0"/>
    <p:restoredTop sz="94660"/>
  </p:normalViewPr>
  <p:slideViewPr>
    <p:cSldViewPr>
      <p:cViewPr>
        <p:scale>
          <a:sx n="100" d="100"/>
          <a:sy n="100" d="100"/>
        </p:scale>
        <p:origin x="-2544" y="-12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8028800" cy="78028800"/>
</p:viewPr>
</file>

<file path=ppt/_rels/presentation.xml.rels><?xml version="1.0" encoding="UTF-8" standalone="yes"?>
<Relationships xmlns="http://schemas.openxmlformats.org/package/2006/relationships"><Relationship Id="rId64" Type="http://schemas.openxmlformats.org/officeDocument/2006/relationships/slide" Target="slides/slide63.xml"/><Relationship Id="rId121" Type="http://schemas.openxmlformats.org/officeDocument/2006/relationships/slide" Target="slides/slide120.xml"/><Relationship Id="rId133" Type="http://schemas.openxmlformats.org/officeDocument/2006/relationships/slide" Target="slides/slide132.xml"/><Relationship Id="rId178" Type="http://schemas.openxmlformats.org/officeDocument/2006/relationships/slide" Target="slides/slide177.xml"/><Relationship Id="rId60" Type="http://schemas.openxmlformats.org/officeDocument/2006/relationships/slide" Target="slides/slide59.xml"/><Relationship Id="rId70" Type="http://schemas.openxmlformats.org/officeDocument/2006/relationships/slide" Target="slides/slide69.xml"/><Relationship Id="rId94" Type="http://schemas.openxmlformats.org/officeDocument/2006/relationships/slide" Target="slides/slide93.xml"/><Relationship Id="rId7" Type="http://schemas.openxmlformats.org/officeDocument/2006/relationships/slide" Target="slides/slide6.xml"/><Relationship Id="rId74" Type="http://schemas.openxmlformats.org/officeDocument/2006/relationships/slide" Target="slides/slide73.xml"/><Relationship Id="rId102" Type="http://schemas.openxmlformats.org/officeDocument/2006/relationships/slide" Target="slides/slide101.xml"/><Relationship Id="rId25" Type="http://schemas.openxmlformats.org/officeDocument/2006/relationships/slide" Target="slides/slide24.xml"/><Relationship Id="rId169" Type="http://schemas.openxmlformats.org/officeDocument/2006/relationships/slide" Target="slides/slide168.xml"/><Relationship Id="rId106" Type="http://schemas.openxmlformats.org/officeDocument/2006/relationships/slide" Target="slides/slide105.xml"/><Relationship Id="rId122" Type="http://schemas.openxmlformats.org/officeDocument/2006/relationships/slide" Target="slides/slide121.xml"/><Relationship Id="rId116" Type="http://schemas.openxmlformats.org/officeDocument/2006/relationships/slide" Target="slides/slide115.xml"/><Relationship Id="rId119" Type="http://schemas.openxmlformats.org/officeDocument/2006/relationships/slide" Target="slides/slide118.xml"/><Relationship Id="rId96" Type="http://schemas.openxmlformats.org/officeDocument/2006/relationships/slide" Target="slides/slide95.xml"/><Relationship Id="rId183" Type="http://schemas.openxmlformats.org/officeDocument/2006/relationships/printerSettings" Target="printerSettings/printerSettings1.bin"/><Relationship Id="rId10" Type="http://schemas.openxmlformats.org/officeDocument/2006/relationships/slide" Target="slides/slide9.xml"/><Relationship Id="rId138" Type="http://schemas.openxmlformats.org/officeDocument/2006/relationships/slide" Target="slides/slide137.xml"/><Relationship Id="rId50" Type="http://schemas.openxmlformats.org/officeDocument/2006/relationships/slide" Target="slides/slide49.xml"/><Relationship Id="rId118" Type="http://schemas.openxmlformats.org/officeDocument/2006/relationships/slide" Target="slides/slide117.xml"/><Relationship Id="rId128" Type="http://schemas.openxmlformats.org/officeDocument/2006/relationships/slide" Target="slides/slide127.xml"/><Relationship Id="rId180" Type="http://schemas.openxmlformats.org/officeDocument/2006/relationships/slide" Target="slides/slide179.xml"/><Relationship Id="rId17" Type="http://schemas.openxmlformats.org/officeDocument/2006/relationships/slide" Target="slides/slide16.xml"/><Relationship Id="rId181" Type="http://schemas.openxmlformats.org/officeDocument/2006/relationships/slide" Target="slides/slide180.xml"/><Relationship Id="rId107" Type="http://schemas.openxmlformats.org/officeDocument/2006/relationships/slide" Target="slides/slide106.xml"/><Relationship Id="rId71" Type="http://schemas.openxmlformats.org/officeDocument/2006/relationships/slide" Target="slides/slide70.xml"/><Relationship Id="rId142" Type="http://schemas.openxmlformats.org/officeDocument/2006/relationships/slide" Target="slides/slide141.xml"/><Relationship Id="rId160" Type="http://schemas.openxmlformats.org/officeDocument/2006/relationships/slide" Target="slides/slide159.xml"/><Relationship Id="rId4" Type="http://schemas.openxmlformats.org/officeDocument/2006/relationships/slide" Target="slides/slide3.xml"/><Relationship Id="rId28" Type="http://schemas.openxmlformats.org/officeDocument/2006/relationships/slide" Target="slides/slide27.xml"/><Relationship Id="rId89" Type="http://schemas.openxmlformats.org/officeDocument/2006/relationships/slide" Target="slides/slide88.xml"/><Relationship Id="rId114" Type="http://schemas.openxmlformats.org/officeDocument/2006/relationships/slide" Target="slides/slide113.xml"/><Relationship Id="rId185" Type="http://schemas.openxmlformats.org/officeDocument/2006/relationships/viewProps" Target="viewProps.xml"/><Relationship Id="rId88" Type="http://schemas.openxmlformats.org/officeDocument/2006/relationships/slide" Target="slides/slide87.xml"/><Relationship Id="rId82" Type="http://schemas.openxmlformats.org/officeDocument/2006/relationships/slide" Target="slides/slide81.xml"/><Relationship Id="rId124" Type="http://schemas.openxmlformats.org/officeDocument/2006/relationships/slide" Target="slides/slide123.xml"/><Relationship Id="rId69" Type="http://schemas.openxmlformats.org/officeDocument/2006/relationships/slide" Target="slides/slide68.xml"/><Relationship Id="rId148" Type="http://schemas.openxmlformats.org/officeDocument/2006/relationships/slide" Target="slides/slide147.xml"/><Relationship Id="rId147" Type="http://schemas.openxmlformats.org/officeDocument/2006/relationships/slide" Target="slides/slide146.xml"/><Relationship Id="rId38" Type="http://schemas.openxmlformats.org/officeDocument/2006/relationships/slide" Target="slides/slide37.xml"/><Relationship Id="rId159" Type="http://schemas.openxmlformats.org/officeDocument/2006/relationships/slide" Target="slides/slide158.xml"/><Relationship Id="rId176" Type="http://schemas.openxmlformats.org/officeDocument/2006/relationships/slide" Target="slides/slide175.xml"/><Relationship Id="rId20" Type="http://schemas.openxmlformats.org/officeDocument/2006/relationships/slide" Target="slides/slide19.xml"/><Relationship Id="rId2" Type="http://schemas.openxmlformats.org/officeDocument/2006/relationships/slide" Target="slides/slide1.xml"/><Relationship Id="rId140" Type="http://schemas.openxmlformats.org/officeDocument/2006/relationships/slide" Target="slides/slide139.xml"/><Relationship Id="rId144" Type="http://schemas.openxmlformats.org/officeDocument/2006/relationships/slide" Target="slides/slide143.xml"/><Relationship Id="rId72" Type="http://schemas.openxmlformats.org/officeDocument/2006/relationships/slide" Target="slides/slide71.xml"/><Relationship Id="rId35" Type="http://schemas.openxmlformats.org/officeDocument/2006/relationships/slide" Target="slides/slide34.xml"/><Relationship Id="rId75" Type="http://schemas.openxmlformats.org/officeDocument/2006/relationships/slide" Target="slides/slide74.xml"/><Relationship Id="rId80" Type="http://schemas.openxmlformats.org/officeDocument/2006/relationships/slide" Target="slides/slide79.xml"/><Relationship Id="rId31" Type="http://schemas.openxmlformats.org/officeDocument/2006/relationships/slide" Target="slides/slide30.xml"/><Relationship Id="rId62" Type="http://schemas.openxmlformats.org/officeDocument/2006/relationships/slide" Target="slides/slide61.xml"/><Relationship Id="rId79" Type="http://schemas.openxmlformats.org/officeDocument/2006/relationships/slide" Target="slides/slide78.xml"/><Relationship Id="rId97" Type="http://schemas.openxmlformats.org/officeDocument/2006/relationships/slide" Target="slides/slide96.xml"/><Relationship Id="rId111" Type="http://schemas.openxmlformats.org/officeDocument/2006/relationships/slide" Target="slides/slide110.xml"/><Relationship Id="rId98" Type="http://schemas.openxmlformats.org/officeDocument/2006/relationships/slide" Target="slides/slide97.xml"/><Relationship Id="rId152" Type="http://schemas.openxmlformats.org/officeDocument/2006/relationships/slide" Target="slides/slide151.xml"/><Relationship Id="rId1" Type="http://schemas.openxmlformats.org/officeDocument/2006/relationships/slideMaster" Target="slideMasters/slideMaster1.xml"/><Relationship Id="rId24" Type="http://schemas.openxmlformats.org/officeDocument/2006/relationships/slide" Target="slides/slide23.xml"/><Relationship Id="rId47" Type="http://schemas.openxmlformats.org/officeDocument/2006/relationships/slide" Target="slides/slide46.xml"/><Relationship Id="rId56" Type="http://schemas.openxmlformats.org/officeDocument/2006/relationships/slide" Target="slides/slide55.xml"/><Relationship Id="rId48" Type="http://schemas.openxmlformats.org/officeDocument/2006/relationships/slide" Target="slides/slide47.xml"/><Relationship Id="rId132" Type="http://schemas.openxmlformats.org/officeDocument/2006/relationships/slide" Target="slides/slide131.xml"/><Relationship Id="rId32" Type="http://schemas.openxmlformats.org/officeDocument/2006/relationships/slide" Target="slides/slide31.xml"/><Relationship Id="rId13" Type="http://schemas.openxmlformats.org/officeDocument/2006/relationships/slide" Target="slides/slide12.xml"/><Relationship Id="rId52" Type="http://schemas.openxmlformats.org/officeDocument/2006/relationships/slide" Target="slides/slide51.xml"/><Relationship Id="rId157" Type="http://schemas.openxmlformats.org/officeDocument/2006/relationships/slide" Target="slides/slide156.xml"/><Relationship Id="rId170" Type="http://schemas.openxmlformats.org/officeDocument/2006/relationships/slide" Target="slides/slide169.xml"/><Relationship Id="rId177" Type="http://schemas.openxmlformats.org/officeDocument/2006/relationships/slide" Target="slides/slide176.xml"/><Relationship Id="rId54" Type="http://schemas.openxmlformats.org/officeDocument/2006/relationships/slide" Target="slides/slide53.xml"/><Relationship Id="rId101" Type="http://schemas.openxmlformats.org/officeDocument/2006/relationships/slide" Target="slides/slide100.xml"/><Relationship Id="rId155" Type="http://schemas.openxmlformats.org/officeDocument/2006/relationships/slide" Target="slides/slide154.xml"/><Relationship Id="rId163" Type="http://schemas.openxmlformats.org/officeDocument/2006/relationships/slide" Target="slides/slide162.xml"/><Relationship Id="rId23" Type="http://schemas.openxmlformats.org/officeDocument/2006/relationships/slide" Target="slides/slide22.xml"/><Relationship Id="rId136" Type="http://schemas.openxmlformats.org/officeDocument/2006/relationships/slide" Target="slides/slide135.xml"/><Relationship Id="rId166" Type="http://schemas.openxmlformats.org/officeDocument/2006/relationships/slide" Target="slides/slide165.xml"/><Relationship Id="rId61" Type="http://schemas.openxmlformats.org/officeDocument/2006/relationships/slide" Target="slides/slide60.xml"/><Relationship Id="rId53" Type="http://schemas.openxmlformats.org/officeDocument/2006/relationships/slide" Target="slides/slide52.xml"/><Relationship Id="rId84" Type="http://schemas.openxmlformats.org/officeDocument/2006/relationships/slide" Target="slides/slide83.xml"/><Relationship Id="rId146" Type="http://schemas.openxmlformats.org/officeDocument/2006/relationships/slide" Target="slides/slide145.xml"/><Relationship Id="rId30" Type="http://schemas.openxmlformats.org/officeDocument/2006/relationships/slide" Target="slides/slide29.xml"/><Relationship Id="rId186" Type="http://schemas.openxmlformats.org/officeDocument/2006/relationships/theme" Target="theme/theme1.xml"/><Relationship Id="rId29" Type="http://schemas.openxmlformats.org/officeDocument/2006/relationships/slide" Target="slides/slide28.xml"/><Relationship Id="rId184" Type="http://schemas.openxmlformats.org/officeDocument/2006/relationships/presProps" Target="presProps.xml"/><Relationship Id="rId83" Type="http://schemas.openxmlformats.org/officeDocument/2006/relationships/slide" Target="slides/slide82.xml"/><Relationship Id="rId171" Type="http://schemas.openxmlformats.org/officeDocument/2006/relationships/slide" Target="slides/slide170.xml"/><Relationship Id="rId173" Type="http://schemas.openxmlformats.org/officeDocument/2006/relationships/slide" Target="slides/slide172.xml"/><Relationship Id="rId41" Type="http://schemas.openxmlformats.org/officeDocument/2006/relationships/slide" Target="slides/slide40.xml"/><Relationship Id="rId5" Type="http://schemas.openxmlformats.org/officeDocument/2006/relationships/slide" Target="slides/slide4.xml"/><Relationship Id="rId172" Type="http://schemas.openxmlformats.org/officeDocument/2006/relationships/slide" Target="slides/slide171.xml"/><Relationship Id="rId22" Type="http://schemas.openxmlformats.org/officeDocument/2006/relationships/slide" Target="slides/slide21.xml"/><Relationship Id="rId95" Type="http://schemas.openxmlformats.org/officeDocument/2006/relationships/slide" Target="slides/slide94.xml"/><Relationship Id="rId39" Type="http://schemas.openxmlformats.org/officeDocument/2006/relationships/slide" Target="slides/slide38.xml"/><Relationship Id="rId43" Type="http://schemas.openxmlformats.org/officeDocument/2006/relationships/slide" Target="slides/slide42.xml"/><Relationship Id="rId179" Type="http://schemas.openxmlformats.org/officeDocument/2006/relationships/slide" Target="slides/slide178.xml"/><Relationship Id="rId104" Type="http://schemas.openxmlformats.org/officeDocument/2006/relationships/slide" Target="slides/slide103.xml"/><Relationship Id="rId130" Type="http://schemas.openxmlformats.org/officeDocument/2006/relationships/slide" Target="slides/slide129.xml"/><Relationship Id="rId165" Type="http://schemas.openxmlformats.org/officeDocument/2006/relationships/slide" Target="slides/slide164.xml"/><Relationship Id="rId156" Type="http://schemas.openxmlformats.org/officeDocument/2006/relationships/slide" Target="slides/slide155.xml"/><Relationship Id="rId187" Type="http://schemas.openxmlformats.org/officeDocument/2006/relationships/tableStyles" Target="tableStyles.xml"/><Relationship Id="rId90" Type="http://schemas.openxmlformats.org/officeDocument/2006/relationships/slide" Target="slides/slide89.xml"/><Relationship Id="rId153" Type="http://schemas.openxmlformats.org/officeDocument/2006/relationships/slide" Target="slides/slide152.xml"/><Relationship Id="rId77" Type="http://schemas.openxmlformats.org/officeDocument/2006/relationships/slide" Target="slides/slide76.xml"/><Relationship Id="rId63" Type="http://schemas.openxmlformats.org/officeDocument/2006/relationships/slide" Target="slides/slide62.xml"/><Relationship Id="rId85" Type="http://schemas.openxmlformats.org/officeDocument/2006/relationships/slide" Target="slides/slide84.xml"/><Relationship Id="rId105" Type="http://schemas.openxmlformats.org/officeDocument/2006/relationships/slide" Target="slides/slide104.xml"/><Relationship Id="rId9" Type="http://schemas.openxmlformats.org/officeDocument/2006/relationships/slide" Target="slides/slide8.xml"/><Relationship Id="rId18" Type="http://schemas.openxmlformats.org/officeDocument/2006/relationships/slide" Target="slides/slide17.xml"/><Relationship Id="rId27" Type="http://schemas.openxmlformats.org/officeDocument/2006/relationships/slide" Target="slides/slide26.xml"/><Relationship Id="rId99" Type="http://schemas.openxmlformats.org/officeDocument/2006/relationships/slide" Target="slides/slide98.xml"/><Relationship Id="rId14" Type="http://schemas.openxmlformats.org/officeDocument/2006/relationships/slide" Target="slides/slide13.xml"/><Relationship Id="rId103" Type="http://schemas.openxmlformats.org/officeDocument/2006/relationships/slide" Target="slides/slide102.xml"/><Relationship Id="rId127" Type="http://schemas.openxmlformats.org/officeDocument/2006/relationships/slide" Target="slides/slide126.xml"/><Relationship Id="rId158" Type="http://schemas.openxmlformats.org/officeDocument/2006/relationships/slide" Target="slides/slide157.xml"/><Relationship Id="rId92" Type="http://schemas.openxmlformats.org/officeDocument/2006/relationships/slide" Target="slides/slide91.xml"/><Relationship Id="rId45" Type="http://schemas.openxmlformats.org/officeDocument/2006/relationships/slide" Target="slides/slide44.xml"/><Relationship Id="rId58" Type="http://schemas.openxmlformats.org/officeDocument/2006/relationships/slide" Target="slides/slide57.xml"/><Relationship Id="rId42" Type="http://schemas.openxmlformats.org/officeDocument/2006/relationships/slide" Target="slides/slide41.xml"/><Relationship Id="rId73" Type="http://schemas.openxmlformats.org/officeDocument/2006/relationships/slide" Target="slides/slide72.xml"/><Relationship Id="rId150" Type="http://schemas.openxmlformats.org/officeDocument/2006/relationships/slide" Target="slides/slide149.xml"/><Relationship Id="rId145" Type="http://schemas.openxmlformats.org/officeDocument/2006/relationships/slide" Target="slides/slide144.xml"/><Relationship Id="rId161" Type="http://schemas.openxmlformats.org/officeDocument/2006/relationships/slide" Target="slides/slide160.xml"/><Relationship Id="rId87" Type="http://schemas.openxmlformats.org/officeDocument/2006/relationships/slide" Target="slides/slide86.xml"/><Relationship Id="rId6" Type="http://schemas.openxmlformats.org/officeDocument/2006/relationships/slide" Target="slides/slide5.xml"/><Relationship Id="rId49" Type="http://schemas.openxmlformats.org/officeDocument/2006/relationships/slide" Target="slides/slide48.xml"/><Relationship Id="rId44" Type="http://schemas.openxmlformats.org/officeDocument/2006/relationships/slide" Target="slides/slide43.xml"/><Relationship Id="rId117" Type="http://schemas.openxmlformats.org/officeDocument/2006/relationships/slide" Target="slides/slide116.xml"/><Relationship Id="rId129" Type="http://schemas.openxmlformats.org/officeDocument/2006/relationships/slide" Target="slides/slide128.xml"/><Relationship Id="rId134" Type="http://schemas.openxmlformats.org/officeDocument/2006/relationships/slide" Target="slides/slide133.xml"/><Relationship Id="rId149" Type="http://schemas.openxmlformats.org/officeDocument/2006/relationships/slide" Target="slides/slide148.xml"/><Relationship Id="rId112" Type="http://schemas.openxmlformats.org/officeDocument/2006/relationships/slide" Target="slides/slide111.xml"/><Relationship Id="rId182" Type="http://schemas.openxmlformats.org/officeDocument/2006/relationships/notesMaster" Target="notesMasters/notesMaster1.xml"/><Relationship Id="rId19" Type="http://schemas.openxmlformats.org/officeDocument/2006/relationships/slide" Target="slides/slide18.xml"/><Relationship Id="rId120" Type="http://schemas.openxmlformats.org/officeDocument/2006/relationships/slide" Target="slides/slide119.xml"/><Relationship Id="rId126" Type="http://schemas.openxmlformats.org/officeDocument/2006/relationships/slide" Target="slides/slide125.xml"/><Relationship Id="rId57" Type="http://schemas.openxmlformats.org/officeDocument/2006/relationships/slide" Target="slides/slide56.xml"/><Relationship Id="rId109" Type="http://schemas.openxmlformats.org/officeDocument/2006/relationships/slide" Target="slides/slide108.xml"/><Relationship Id="rId46" Type="http://schemas.openxmlformats.org/officeDocument/2006/relationships/slide" Target="slides/slide45.xml"/><Relationship Id="rId86" Type="http://schemas.openxmlformats.org/officeDocument/2006/relationships/slide" Target="slides/slide85.xml"/><Relationship Id="rId59" Type="http://schemas.openxmlformats.org/officeDocument/2006/relationships/slide" Target="slides/slide58.xml"/><Relationship Id="rId51" Type="http://schemas.openxmlformats.org/officeDocument/2006/relationships/slide" Target="slides/slide50.xml"/><Relationship Id="rId66" Type="http://schemas.openxmlformats.org/officeDocument/2006/relationships/slide" Target="slides/slide65.xml"/><Relationship Id="rId55" Type="http://schemas.openxmlformats.org/officeDocument/2006/relationships/slide" Target="slides/slide54.xml"/><Relationship Id="rId34" Type="http://schemas.openxmlformats.org/officeDocument/2006/relationships/slide" Target="slides/slide33.xml"/><Relationship Id="rId81" Type="http://schemas.openxmlformats.org/officeDocument/2006/relationships/slide" Target="slides/slide80.xml"/><Relationship Id="rId40" Type="http://schemas.openxmlformats.org/officeDocument/2006/relationships/slide" Target="slides/slide39.xml"/><Relationship Id="rId135" Type="http://schemas.openxmlformats.org/officeDocument/2006/relationships/slide" Target="slides/slide134.xml"/><Relationship Id="rId36" Type="http://schemas.openxmlformats.org/officeDocument/2006/relationships/slide" Target="slides/slide35.xml"/><Relationship Id="rId125" Type="http://schemas.openxmlformats.org/officeDocument/2006/relationships/slide" Target="slides/slide124.xml"/><Relationship Id="rId139" Type="http://schemas.openxmlformats.org/officeDocument/2006/relationships/slide" Target="slides/slide138.xml"/><Relationship Id="rId76" Type="http://schemas.openxmlformats.org/officeDocument/2006/relationships/slide" Target="slides/slide75.xml"/><Relationship Id="rId8" Type="http://schemas.openxmlformats.org/officeDocument/2006/relationships/slide" Target="slides/slide7.xml"/><Relationship Id="rId65" Type="http://schemas.openxmlformats.org/officeDocument/2006/relationships/slide" Target="slides/slide64.xml"/><Relationship Id="rId67" Type="http://schemas.openxmlformats.org/officeDocument/2006/relationships/slide" Target="slides/slide66.xml"/><Relationship Id="rId37" Type="http://schemas.openxmlformats.org/officeDocument/2006/relationships/slide" Target="slides/slide36.xml"/><Relationship Id="rId141" Type="http://schemas.openxmlformats.org/officeDocument/2006/relationships/slide" Target="slides/slide140.xml"/><Relationship Id="rId174" Type="http://schemas.openxmlformats.org/officeDocument/2006/relationships/slide" Target="slides/slide173.xml"/><Relationship Id="rId110" Type="http://schemas.openxmlformats.org/officeDocument/2006/relationships/slide" Target="slides/slide109.xml"/><Relationship Id="rId113" Type="http://schemas.openxmlformats.org/officeDocument/2006/relationships/slide" Target="slides/slide112.xml"/><Relationship Id="rId12" Type="http://schemas.openxmlformats.org/officeDocument/2006/relationships/slide" Target="slides/slide11.xml"/><Relationship Id="rId164" Type="http://schemas.openxmlformats.org/officeDocument/2006/relationships/slide" Target="slides/slide163.xml"/><Relationship Id="rId108" Type="http://schemas.openxmlformats.org/officeDocument/2006/relationships/slide" Target="slides/slide107.xml"/><Relationship Id="rId137" Type="http://schemas.openxmlformats.org/officeDocument/2006/relationships/slide" Target="slides/slide136.xml"/><Relationship Id="rId3" Type="http://schemas.openxmlformats.org/officeDocument/2006/relationships/slide" Target="slides/slide2.xml"/><Relationship Id="rId123" Type="http://schemas.openxmlformats.org/officeDocument/2006/relationships/slide" Target="slides/slide122.xml"/><Relationship Id="rId151" Type="http://schemas.openxmlformats.org/officeDocument/2006/relationships/slide" Target="slides/slide150.xml"/><Relationship Id="rId26" Type="http://schemas.openxmlformats.org/officeDocument/2006/relationships/slide" Target="slides/slide25.xml"/><Relationship Id="rId100" Type="http://schemas.openxmlformats.org/officeDocument/2006/relationships/slide" Target="slides/slide99.xml"/><Relationship Id="rId11" Type="http://schemas.openxmlformats.org/officeDocument/2006/relationships/slide" Target="slides/slide10.xml"/><Relationship Id="rId143" Type="http://schemas.openxmlformats.org/officeDocument/2006/relationships/slide" Target="slides/slide142.xml"/><Relationship Id="rId68" Type="http://schemas.openxmlformats.org/officeDocument/2006/relationships/slide" Target="slides/slide67.xml"/><Relationship Id="rId115" Type="http://schemas.openxmlformats.org/officeDocument/2006/relationships/slide" Target="slides/slide114.xml"/><Relationship Id="rId16" Type="http://schemas.openxmlformats.org/officeDocument/2006/relationships/slide" Target="slides/slide15.xml"/><Relationship Id="rId33" Type="http://schemas.openxmlformats.org/officeDocument/2006/relationships/slide" Target="slides/slide32.xml"/><Relationship Id="rId91" Type="http://schemas.openxmlformats.org/officeDocument/2006/relationships/slide" Target="slides/slide90.xml"/><Relationship Id="rId93" Type="http://schemas.openxmlformats.org/officeDocument/2006/relationships/slide" Target="slides/slide92.xml"/><Relationship Id="rId131" Type="http://schemas.openxmlformats.org/officeDocument/2006/relationships/slide" Target="slides/slide130.xml"/><Relationship Id="rId162" Type="http://schemas.openxmlformats.org/officeDocument/2006/relationships/slide" Target="slides/slide161.xml"/><Relationship Id="rId78" Type="http://schemas.openxmlformats.org/officeDocument/2006/relationships/slide" Target="slides/slide77.xml"/><Relationship Id="rId15" Type="http://schemas.openxmlformats.org/officeDocument/2006/relationships/slide" Target="slides/slide14.xml"/><Relationship Id="rId154" Type="http://schemas.openxmlformats.org/officeDocument/2006/relationships/slide" Target="slides/slide153.xml"/><Relationship Id="rId167" Type="http://schemas.openxmlformats.org/officeDocument/2006/relationships/slide" Target="slides/slide166.xml"/><Relationship Id="rId168" Type="http://schemas.openxmlformats.org/officeDocument/2006/relationships/slide" Target="slides/slide167.xml"/><Relationship Id="rId175" Type="http://schemas.openxmlformats.org/officeDocument/2006/relationships/slide" Target="slides/slide174.xml"/><Relationship Id="rId21" Type="http://schemas.openxmlformats.org/officeDocument/2006/relationships/slide" Target="slides/slide2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Arial" charset="0"/>
              </a:defRPr>
            </a:lvl1pPr>
          </a:lstStyle>
          <a:p>
            <a:pPr>
              <a:defRPr/>
            </a:pPr>
            <a:endParaRPr lang="en-US"/>
          </a:p>
        </p:txBody>
      </p:sp>
      <p:sp>
        <p:nvSpPr>
          <p:cNvPr id="8195"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Arial" charset="0"/>
              </a:defRPr>
            </a:lvl1pPr>
          </a:lstStyle>
          <a:p>
            <a:pPr>
              <a:defRPr/>
            </a:pPr>
            <a:endParaRPr lang="en-US"/>
          </a:p>
        </p:txBody>
      </p:sp>
      <p:sp>
        <p:nvSpPr>
          <p:cNvPr id="1331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8197"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198"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Arial" charset="0"/>
              </a:defRPr>
            </a:lvl1pPr>
          </a:lstStyle>
          <a:p>
            <a:pPr>
              <a:defRPr/>
            </a:pPr>
            <a:endParaRPr lang="en-US"/>
          </a:p>
        </p:txBody>
      </p:sp>
      <p:sp>
        <p:nvSpPr>
          <p:cNvPr id="8199"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Arial" charset="0"/>
              </a:defRPr>
            </a:lvl1pPr>
          </a:lstStyle>
          <a:p>
            <a:pPr>
              <a:defRPr/>
            </a:pPr>
            <a:fld id="{F890BC0B-3662-B040-B609-2C81DBFD7657}" type="slidenum">
              <a:rPr lang="en-US"/>
              <a:pPr>
                <a:defRPr/>
              </a:pPr>
              <a:t>‹#›</a:t>
            </a:fld>
            <a:endParaRPr 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34" charset="0"/>
        <a:ea typeface="ＭＳ Ｐゴシック" pitchFamily="-109" charset="-128"/>
        <a:cs typeface="ＭＳ Ｐゴシック" pitchFamily="-109" charset="-128"/>
      </a:defRPr>
    </a:lvl1pPr>
    <a:lvl2pPr marL="457200" algn="l" rtl="0" eaLnBrk="0" fontAlgn="base" hangingPunct="0">
      <a:spcBef>
        <a:spcPct val="30000"/>
      </a:spcBef>
      <a:spcAft>
        <a:spcPct val="0"/>
      </a:spcAft>
      <a:defRPr sz="1200" kern="1200">
        <a:solidFill>
          <a:schemeClr val="tx1"/>
        </a:solidFill>
        <a:latin typeface="Arial" pitchFamily="34" charset="0"/>
        <a:ea typeface="ＭＳ Ｐゴシック" charset="-128"/>
        <a:cs typeface="+mn-cs"/>
      </a:defRPr>
    </a:lvl2pPr>
    <a:lvl3pPr marL="914400" algn="l" rtl="0" eaLnBrk="0" fontAlgn="base" hangingPunct="0">
      <a:spcBef>
        <a:spcPct val="30000"/>
      </a:spcBef>
      <a:spcAft>
        <a:spcPct val="0"/>
      </a:spcAft>
      <a:defRPr sz="1200" kern="1200">
        <a:solidFill>
          <a:schemeClr val="tx1"/>
        </a:solidFill>
        <a:latin typeface="Arial" pitchFamily="34" charset="0"/>
        <a:ea typeface="ＭＳ Ｐゴシック" charset="-128"/>
        <a:cs typeface="+mn-cs"/>
      </a:defRPr>
    </a:lvl3pPr>
    <a:lvl4pPr marL="1371600" algn="l" rtl="0" eaLnBrk="0" fontAlgn="base" hangingPunct="0">
      <a:spcBef>
        <a:spcPct val="30000"/>
      </a:spcBef>
      <a:spcAft>
        <a:spcPct val="0"/>
      </a:spcAft>
      <a:defRPr sz="1200" kern="1200">
        <a:solidFill>
          <a:schemeClr val="tx1"/>
        </a:solidFill>
        <a:latin typeface="Arial" pitchFamily="34" charset="0"/>
        <a:ea typeface="ＭＳ Ｐゴシック" charset="-128"/>
        <a:cs typeface="+mn-cs"/>
      </a:defRPr>
    </a:lvl4pPr>
    <a:lvl5pPr marL="1828800" algn="l" rtl="0" eaLnBrk="0" fontAlgn="base" hangingPunct="0">
      <a:spcBef>
        <a:spcPct val="30000"/>
      </a:spcBef>
      <a:spcAft>
        <a:spcPct val="0"/>
      </a:spcAft>
      <a:defRPr sz="1200" kern="1200">
        <a:solidFill>
          <a:schemeClr val="tx1"/>
        </a:solidFill>
        <a:latin typeface="Arial" pitchFamily="34" charset="0"/>
        <a:ea typeface="ＭＳ Ｐゴシック"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8434" name="Rectangle 7"/>
          <p:cNvSpPr>
            <a:spLocks noGrp="1" noChangeArrowheads="1"/>
          </p:cNvSpPr>
          <p:nvPr>
            <p:ph type="sldNum" sz="quarter" idx="5"/>
          </p:nvPr>
        </p:nvSpPr>
        <p:spPr>
          <a:noFill/>
        </p:spPr>
        <p:txBody>
          <a:bodyPr/>
          <a:lstStyle/>
          <a:p>
            <a:pPr defTabSz="911225"/>
            <a:fld id="{C1FE7798-E093-064D-9287-672852B304B3}" type="slidenum">
              <a:rPr lang="en-US"/>
              <a:pPr defTabSz="911225"/>
              <a:t>6</a:t>
            </a:fld>
            <a:endParaRPr lang="en-US"/>
          </a:p>
        </p:txBody>
      </p:sp>
      <p:sp>
        <p:nvSpPr>
          <p:cNvPr id="18435" name="Rectangle 2"/>
          <p:cNvSpPr>
            <a:spLocks noGrp="1" noRot="1" noChangeAspect="1" noChangeArrowheads="1" noTextEdit="1"/>
          </p:cNvSpPr>
          <p:nvPr>
            <p:ph type="sldImg"/>
          </p:nvPr>
        </p:nvSpPr>
        <p:spPr>
          <a:ln/>
        </p:spPr>
      </p:sp>
      <p:sp>
        <p:nvSpPr>
          <p:cNvPr id="18436" name="Rectangle 3"/>
          <p:cNvSpPr>
            <a:spLocks noGrp="1" noChangeArrowheads="1"/>
          </p:cNvSpPr>
          <p:nvPr>
            <p:ph type="body" idx="1"/>
          </p:nvPr>
        </p:nvSpPr>
        <p:spPr>
          <a:noFill/>
          <a:ln/>
        </p:spPr>
        <p:txBody>
          <a:bodyPr/>
          <a:lstStyle/>
          <a:p>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a:noFill/>
        </p:spPr>
        <p:txBody>
          <a:bodyPr/>
          <a:lstStyle/>
          <a:p>
            <a:pPr defTabSz="911225"/>
            <a:fld id="{82B60CB9-8D51-C14F-AEEF-3C3A9B644212}" type="slidenum">
              <a:rPr lang="en-US"/>
              <a:pPr defTabSz="911225"/>
              <a:t>16</a:t>
            </a:fld>
            <a:endParaRPr lang="en-US"/>
          </a:p>
        </p:txBody>
      </p:sp>
      <p:sp>
        <p:nvSpPr>
          <p:cNvPr id="24579" name="Rectangle 2"/>
          <p:cNvSpPr>
            <a:spLocks noGrp="1" noRot="1" noChangeAspect="1" noChangeArrowheads="1" noTextEdit="1"/>
          </p:cNvSpPr>
          <p:nvPr>
            <p:ph type="sldImg"/>
          </p:nvPr>
        </p:nvSpPr>
        <p:spPr>
          <a:ln/>
        </p:spPr>
      </p:sp>
      <p:sp>
        <p:nvSpPr>
          <p:cNvPr id="24580" name="Rectangle 3"/>
          <p:cNvSpPr>
            <a:spLocks noGrp="1" noChangeArrowheads="1"/>
          </p:cNvSpPr>
          <p:nvPr>
            <p:ph type="body" idx="1"/>
          </p:nvPr>
        </p:nvSpPr>
        <p:spPr>
          <a:noFill/>
          <a:ln/>
        </p:spPr>
        <p:txBody>
          <a:bodyPr/>
          <a:lstStyle/>
          <a:p>
            <a:endParaRPr lang="en-US"/>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07522" name="Rectangle 7"/>
          <p:cNvSpPr>
            <a:spLocks noGrp="1" noChangeArrowheads="1"/>
          </p:cNvSpPr>
          <p:nvPr>
            <p:ph type="sldNum" sz="quarter" idx="5"/>
          </p:nvPr>
        </p:nvSpPr>
        <p:spPr>
          <a:noFill/>
        </p:spPr>
        <p:txBody>
          <a:bodyPr/>
          <a:lstStyle/>
          <a:p>
            <a:fld id="{35F100D4-558A-9945-9C78-2F8DD8B68288}" type="slidenum">
              <a:rPr lang="en-US"/>
              <a:pPr/>
              <a:t>125</a:t>
            </a:fld>
            <a:endParaRPr lang="en-US"/>
          </a:p>
        </p:txBody>
      </p:sp>
      <p:sp>
        <p:nvSpPr>
          <p:cNvPr id="107523" name="Rectangle 2"/>
          <p:cNvSpPr>
            <a:spLocks noGrp="1" noRot="1" noChangeAspect="1" noChangeArrowheads="1" noTextEdit="1"/>
          </p:cNvSpPr>
          <p:nvPr>
            <p:ph type="sldImg"/>
          </p:nvPr>
        </p:nvSpPr>
        <p:spPr>
          <a:xfrm>
            <a:off x="1178719" y="686405"/>
            <a:ext cx="4500563" cy="3429000"/>
          </a:xfrm>
          <a:ln/>
        </p:spPr>
      </p:sp>
      <p:sp>
        <p:nvSpPr>
          <p:cNvPr id="107524" name="Rectangle 3"/>
          <p:cNvSpPr>
            <a:spLocks noGrp="1" noChangeArrowheads="1"/>
          </p:cNvSpPr>
          <p:nvPr>
            <p:ph type="body" idx="1"/>
          </p:nvPr>
        </p:nvSpPr>
        <p:spPr>
          <a:xfrm>
            <a:off x="915294" y="4343704"/>
            <a:ext cx="5027414" cy="4113892"/>
          </a:xfrm>
          <a:noFill/>
          <a:ln/>
        </p:spPr>
        <p:txBody>
          <a:bodyPr/>
          <a:lstStyle/>
          <a:p>
            <a:pPr eaLnBrk="1" hangingPunct="1"/>
            <a:endParaRPr lang="en-US"/>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09570" name="Rectangle 7"/>
          <p:cNvSpPr>
            <a:spLocks noGrp="1" noChangeArrowheads="1"/>
          </p:cNvSpPr>
          <p:nvPr>
            <p:ph type="sldNum" sz="quarter" idx="5"/>
          </p:nvPr>
        </p:nvSpPr>
        <p:spPr>
          <a:noFill/>
        </p:spPr>
        <p:txBody>
          <a:bodyPr/>
          <a:lstStyle/>
          <a:p>
            <a:fld id="{E0738E85-C58A-E24E-951D-3A0DE56842FF}" type="slidenum">
              <a:rPr lang="en-US"/>
              <a:pPr/>
              <a:t>126</a:t>
            </a:fld>
            <a:endParaRPr lang="en-US"/>
          </a:p>
        </p:txBody>
      </p:sp>
      <p:sp>
        <p:nvSpPr>
          <p:cNvPr id="109571" name="Rectangle 2"/>
          <p:cNvSpPr>
            <a:spLocks noGrp="1" noRot="1" noChangeAspect="1" noChangeArrowheads="1" noTextEdit="1"/>
          </p:cNvSpPr>
          <p:nvPr>
            <p:ph type="sldImg"/>
          </p:nvPr>
        </p:nvSpPr>
        <p:spPr>
          <a:xfrm>
            <a:off x="1144588" y="685800"/>
            <a:ext cx="4570412" cy="3429000"/>
          </a:xfrm>
          <a:ln/>
        </p:spPr>
      </p:sp>
      <p:sp>
        <p:nvSpPr>
          <p:cNvPr id="109572" name="Rectangle 3"/>
          <p:cNvSpPr>
            <a:spLocks noGrp="1" noChangeArrowheads="1"/>
          </p:cNvSpPr>
          <p:nvPr>
            <p:ph type="body" idx="1"/>
          </p:nvPr>
        </p:nvSpPr>
        <p:spPr>
          <a:xfrm>
            <a:off x="915294" y="4343704"/>
            <a:ext cx="5027414" cy="4113892"/>
          </a:xfrm>
          <a:noFill/>
          <a:ln/>
        </p:spPr>
        <p:txBody>
          <a:bodyPr/>
          <a:lstStyle/>
          <a:p>
            <a:pPr eaLnBrk="1" hangingPunct="1"/>
            <a:endParaRPr lang="en-US"/>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09570" name="Rectangle 7"/>
          <p:cNvSpPr>
            <a:spLocks noGrp="1" noChangeArrowheads="1"/>
          </p:cNvSpPr>
          <p:nvPr>
            <p:ph type="sldNum" sz="quarter" idx="5"/>
          </p:nvPr>
        </p:nvSpPr>
        <p:spPr>
          <a:noFill/>
        </p:spPr>
        <p:txBody>
          <a:bodyPr/>
          <a:lstStyle/>
          <a:p>
            <a:fld id="{E0738E85-C58A-E24E-951D-3A0DE56842FF}" type="slidenum">
              <a:rPr lang="en-US"/>
              <a:pPr/>
              <a:t>127</a:t>
            </a:fld>
            <a:endParaRPr lang="en-US"/>
          </a:p>
        </p:txBody>
      </p:sp>
      <p:sp>
        <p:nvSpPr>
          <p:cNvPr id="109571" name="Rectangle 2"/>
          <p:cNvSpPr>
            <a:spLocks noGrp="1" noRot="1" noChangeAspect="1" noChangeArrowheads="1" noTextEdit="1"/>
          </p:cNvSpPr>
          <p:nvPr>
            <p:ph type="sldImg"/>
          </p:nvPr>
        </p:nvSpPr>
        <p:spPr>
          <a:xfrm>
            <a:off x="1144588" y="685800"/>
            <a:ext cx="4570412" cy="3429000"/>
          </a:xfrm>
          <a:ln/>
        </p:spPr>
      </p:sp>
      <p:sp>
        <p:nvSpPr>
          <p:cNvPr id="109572" name="Rectangle 3"/>
          <p:cNvSpPr>
            <a:spLocks noGrp="1" noChangeArrowheads="1"/>
          </p:cNvSpPr>
          <p:nvPr>
            <p:ph type="body" idx="1"/>
          </p:nvPr>
        </p:nvSpPr>
        <p:spPr>
          <a:xfrm>
            <a:off x="915294" y="4343704"/>
            <a:ext cx="5027414" cy="4113892"/>
          </a:xfrm>
          <a:noFill/>
          <a:ln/>
        </p:spPr>
        <p:txBody>
          <a:bodyPr/>
          <a:lstStyle/>
          <a:p>
            <a:pPr eaLnBrk="1" hangingPunct="1"/>
            <a:endParaRPr lang="en-US"/>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09570" name="Rectangle 7"/>
          <p:cNvSpPr>
            <a:spLocks noGrp="1" noChangeArrowheads="1"/>
          </p:cNvSpPr>
          <p:nvPr>
            <p:ph type="sldNum" sz="quarter" idx="5"/>
          </p:nvPr>
        </p:nvSpPr>
        <p:spPr>
          <a:noFill/>
        </p:spPr>
        <p:txBody>
          <a:bodyPr/>
          <a:lstStyle/>
          <a:p>
            <a:fld id="{E0738E85-C58A-E24E-951D-3A0DE56842FF}" type="slidenum">
              <a:rPr lang="en-US"/>
              <a:pPr/>
              <a:t>128</a:t>
            </a:fld>
            <a:endParaRPr lang="en-US"/>
          </a:p>
        </p:txBody>
      </p:sp>
      <p:sp>
        <p:nvSpPr>
          <p:cNvPr id="109571" name="Rectangle 2"/>
          <p:cNvSpPr>
            <a:spLocks noGrp="1" noRot="1" noChangeAspect="1" noChangeArrowheads="1" noTextEdit="1"/>
          </p:cNvSpPr>
          <p:nvPr>
            <p:ph type="sldImg"/>
          </p:nvPr>
        </p:nvSpPr>
        <p:spPr>
          <a:xfrm>
            <a:off x="1144588" y="685800"/>
            <a:ext cx="4570412" cy="3429000"/>
          </a:xfrm>
          <a:ln/>
        </p:spPr>
      </p:sp>
      <p:sp>
        <p:nvSpPr>
          <p:cNvPr id="109572" name="Rectangle 3"/>
          <p:cNvSpPr>
            <a:spLocks noGrp="1" noChangeArrowheads="1"/>
          </p:cNvSpPr>
          <p:nvPr>
            <p:ph type="body" idx="1"/>
          </p:nvPr>
        </p:nvSpPr>
        <p:spPr>
          <a:xfrm>
            <a:off x="915294" y="4343704"/>
            <a:ext cx="5027414" cy="4113892"/>
          </a:xfrm>
          <a:noFill/>
          <a:ln/>
        </p:spPr>
        <p:txBody>
          <a:bodyPr/>
          <a:lstStyle/>
          <a:p>
            <a:pPr eaLnBrk="1" hangingPunct="1"/>
            <a:endParaRPr lang="en-US"/>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09570" name="Rectangle 7"/>
          <p:cNvSpPr>
            <a:spLocks noGrp="1" noChangeArrowheads="1"/>
          </p:cNvSpPr>
          <p:nvPr>
            <p:ph type="sldNum" sz="quarter" idx="5"/>
          </p:nvPr>
        </p:nvSpPr>
        <p:spPr>
          <a:noFill/>
        </p:spPr>
        <p:txBody>
          <a:bodyPr/>
          <a:lstStyle/>
          <a:p>
            <a:fld id="{E0738E85-C58A-E24E-951D-3A0DE56842FF}" type="slidenum">
              <a:rPr lang="en-US"/>
              <a:pPr/>
              <a:t>129</a:t>
            </a:fld>
            <a:endParaRPr lang="en-US"/>
          </a:p>
        </p:txBody>
      </p:sp>
      <p:sp>
        <p:nvSpPr>
          <p:cNvPr id="109571" name="Rectangle 2"/>
          <p:cNvSpPr>
            <a:spLocks noGrp="1" noRot="1" noChangeAspect="1" noChangeArrowheads="1" noTextEdit="1"/>
          </p:cNvSpPr>
          <p:nvPr>
            <p:ph type="sldImg"/>
          </p:nvPr>
        </p:nvSpPr>
        <p:spPr>
          <a:xfrm>
            <a:off x="1144588" y="685800"/>
            <a:ext cx="4570412" cy="3429000"/>
          </a:xfrm>
          <a:ln/>
        </p:spPr>
      </p:sp>
      <p:sp>
        <p:nvSpPr>
          <p:cNvPr id="109572" name="Rectangle 3"/>
          <p:cNvSpPr>
            <a:spLocks noGrp="1" noChangeArrowheads="1"/>
          </p:cNvSpPr>
          <p:nvPr>
            <p:ph type="body" idx="1"/>
          </p:nvPr>
        </p:nvSpPr>
        <p:spPr>
          <a:xfrm>
            <a:off x="915294" y="4343704"/>
            <a:ext cx="5027414" cy="4113892"/>
          </a:xfrm>
          <a:noFill/>
          <a:ln/>
        </p:spPr>
        <p:txBody>
          <a:bodyPr/>
          <a:lstStyle/>
          <a:p>
            <a:pPr eaLnBrk="1" hangingPunct="1"/>
            <a:endParaRPr lang="en-US"/>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10594" name="Rectangle 7"/>
          <p:cNvSpPr>
            <a:spLocks noGrp="1" noChangeArrowheads="1"/>
          </p:cNvSpPr>
          <p:nvPr>
            <p:ph type="sldNum" sz="quarter" idx="5"/>
          </p:nvPr>
        </p:nvSpPr>
        <p:spPr>
          <a:noFill/>
        </p:spPr>
        <p:txBody>
          <a:bodyPr/>
          <a:lstStyle/>
          <a:p>
            <a:fld id="{857C752E-AB9C-424C-BA53-C34FF4396D3C}" type="slidenum">
              <a:rPr lang="en-US"/>
              <a:pPr/>
              <a:t>130</a:t>
            </a:fld>
            <a:endParaRPr lang="en-US"/>
          </a:p>
        </p:txBody>
      </p:sp>
      <p:sp>
        <p:nvSpPr>
          <p:cNvPr id="110595" name="Rectangle 2"/>
          <p:cNvSpPr>
            <a:spLocks noGrp="1" noRot="1" noChangeAspect="1" noChangeArrowheads="1" noTextEdit="1"/>
          </p:cNvSpPr>
          <p:nvPr>
            <p:ph type="sldImg"/>
          </p:nvPr>
        </p:nvSpPr>
        <p:spPr>
          <a:xfrm>
            <a:off x="1144588" y="685800"/>
            <a:ext cx="4570412" cy="3429000"/>
          </a:xfrm>
          <a:ln/>
        </p:spPr>
      </p:sp>
      <p:sp>
        <p:nvSpPr>
          <p:cNvPr id="110596" name="Rectangle 3"/>
          <p:cNvSpPr>
            <a:spLocks noGrp="1" noChangeArrowheads="1"/>
          </p:cNvSpPr>
          <p:nvPr>
            <p:ph type="body" idx="1"/>
          </p:nvPr>
        </p:nvSpPr>
        <p:spPr>
          <a:xfrm>
            <a:off x="915294" y="4343704"/>
            <a:ext cx="5027414" cy="4113892"/>
          </a:xfrm>
          <a:noFill/>
          <a:ln/>
        </p:spPr>
        <p:txBody>
          <a:bodyPr/>
          <a:lstStyle/>
          <a:p>
            <a:pPr eaLnBrk="1" hangingPunct="1"/>
            <a:endParaRPr lang="en-US"/>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11618" name="Rectangle 7"/>
          <p:cNvSpPr>
            <a:spLocks noGrp="1" noChangeArrowheads="1"/>
          </p:cNvSpPr>
          <p:nvPr>
            <p:ph type="sldNum" sz="quarter" idx="5"/>
          </p:nvPr>
        </p:nvSpPr>
        <p:spPr>
          <a:noFill/>
        </p:spPr>
        <p:txBody>
          <a:bodyPr/>
          <a:lstStyle/>
          <a:p>
            <a:fld id="{F3C1DC69-D078-514A-A250-40A6ED65A331}" type="slidenum">
              <a:rPr lang="en-US"/>
              <a:pPr/>
              <a:t>131</a:t>
            </a:fld>
            <a:endParaRPr lang="en-US"/>
          </a:p>
        </p:txBody>
      </p:sp>
      <p:sp>
        <p:nvSpPr>
          <p:cNvPr id="111619" name="Rectangle 2"/>
          <p:cNvSpPr>
            <a:spLocks noGrp="1" noRot="1" noChangeAspect="1" noChangeArrowheads="1" noTextEdit="1"/>
          </p:cNvSpPr>
          <p:nvPr>
            <p:ph type="sldImg"/>
          </p:nvPr>
        </p:nvSpPr>
        <p:spPr>
          <a:xfrm>
            <a:off x="1144588" y="685800"/>
            <a:ext cx="4570412" cy="3429000"/>
          </a:xfrm>
          <a:ln/>
        </p:spPr>
      </p:sp>
      <p:sp>
        <p:nvSpPr>
          <p:cNvPr id="111620" name="Rectangle 3"/>
          <p:cNvSpPr>
            <a:spLocks noGrp="1" noChangeArrowheads="1"/>
          </p:cNvSpPr>
          <p:nvPr>
            <p:ph type="body" idx="1"/>
          </p:nvPr>
        </p:nvSpPr>
        <p:spPr>
          <a:xfrm>
            <a:off x="915294" y="4343704"/>
            <a:ext cx="5027414" cy="4113892"/>
          </a:xfrm>
          <a:noFill/>
          <a:ln/>
        </p:spPr>
        <p:txBody>
          <a:bodyPr/>
          <a:lstStyle/>
          <a:p>
            <a:pPr eaLnBrk="1" hangingPunct="1"/>
            <a:endParaRPr lang="en-US"/>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11618" name="Rectangle 7"/>
          <p:cNvSpPr>
            <a:spLocks noGrp="1" noChangeArrowheads="1"/>
          </p:cNvSpPr>
          <p:nvPr>
            <p:ph type="sldNum" sz="quarter" idx="5"/>
          </p:nvPr>
        </p:nvSpPr>
        <p:spPr>
          <a:noFill/>
        </p:spPr>
        <p:txBody>
          <a:bodyPr/>
          <a:lstStyle/>
          <a:p>
            <a:fld id="{F3C1DC69-D078-514A-A250-40A6ED65A331}" type="slidenum">
              <a:rPr lang="en-US"/>
              <a:pPr/>
              <a:t>132</a:t>
            </a:fld>
            <a:endParaRPr lang="en-US"/>
          </a:p>
        </p:txBody>
      </p:sp>
      <p:sp>
        <p:nvSpPr>
          <p:cNvPr id="111619" name="Rectangle 2"/>
          <p:cNvSpPr>
            <a:spLocks noGrp="1" noRot="1" noChangeAspect="1" noChangeArrowheads="1" noTextEdit="1"/>
          </p:cNvSpPr>
          <p:nvPr>
            <p:ph type="sldImg"/>
          </p:nvPr>
        </p:nvSpPr>
        <p:spPr>
          <a:xfrm>
            <a:off x="1144588" y="685800"/>
            <a:ext cx="4570412" cy="3429000"/>
          </a:xfrm>
          <a:ln/>
        </p:spPr>
      </p:sp>
      <p:sp>
        <p:nvSpPr>
          <p:cNvPr id="111620" name="Rectangle 3"/>
          <p:cNvSpPr>
            <a:spLocks noGrp="1" noChangeArrowheads="1"/>
          </p:cNvSpPr>
          <p:nvPr>
            <p:ph type="body" idx="1"/>
          </p:nvPr>
        </p:nvSpPr>
        <p:spPr>
          <a:xfrm>
            <a:off x="915294" y="4343704"/>
            <a:ext cx="5027414" cy="4113892"/>
          </a:xfrm>
          <a:noFill/>
          <a:ln/>
        </p:spPr>
        <p:txBody>
          <a:bodyPr/>
          <a:lstStyle/>
          <a:p>
            <a:pPr eaLnBrk="1" hangingPunct="1"/>
            <a:endParaRPr lang="en-US"/>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12642" name="Rectangle 7"/>
          <p:cNvSpPr>
            <a:spLocks noGrp="1" noChangeArrowheads="1"/>
          </p:cNvSpPr>
          <p:nvPr>
            <p:ph type="sldNum" sz="quarter" idx="5"/>
          </p:nvPr>
        </p:nvSpPr>
        <p:spPr>
          <a:noFill/>
        </p:spPr>
        <p:txBody>
          <a:bodyPr/>
          <a:lstStyle/>
          <a:p>
            <a:fld id="{4A0CD538-290A-184F-A87F-81C8746FC56F}" type="slidenum">
              <a:rPr lang="en-US"/>
              <a:pPr/>
              <a:t>133</a:t>
            </a:fld>
            <a:endParaRPr lang="en-US"/>
          </a:p>
        </p:txBody>
      </p:sp>
      <p:sp>
        <p:nvSpPr>
          <p:cNvPr id="112643" name="Rectangle 2"/>
          <p:cNvSpPr>
            <a:spLocks noGrp="1" noRot="1" noChangeAspect="1" noChangeArrowheads="1" noTextEdit="1"/>
          </p:cNvSpPr>
          <p:nvPr>
            <p:ph type="sldImg"/>
          </p:nvPr>
        </p:nvSpPr>
        <p:spPr>
          <a:xfrm>
            <a:off x="1144588" y="685800"/>
            <a:ext cx="4570412" cy="3429000"/>
          </a:xfrm>
          <a:ln/>
        </p:spPr>
      </p:sp>
      <p:sp>
        <p:nvSpPr>
          <p:cNvPr id="112644" name="Rectangle 3"/>
          <p:cNvSpPr>
            <a:spLocks noGrp="1" noChangeArrowheads="1"/>
          </p:cNvSpPr>
          <p:nvPr>
            <p:ph type="body" idx="1"/>
          </p:nvPr>
        </p:nvSpPr>
        <p:spPr>
          <a:xfrm>
            <a:off x="915294" y="4343704"/>
            <a:ext cx="5027414" cy="4113892"/>
          </a:xfrm>
          <a:noFill/>
          <a:ln/>
        </p:spPr>
        <p:txBody>
          <a:bodyPr/>
          <a:lstStyle/>
          <a:p>
            <a:pPr eaLnBrk="1" hangingPunct="1"/>
            <a:endParaRPr lang="en-US"/>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13666" name="Rectangle 7"/>
          <p:cNvSpPr>
            <a:spLocks noGrp="1" noChangeArrowheads="1"/>
          </p:cNvSpPr>
          <p:nvPr>
            <p:ph type="sldNum" sz="quarter" idx="5"/>
          </p:nvPr>
        </p:nvSpPr>
        <p:spPr>
          <a:noFill/>
        </p:spPr>
        <p:txBody>
          <a:bodyPr/>
          <a:lstStyle/>
          <a:p>
            <a:fld id="{9D4C4BDE-A231-D24B-B9E0-080044BBA427}" type="slidenum">
              <a:rPr lang="en-US"/>
              <a:pPr/>
              <a:t>134</a:t>
            </a:fld>
            <a:endParaRPr lang="en-US"/>
          </a:p>
        </p:txBody>
      </p:sp>
      <p:sp>
        <p:nvSpPr>
          <p:cNvPr id="113667" name="Rectangle 2"/>
          <p:cNvSpPr>
            <a:spLocks noGrp="1" noRot="1" noChangeAspect="1" noChangeArrowheads="1" noTextEdit="1"/>
          </p:cNvSpPr>
          <p:nvPr>
            <p:ph type="sldImg"/>
          </p:nvPr>
        </p:nvSpPr>
        <p:spPr>
          <a:xfrm>
            <a:off x="1144588" y="685800"/>
            <a:ext cx="4570412" cy="3429000"/>
          </a:xfrm>
          <a:ln/>
        </p:spPr>
      </p:sp>
      <p:sp>
        <p:nvSpPr>
          <p:cNvPr id="113668" name="Rectangle 3"/>
          <p:cNvSpPr>
            <a:spLocks noGrp="1" noChangeArrowheads="1"/>
          </p:cNvSpPr>
          <p:nvPr>
            <p:ph type="body" idx="1"/>
          </p:nvPr>
        </p:nvSpPr>
        <p:spPr>
          <a:xfrm>
            <a:off x="915294" y="4343704"/>
            <a:ext cx="5027414" cy="4113892"/>
          </a:xfrm>
          <a:noFill/>
          <a:ln/>
        </p:spPr>
        <p:txBody>
          <a:bodyPr/>
          <a:lstStyle/>
          <a:p>
            <a:pPr eaLnBrk="1" hangingPunct="1"/>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47458" name="Rectangle 7"/>
          <p:cNvSpPr>
            <a:spLocks noGrp="1" noChangeArrowheads="1"/>
          </p:cNvSpPr>
          <p:nvPr>
            <p:ph type="sldNum" sz="quarter" idx="5"/>
          </p:nvPr>
        </p:nvSpPr>
        <p:spPr/>
        <p:txBody>
          <a:bodyPr/>
          <a:lstStyle/>
          <a:p>
            <a:fld id="{FCE73FD6-98A1-2D47-84C4-011810C62ABE}" type="slidenum">
              <a:rPr lang="en-US"/>
              <a:pPr/>
              <a:t>17</a:t>
            </a:fld>
            <a:endParaRPr lang="en-US"/>
          </a:p>
        </p:txBody>
      </p:sp>
      <p:sp>
        <p:nvSpPr>
          <p:cNvPr id="66563" name="Rectangle 2"/>
          <p:cNvSpPr>
            <a:spLocks noGrp="1" noRot="1" noChangeAspect="1" noChangeArrowheads="1" noTextEdit="1"/>
          </p:cNvSpPr>
          <p:nvPr>
            <p:ph type="sldImg"/>
          </p:nvPr>
        </p:nvSpPr>
        <p:spPr>
          <a:xfrm>
            <a:off x="1143000" y="685800"/>
            <a:ext cx="4572000" cy="3429000"/>
          </a:xfrm>
          <a:ln/>
        </p:spPr>
      </p:sp>
      <p:sp>
        <p:nvSpPr>
          <p:cNvPr id="66564" name="Rectangle 3"/>
          <p:cNvSpPr>
            <a:spLocks noGrp="1" noChangeArrowheads="1"/>
          </p:cNvSpPr>
          <p:nvPr>
            <p:ph type="body" idx="1"/>
          </p:nvPr>
        </p:nvSpPr>
        <p:spPr>
          <a:xfrm>
            <a:off x="686112" y="4343400"/>
            <a:ext cx="5485778" cy="4114800"/>
          </a:xfrm>
          <a:noFill/>
          <a:ln/>
        </p:spPr>
        <p:txBody>
          <a:bodyPr/>
          <a:lstStyle/>
          <a:p>
            <a:pPr eaLnBrk="1" hangingPunct="1"/>
            <a:endParaRPr lang="en-US"/>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0482" name="Rectangle 7"/>
          <p:cNvSpPr>
            <a:spLocks noGrp="1" noChangeArrowheads="1"/>
          </p:cNvSpPr>
          <p:nvPr>
            <p:ph type="sldNum" sz="quarter" idx="5"/>
          </p:nvPr>
        </p:nvSpPr>
        <p:spPr>
          <a:noFill/>
        </p:spPr>
        <p:txBody>
          <a:bodyPr/>
          <a:lstStyle/>
          <a:p>
            <a:pPr defTabSz="911225"/>
            <a:fld id="{A151FF10-CA2B-A047-B3DF-FB333928D104}" type="slidenum">
              <a:rPr lang="en-US"/>
              <a:pPr defTabSz="911225"/>
              <a:t>136</a:t>
            </a:fld>
            <a:endParaRPr lang="en-US"/>
          </a:p>
        </p:txBody>
      </p:sp>
      <p:sp>
        <p:nvSpPr>
          <p:cNvPr id="20483" name="Rectangle 2"/>
          <p:cNvSpPr>
            <a:spLocks noGrp="1" noRot="1" noChangeAspect="1" noChangeArrowheads="1" noTextEdit="1"/>
          </p:cNvSpPr>
          <p:nvPr>
            <p:ph type="sldImg"/>
          </p:nvPr>
        </p:nvSpPr>
        <p:spPr>
          <a:ln/>
        </p:spPr>
      </p:sp>
      <p:sp>
        <p:nvSpPr>
          <p:cNvPr id="20484" name="Rectangle 3"/>
          <p:cNvSpPr>
            <a:spLocks noGrp="1" noChangeArrowheads="1"/>
          </p:cNvSpPr>
          <p:nvPr>
            <p:ph type="body" idx="1"/>
          </p:nvPr>
        </p:nvSpPr>
        <p:spPr>
          <a:noFill/>
          <a:ln/>
        </p:spPr>
        <p:txBody>
          <a:bodyPr/>
          <a:lstStyle/>
          <a:p>
            <a:endParaRPr lang="en-US"/>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0482" name="Rectangle 7"/>
          <p:cNvSpPr>
            <a:spLocks noGrp="1" noChangeArrowheads="1"/>
          </p:cNvSpPr>
          <p:nvPr>
            <p:ph type="sldNum" sz="quarter" idx="5"/>
          </p:nvPr>
        </p:nvSpPr>
        <p:spPr>
          <a:noFill/>
        </p:spPr>
        <p:txBody>
          <a:bodyPr/>
          <a:lstStyle/>
          <a:p>
            <a:pPr defTabSz="911225"/>
            <a:fld id="{A151FF10-CA2B-A047-B3DF-FB333928D104}" type="slidenum">
              <a:rPr lang="en-US"/>
              <a:pPr defTabSz="911225"/>
              <a:t>137</a:t>
            </a:fld>
            <a:endParaRPr lang="en-US"/>
          </a:p>
        </p:txBody>
      </p:sp>
      <p:sp>
        <p:nvSpPr>
          <p:cNvPr id="20483" name="Rectangle 2"/>
          <p:cNvSpPr>
            <a:spLocks noGrp="1" noRot="1" noChangeAspect="1" noChangeArrowheads="1" noTextEdit="1"/>
          </p:cNvSpPr>
          <p:nvPr>
            <p:ph type="sldImg"/>
          </p:nvPr>
        </p:nvSpPr>
        <p:spPr>
          <a:ln/>
        </p:spPr>
      </p:sp>
      <p:sp>
        <p:nvSpPr>
          <p:cNvPr id="20484" name="Rectangle 3"/>
          <p:cNvSpPr>
            <a:spLocks noGrp="1" noChangeArrowheads="1"/>
          </p:cNvSpPr>
          <p:nvPr>
            <p:ph type="body" idx="1"/>
          </p:nvPr>
        </p:nvSpPr>
        <p:spPr>
          <a:noFill/>
          <a:ln/>
        </p:spPr>
        <p:txBody>
          <a:bodyPr/>
          <a:lstStyle/>
          <a:p>
            <a:endParaRPr lang="en-US"/>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0482" name="Rectangle 7"/>
          <p:cNvSpPr>
            <a:spLocks noGrp="1" noChangeArrowheads="1"/>
          </p:cNvSpPr>
          <p:nvPr>
            <p:ph type="sldNum" sz="quarter" idx="5"/>
          </p:nvPr>
        </p:nvSpPr>
        <p:spPr>
          <a:noFill/>
        </p:spPr>
        <p:txBody>
          <a:bodyPr/>
          <a:lstStyle/>
          <a:p>
            <a:pPr defTabSz="911225"/>
            <a:fld id="{A151FF10-CA2B-A047-B3DF-FB333928D104}" type="slidenum">
              <a:rPr lang="en-US"/>
              <a:pPr defTabSz="911225"/>
              <a:t>138</a:t>
            </a:fld>
            <a:endParaRPr lang="en-US"/>
          </a:p>
        </p:txBody>
      </p:sp>
      <p:sp>
        <p:nvSpPr>
          <p:cNvPr id="20483" name="Rectangle 2"/>
          <p:cNvSpPr>
            <a:spLocks noGrp="1" noRot="1" noChangeAspect="1" noChangeArrowheads="1" noTextEdit="1"/>
          </p:cNvSpPr>
          <p:nvPr>
            <p:ph type="sldImg"/>
          </p:nvPr>
        </p:nvSpPr>
        <p:spPr>
          <a:ln/>
        </p:spPr>
      </p:sp>
      <p:sp>
        <p:nvSpPr>
          <p:cNvPr id="20484" name="Rectangle 3"/>
          <p:cNvSpPr>
            <a:spLocks noGrp="1" noChangeArrowheads="1"/>
          </p:cNvSpPr>
          <p:nvPr>
            <p:ph type="body" idx="1"/>
          </p:nvPr>
        </p:nvSpPr>
        <p:spPr>
          <a:noFill/>
          <a:ln/>
        </p:spPr>
        <p:txBody>
          <a:bodyPr/>
          <a:lstStyle/>
          <a:p>
            <a:endParaRPr lang="en-US"/>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2530" name="Rectangle 7"/>
          <p:cNvSpPr>
            <a:spLocks noGrp="1" noChangeArrowheads="1"/>
          </p:cNvSpPr>
          <p:nvPr>
            <p:ph type="sldNum" sz="quarter" idx="5"/>
          </p:nvPr>
        </p:nvSpPr>
        <p:spPr>
          <a:noFill/>
        </p:spPr>
        <p:txBody>
          <a:bodyPr/>
          <a:lstStyle/>
          <a:p>
            <a:fld id="{83E85328-9E77-3345-ADFB-7B7286AD4BA2}" type="slidenum">
              <a:rPr lang="en-US"/>
              <a:pPr/>
              <a:t>139</a:t>
            </a:fld>
            <a:endParaRPr lang="en-US"/>
          </a:p>
        </p:txBody>
      </p:sp>
      <p:sp>
        <p:nvSpPr>
          <p:cNvPr id="22531" name="Rectangle 2"/>
          <p:cNvSpPr>
            <a:spLocks noGrp="1" noRot="1" noChangeAspect="1" noChangeArrowheads="1" noTextEdit="1"/>
          </p:cNvSpPr>
          <p:nvPr>
            <p:ph type="sldImg"/>
          </p:nvPr>
        </p:nvSpPr>
        <p:spPr>
          <a:ln/>
        </p:spPr>
      </p:sp>
      <p:sp>
        <p:nvSpPr>
          <p:cNvPr id="22532"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7650" name="Rectangle 7"/>
          <p:cNvSpPr>
            <a:spLocks noGrp="1" noChangeArrowheads="1"/>
          </p:cNvSpPr>
          <p:nvPr>
            <p:ph type="sldNum" sz="quarter" idx="5"/>
          </p:nvPr>
        </p:nvSpPr>
        <p:spPr>
          <a:noFill/>
        </p:spPr>
        <p:txBody>
          <a:bodyPr/>
          <a:lstStyle/>
          <a:p>
            <a:pPr defTabSz="911225"/>
            <a:fld id="{538F1F21-B500-6043-98E4-734926705195}" type="slidenum">
              <a:rPr lang="en-US"/>
              <a:pPr defTabSz="911225"/>
              <a:t>160</a:t>
            </a:fld>
            <a:endParaRPr lang="en-US"/>
          </a:p>
        </p:txBody>
      </p:sp>
      <p:sp>
        <p:nvSpPr>
          <p:cNvPr id="27651" name="Rectangle 2"/>
          <p:cNvSpPr>
            <a:spLocks noRot="1" noChangeArrowheads="1" noTextEdit="1"/>
          </p:cNvSpPr>
          <p:nvPr>
            <p:ph type="sldImg"/>
          </p:nvPr>
        </p:nvSpPr>
        <p:spPr>
          <a:ln/>
        </p:spPr>
      </p:sp>
      <p:sp>
        <p:nvSpPr>
          <p:cNvPr id="27652" name="Rectangle 3"/>
          <p:cNvSpPr>
            <a:spLocks noGrp="1" noChangeArrowheads="1"/>
          </p:cNvSpPr>
          <p:nvPr>
            <p:ph type="body" idx="1"/>
          </p:nvPr>
        </p:nvSpPr>
        <p:spPr>
          <a:noFill/>
          <a:ln/>
        </p:spPr>
        <p:txBody>
          <a:bodyPr/>
          <a:lstStyle/>
          <a:p>
            <a:endParaRPr lang="en-US"/>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p:spPr>
        <p:txBody>
          <a:bodyPr/>
          <a:lstStyle/>
          <a:p>
            <a:pPr defTabSz="911225"/>
            <a:fld id="{11886C31-6D1C-5F4A-AA69-DFCBC03507F1}" type="slidenum">
              <a:rPr lang="en-US"/>
              <a:pPr defTabSz="911225"/>
              <a:t>161</a:t>
            </a:fld>
            <a:endParaRPr lang="en-US"/>
          </a:p>
        </p:txBody>
      </p:sp>
      <p:sp>
        <p:nvSpPr>
          <p:cNvPr id="29699" name="Rectangle 2"/>
          <p:cNvSpPr>
            <a:spLocks noRot="1" noChangeArrowheads="1" noTextEdit="1"/>
          </p:cNvSpPr>
          <p:nvPr>
            <p:ph type="sldImg"/>
          </p:nvPr>
        </p:nvSpPr>
        <p:spPr>
          <a:ln/>
        </p:spPr>
      </p:sp>
      <p:sp>
        <p:nvSpPr>
          <p:cNvPr id="29700" name="Rectangle 3"/>
          <p:cNvSpPr>
            <a:spLocks noGrp="1" noChangeArrowheads="1"/>
          </p:cNvSpPr>
          <p:nvPr>
            <p:ph type="body" idx="1"/>
          </p:nvPr>
        </p:nvSpPr>
        <p:spPr>
          <a:noFill/>
          <a:ln/>
        </p:spPr>
        <p:txBody>
          <a:bodyPr/>
          <a:lstStyle/>
          <a:p>
            <a:endParaRPr lang="en-US"/>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1746" name="Rectangle 7"/>
          <p:cNvSpPr>
            <a:spLocks noGrp="1" noChangeArrowheads="1"/>
          </p:cNvSpPr>
          <p:nvPr>
            <p:ph type="sldNum" sz="quarter" idx="5"/>
          </p:nvPr>
        </p:nvSpPr>
        <p:spPr>
          <a:noFill/>
        </p:spPr>
        <p:txBody>
          <a:bodyPr/>
          <a:lstStyle/>
          <a:p>
            <a:pPr defTabSz="911225"/>
            <a:fld id="{947E9109-B72F-FF4B-BB50-8578980A2081}" type="slidenum">
              <a:rPr lang="en-US"/>
              <a:pPr defTabSz="911225"/>
              <a:t>162</a:t>
            </a:fld>
            <a:endParaRPr lang="en-US"/>
          </a:p>
        </p:txBody>
      </p:sp>
      <p:sp>
        <p:nvSpPr>
          <p:cNvPr id="31747" name="Rectangle 2"/>
          <p:cNvSpPr>
            <a:spLocks noRot="1" noChangeArrowheads="1" noTextEdit="1"/>
          </p:cNvSpPr>
          <p:nvPr>
            <p:ph type="sldImg"/>
          </p:nvPr>
        </p:nvSpPr>
        <p:spPr>
          <a:ln/>
        </p:spPr>
      </p:sp>
      <p:sp>
        <p:nvSpPr>
          <p:cNvPr id="31748" name="Rectangle 3"/>
          <p:cNvSpPr>
            <a:spLocks noGrp="1" noChangeArrowheads="1"/>
          </p:cNvSpPr>
          <p:nvPr>
            <p:ph type="body" idx="1"/>
          </p:nvPr>
        </p:nvSpPr>
        <p:spPr>
          <a:noFill/>
          <a:ln/>
        </p:spPr>
        <p:txBody>
          <a:bodyPr/>
          <a:lstStyle/>
          <a:p>
            <a:endParaRPr lang="en-US"/>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3794" name="Rectangle 7"/>
          <p:cNvSpPr>
            <a:spLocks noGrp="1" noChangeArrowheads="1"/>
          </p:cNvSpPr>
          <p:nvPr>
            <p:ph type="sldNum" sz="quarter" idx="5"/>
          </p:nvPr>
        </p:nvSpPr>
        <p:spPr>
          <a:noFill/>
        </p:spPr>
        <p:txBody>
          <a:bodyPr/>
          <a:lstStyle/>
          <a:p>
            <a:pPr defTabSz="911225"/>
            <a:fld id="{62D406C3-2F16-3546-871E-4F232790DF20}" type="slidenum">
              <a:rPr lang="en-US"/>
              <a:pPr defTabSz="911225"/>
              <a:t>163</a:t>
            </a:fld>
            <a:endParaRPr lang="en-US"/>
          </a:p>
        </p:txBody>
      </p:sp>
      <p:sp>
        <p:nvSpPr>
          <p:cNvPr id="33795" name="Rectangle 2"/>
          <p:cNvSpPr>
            <a:spLocks noRot="1" noChangeArrowheads="1" noTextEdit="1"/>
          </p:cNvSpPr>
          <p:nvPr>
            <p:ph type="sldImg"/>
          </p:nvPr>
        </p:nvSpPr>
        <p:spPr>
          <a:ln/>
        </p:spPr>
      </p:sp>
      <p:sp>
        <p:nvSpPr>
          <p:cNvPr id="33796" name="Rectangle 3"/>
          <p:cNvSpPr>
            <a:spLocks noGrp="1" noChangeArrowheads="1"/>
          </p:cNvSpPr>
          <p:nvPr>
            <p:ph type="body" idx="1"/>
          </p:nvPr>
        </p:nvSpPr>
        <p:spPr>
          <a:noFill/>
          <a:ln/>
        </p:spPr>
        <p:txBody>
          <a:bodyPr/>
          <a:lstStyle/>
          <a:p>
            <a:endParaRPr lang="en-US"/>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5842" name="Rectangle 7"/>
          <p:cNvSpPr>
            <a:spLocks noGrp="1" noChangeArrowheads="1"/>
          </p:cNvSpPr>
          <p:nvPr>
            <p:ph type="sldNum" sz="quarter" idx="5"/>
          </p:nvPr>
        </p:nvSpPr>
        <p:spPr>
          <a:noFill/>
        </p:spPr>
        <p:txBody>
          <a:bodyPr/>
          <a:lstStyle/>
          <a:p>
            <a:pPr defTabSz="911225"/>
            <a:fld id="{ED1EF0CF-068F-9440-B39C-E61286C0EED7}" type="slidenum">
              <a:rPr lang="en-US"/>
              <a:pPr defTabSz="911225"/>
              <a:t>164</a:t>
            </a:fld>
            <a:endParaRPr lang="en-US"/>
          </a:p>
        </p:txBody>
      </p:sp>
      <p:sp>
        <p:nvSpPr>
          <p:cNvPr id="35843" name="Rectangle 2"/>
          <p:cNvSpPr>
            <a:spLocks noRot="1" noChangeArrowheads="1" noTextEdit="1"/>
          </p:cNvSpPr>
          <p:nvPr>
            <p:ph type="sldImg"/>
          </p:nvPr>
        </p:nvSpPr>
        <p:spPr>
          <a:ln/>
        </p:spPr>
      </p:sp>
      <p:sp>
        <p:nvSpPr>
          <p:cNvPr id="35844" name="Rectangle 3"/>
          <p:cNvSpPr>
            <a:spLocks noGrp="1" noChangeArrowheads="1"/>
          </p:cNvSpPr>
          <p:nvPr>
            <p:ph type="body" idx="1"/>
          </p:nvPr>
        </p:nvSpPr>
        <p:spPr>
          <a:noFill/>
          <a:ln/>
        </p:spPr>
        <p:txBody>
          <a:bodyPr/>
          <a:lstStyle/>
          <a:p>
            <a:endParaRPr lang="en-US"/>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7890" name="Rectangle 7"/>
          <p:cNvSpPr>
            <a:spLocks noGrp="1" noChangeArrowheads="1"/>
          </p:cNvSpPr>
          <p:nvPr>
            <p:ph type="sldNum" sz="quarter" idx="5"/>
          </p:nvPr>
        </p:nvSpPr>
        <p:spPr>
          <a:noFill/>
        </p:spPr>
        <p:txBody>
          <a:bodyPr/>
          <a:lstStyle/>
          <a:p>
            <a:pPr defTabSz="911225"/>
            <a:fld id="{0AA8ED8C-281E-6246-B3D3-1FE91E762585}" type="slidenum">
              <a:rPr lang="en-US"/>
              <a:pPr defTabSz="911225"/>
              <a:t>165</a:t>
            </a:fld>
            <a:endParaRPr lang="en-US"/>
          </a:p>
        </p:txBody>
      </p:sp>
      <p:sp>
        <p:nvSpPr>
          <p:cNvPr id="37891" name="Rectangle 2"/>
          <p:cNvSpPr>
            <a:spLocks noRot="1" noChangeArrowheads="1" noTextEdit="1"/>
          </p:cNvSpPr>
          <p:nvPr>
            <p:ph type="sldImg"/>
          </p:nvPr>
        </p:nvSpPr>
        <p:spPr>
          <a:ln/>
        </p:spPr>
      </p:sp>
      <p:sp>
        <p:nvSpPr>
          <p:cNvPr id="37892" name="Rectangle 3"/>
          <p:cNvSpPr>
            <a:spLocks noGrp="1" noChangeArrowheads="1"/>
          </p:cNvSpPr>
          <p:nvPr>
            <p:ph type="body" idx="1"/>
          </p:nvPr>
        </p:nvSpPr>
        <p:spPr>
          <a:noFill/>
          <a:ln/>
        </p:spPr>
        <p:txBody>
          <a:bodyPr/>
          <a:lstStyle/>
          <a:p>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p>
            <a:pPr defTabSz="911225"/>
            <a:fld id="{43124332-9424-A44E-A440-DAD187390C6E}" type="slidenum">
              <a:rPr lang="en-US"/>
              <a:pPr defTabSz="911225"/>
              <a:t>18</a:t>
            </a:fld>
            <a:endParaRPr lang="en-US"/>
          </a:p>
        </p:txBody>
      </p:sp>
      <p:sp>
        <p:nvSpPr>
          <p:cNvPr id="51203" name="Rectangle 2"/>
          <p:cNvSpPr>
            <a:spLocks noGrp="1" noRot="1" noChangeAspect="1" noChangeArrowheads="1" noTextEdit="1"/>
          </p:cNvSpPr>
          <p:nvPr>
            <p:ph type="sldImg"/>
          </p:nvPr>
        </p:nvSpPr>
        <p:spPr>
          <a:ln/>
        </p:spPr>
      </p:sp>
      <p:sp>
        <p:nvSpPr>
          <p:cNvPr id="51204" name="Rectangle 3"/>
          <p:cNvSpPr>
            <a:spLocks noGrp="1" noChangeArrowheads="1"/>
          </p:cNvSpPr>
          <p:nvPr>
            <p:ph type="body" idx="1"/>
          </p:nvPr>
        </p:nvSpPr>
        <p:spPr>
          <a:noFill/>
          <a:ln/>
        </p:spPr>
        <p:txBody>
          <a:bodyPr/>
          <a:lstStyle/>
          <a:p>
            <a:endParaRPr lang="en-US"/>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9938" name="Rectangle 7"/>
          <p:cNvSpPr>
            <a:spLocks noGrp="1" noChangeArrowheads="1"/>
          </p:cNvSpPr>
          <p:nvPr>
            <p:ph type="sldNum" sz="quarter" idx="5"/>
          </p:nvPr>
        </p:nvSpPr>
        <p:spPr>
          <a:noFill/>
        </p:spPr>
        <p:txBody>
          <a:bodyPr/>
          <a:lstStyle/>
          <a:p>
            <a:pPr defTabSz="911225"/>
            <a:fld id="{B88E0DCE-AA0D-7049-AB05-F463CA7DD89E}" type="slidenum">
              <a:rPr lang="en-US"/>
              <a:pPr defTabSz="911225"/>
              <a:t>166</a:t>
            </a:fld>
            <a:endParaRPr lang="en-US"/>
          </a:p>
        </p:txBody>
      </p:sp>
      <p:sp>
        <p:nvSpPr>
          <p:cNvPr id="39939" name="Rectangle 2"/>
          <p:cNvSpPr>
            <a:spLocks noRot="1" noChangeArrowheads="1" noTextEdit="1"/>
          </p:cNvSpPr>
          <p:nvPr>
            <p:ph type="sldImg"/>
          </p:nvPr>
        </p:nvSpPr>
        <p:spPr>
          <a:ln/>
        </p:spPr>
      </p:sp>
      <p:sp>
        <p:nvSpPr>
          <p:cNvPr id="39940" name="Rectangle 3"/>
          <p:cNvSpPr>
            <a:spLocks noGrp="1" noChangeArrowheads="1"/>
          </p:cNvSpPr>
          <p:nvPr>
            <p:ph type="body" idx="1"/>
          </p:nvPr>
        </p:nvSpPr>
        <p:spPr>
          <a:noFill/>
          <a:ln/>
        </p:spPr>
        <p:txBody>
          <a:bodyPr/>
          <a:lstStyle/>
          <a:p>
            <a:endParaRPr lang="en-US"/>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a:noFill/>
        </p:spPr>
        <p:txBody>
          <a:bodyPr/>
          <a:lstStyle/>
          <a:p>
            <a:pPr defTabSz="911225"/>
            <a:fld id="{7590D107-9F21-AF41-8DD6-E077F99EB1CA}" type="slidenum">
              <a:rPr lang="en-US"/>
              <a:pPr defTabSz="911225"/>
              <a:t>167</a:t>
            </a:fld>
            <a:endParaRPr lang="en-US"/>
          </a:p>
        </p:txBody>
      </p:sp>
      <p:sp>
        <p:nvSpPr>
          <p:cNvPr id="41987" name="Rectangle 2"/>
          <p:cNvSpPr>
            <a:spLocks noRot="1" noChangeArrowheads="1" noTextEdit="1"/>
          </p:cNvSpPr>
          <p:nvPr>
            <p:ph type="sldImg"/>
          </p:nvPr>
        </p:nvSpPr>
        <p:spPr>
          <a:ln/>
        </p:spPr>
      </p:sp>
      <p:sp>
        <p:nvSpPr>
          <p:cNvPr id="41988" name="Rectangle 3"/>
          <p:cNvSpPr>
            <a:spLocks noGrp="1" noChangeArrowheads="1"/>
          </p:cNvSpPr>
          <p:nvPr>
            <p:ph type="body" idx="1"/>
          </p:nvPr>
        </p:nvSpPr>
        <p:spPr>
          <a:noFill/>
          <a:ln/>
        </p:spPr>
        <p:txBody>
          <a:bodyPr/>
          <a:lstStyle/>
          <a:p>
            <a:endParaRPr lang="en-US"/>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5058" name="Rectangle 7"/>
          <p:cNvSpPr>
            <a:spLocks noGrp="1" noChangeArrowheads="1"/>
          </p:cNvSpPr>
          <p:nvPr>
            <p:ph type="sldNum" sz="quarter" idx="5"/>
          </p:nvPr>
        </p:nvSpPr>
        <p:spPr>
          <a:noFill/>
        </p:spPr>
        <p:txBody>
          <a:bodyPr/>
          <a:lstStyle/>
          <a:p>
            <a:pPr defTabSz="911225"/>
            <a:fld id="{38C4E78F-2535-FD44-9C33-3059190EAD4E}" type="slidenum">
              <a:rPr lang="en-US"/>
              <a:pPr defTabSz="911225"/>
              <a:t>169</a:t>
            </a:fld>
            <a:endParaRPr lang="en-US"/>
          </a:p>
        </p:txBody>
      </p:sp>
      <p:sp>
        <p:nvSpPr>
          <p:cNvPr id="45059" name="Rectangle 2"/>
          <p:cNvSpPr>
            <a:spLocks noRot="1" noChangeArrowheads="1" noTextEdit="1"/>
          </p:cNvSpPr>
          <p:nvPr>
            <p:ph type="sldImg"/>
          </p:nvPr>
        </p:nvSpPr>
        <p:spPr>
          <a:ln/>
        </p:spPr>
      </p:sp>
      <p:sp>
        <p:nvSpPr>
          <p:cNvPr id="45060" name="Rectangle 3"/>
          <p:cNvSpPr>
            <a:spLocks noGrp="1" noChangeArrowheads="1"/>
          </p:cNvSpPr>
          <p:nvPr>
            <p:ph type="body" idx="1"/>
          </p:nvPr>
        </p:nvSpPr>
        <p:spPr>
          <a:noFill/>
          <a:ln/>
        </p:spPr>
        <p:txBody>
          <a:bodyPr/>
          <a:lstStyle/>
          <a:p>
            <a:endParaRPr lang="en-US"/>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7106" name="Rectangle 2"/>
          <p:cNvSpPr>
            <a:spLocks noGrp="1" noRot="1" noChangeAspect="1" noChangeArrowheads="1" noTextEdit="1"/>
          </p:cNvSpPr>
          <p:nvPr>
            <p:ph type="sldImg"/>
          </p:nvPr>
        </p:nvSpPr>
        <p:spPr>
          <a:ln/>
        </p:spPr>
      </p:sp>
      <p:sp>
        <p:nvSpPr>
          <p:cNvPr id="47107"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p:spPr>
        <p:txBody>
          <a:bodyPr/>
          <a:lstStyle/>
          <a:p>
            <a:pPr defTabSz="911225"/>
            <a:fld id="{251028ED-B33B-0142-B417-CF445E05087B}" type="slidenum">
              <a:rPr lang="en-US"/>
              <a:pPr defTabSz="911225"/>
              <a:t>171</a:t>
            </a:fld>
            <a:endParaRPr lang="en-US"/>
          </a:p>
        </p:txBody>
      </p:sp>
      <p:sp>
        <p:nvSpPr>
          <p:cNvPr id="49155" name="Rectangle 2"/>
          <p:cNvSpPr>
            <a:spLocks noRot="1" noChangeArrowheads="1" noTextEdit="1"/>
          </p:cNvSpPr>
          <p:nvPr>
            <p:ph type="sldImg"/>
          </p:nvPr>
        </p:nvSpPr>
        <p:spPr>
          <a:ln/>
        </p:spPr>
      </p:sp>
      <p:sp>
        <p:nvSpPr>
          <p:cNvPr id="49156" name="Rectangle 3"/>
          <p:cNvSpPr>
            <a:spLocks noGrp="1" noChangeArrowheads="1"/>
          </p:cNvSpPr>
          <p:nvPr>
            <p:ph type="body" idx="1"/>
          </p:nvPr>
        </p:nvSpPr>
        <p:spPr>
          <a:noFill/>
          <a:ln/>
        </p:spPr>
        <p:txBody>
          <a:bodyPr/>
          <a:lstStyle/>
          <a:p>
            <a:endParaRPr lang="en-US"/>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p>
            <a:pPr defTabSz="911225"/>
            <a:fld id="{91ADC200-A902-2F40-9972-DEC81D832003}" type="slidenum">
              <a:rPr lang="en-US"/>
              <a:pPr defTabSz="911225"/>
              <a:t>172</a:t>
            </a:fld>
            <a:endParaRPr lang="en-US"/>
          </a:p>
        </p:txBody>
      </p:sp>
      <p:sp>
        <p:nvSpPr>
          <p:cNvPr id="51203" name="Rectangle 2"/>
          <p:cNvSpPr>
            <a:spLocks noRot="1" noChangeArrowheads="1" noTextEdit="1"/>
          </p:cNvSpPr>
          <p:nvPr>
            <p:ph type="sldImg"/>
          </p:nvPr>
        </p:nvSpPr>
        <p:spPr>
          <a:ln/>
        </p:spPr>
      </p:sp>
      <p:sp>
        <p:nvSpPr>
          <p:cNvPr id="51204" name="Rectangle 3"/>
          <p:cNvSpPr>
            <a:spLocks noGrp="1" noChangeArrowheads="1"/>
          </p:cNvSpPr>
          <p:nvPr>
            <p:ph type="body" idx="1"/>
          </p:nvPr>
        </p:nvSpPr>
        <p:spPr>
          <a:noFill/>
          <a:ln/>
        </p:spPr>
        <p:txBody>
          <a:bodyPr/>
          <a:lstStyle/>
          <a:p>
            <a:endParaRPr lang="en-US"/>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3250" name="Rectangle 2"/>
          <p:cNvSpPr>
            <a:spLocks noGrp="1" noRot="1" noChangeAspect="1" noChangeArrowheads="1" noTextEdit="1"/>
          </p:cNvSpPr>
          <p:nvPr>
            <p:ph type="sldImg"/>
          </p:nvPr>
        </p:nvSpPr>
        <p:spPr>
          <a:ln/>
        </p:spPr>
      </p:sp>
      <p:sp>
        <p:nvSpPr>
          <p:cNvPr id="53251"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5298" name="Rectangle 2"/>
          <p:cNvSpPr>
            <a:spLocks noGrp="1" noRot="1" noChangeAspect="1" noChangeArrowheads="1" noTextEdit="1"/>
          </p:cNvSpPr>
          <p:nvPr>
            <p:ph type="sldImg"/>
          </p:nvPr>
        </p:nvSpPr>
        <p:spPr>
          <a:ln/>
        </p:spPr>
      </p:sp>
      <p:sp>
        <p:nvSpPr>
          <p:cNvPr id="55299"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8370" name="Rectangle 2"/>
          <p:cNvSpPr>
            <a:spLocks noGrp="1" noRot="1" noChangeAspect="1" noChangeArrowheads="1" noTextEdit="1"/>
          </p:cNvSpPr>
          <p:nvPr>
            <p:ph type="sldImg"/>
          </p:nvPr>
        </p:nvSpPr>
        <p:spPr>
          <a:ln/>
        </p:spPr>
      </p:sp>
      <p:sp>
        <p:nvSpPr>
          <p:cNvPr id="58371"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p>
            <a:pPr defTabSz="911225"/>
            <a:fld id="{43124332-9424-A44E-A440-DAD187390C6E}" type="slidenum">
              <a:rPr lang="en-US"/>
              <a:pPr defTabSz="911225"/>
              <a:t>19</a:t>
            </a:fld>
            <a:endParaRPr lang="en-US"/>
          </a:p>
        </p:txBody>
      </p:sp>
      <p:sp>
        <p:nvSpPr>
          <p:cNvPr id="51203" name="Rectangle 2"/>
          <p:cNvSpPr>
            <a:spLocks noGrp="1" noRot="1" noChangeAspect="1" noChangeArrowheads="1" noTextEdit="1"/>
          </p:cNvSpPr>
          <p:nvPr>
            <p:ph type="sldImg"/>
          </p:nvPr>
        </p:nvSpPr>
        <p:spPr>
          <a:ln/>
        </p:spPr>
      </p:sp>
      <p:sp>
        <p:nvSpPr>
          <p:cNvPr id="51204" name="Rectangle 3"/>
          <p:cNvSpPr>
            <a:spLocks noGrp="1" noChangeArrowheads="1"/>
          </p:cNvSpPr>
          <p:nvPr>
            <p:ph type="body" idx="1"/>
          </p:nvPr>
        </p:nvSpPr>
        <p:spPr>
          <a:noFill/>
          <a:ln/>
        </p:spPr>
        <p:txBody>
          <a:bodyPr/>
          <a:lstStyle/>
          <a:p>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2530" name="Rectangle 7"/>
          <p:cNvSpPr>
            <a:spLocks noGrp="1" noChangeArrowheads="1"/>
          </p:cNvSpPr>
          <p:nvPr>
            <p:ph type="sldNum" sz="quarter" idx="5"/>
          </p:nvPr>
        </p:nvSpPr>
        <p:spPr>
          <a:noFill/>
        </p:spPr>
        <p:txBody>
          <a:bodyPr/>
          <a:lstStyle/>
          <a:p>
            <a:fld id="{83E85328-9E77-3345-ADFB-7B7286AD4BA2}" type="slidenum">
              <a:rPr lang="en-US"/>
              <a:pPr/>
              <a:t>20</a:t>
            </a:fld>
            <a:endParaRPr lang="en-US"/>
          </a:p>
        </p:txBody>
      </p:sp>
      <p:sp>
        <p:nvSpPr>
          <p:cNvPr id="22531" name="Rectangle 2"/>
          <p:cNvSpPr>
            <a:spLocks noGrp="1" noRot="1" noChangeAspect="1" noChangeArrowheads="1" noTextEdit="1"/>
          </p:cNvSpPr>
          <p:nvPr>
            <p:ph type="sldImg"/>
          </p:nvPr>
        </p:nvSpPr>
        <p:spPr>
          <a:ln/>
        </p:spPr>
      </p:sp>
      <p:sp>
        <p:nvSpPr>
          <p:cNvPr id="22532"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7282" name="Rectangle 7"/>
          <p:cNvSpPr>
            <a:spLocks noGrp="1" noChangeArrowheads="1"/>
          </p:cNvSpPr>
          <p:nvPr>
            <p:ph type="sldNum" sz="quarter" idx="5"/>
          </p:nvPr>
        </p:nvSpPr>
        <p:spPr>
          <a:noFill/>
        </p:spPr>
        <p:txBody>
          <a:bodyPr/>
          <a:lstStyle/>
          <a:p>
            <a:fld id="{4C5138FA-41CD-4147-9096-6C3637B3F630}" type="slidenum">
              <a:rPr lang="en-US"/>
              <a:pPr/>
              <a:t>21</a:t>
            </a:fld>
            <a:endParaRPr lang="en-US"/>
          </a:p>
        </p:txBody>
      </p:sp>
      <p:sp>
        <p:nvSpPr>
          <p:cNvPr id="97283" name="Rectangle 2"/>
          <p:cNvSpPr>
            <a:spLocks noGrp="1" noRot="1" noChangeAspect="1" noChangeArrowheads="1" noTextEdit="1"/>
          </p:cNvSpPr>
          <p:nvPr>
            <p:ph type="sldImg"/>
          </p:nvPr>
        </p:nvSpPr>
        <p:spPr>
          <a:xfrm>
            <a:off x="1144588" y="685800"/>
            <a:ext cx="4570412" cy="3429000"/>
          </a:xfrm>
          <a:ln/>
        </p:spPr>
      </p:sp>
      <p:sp>
        <p:nvSpPr>
          <p:cNvPr id="97284" name="Rectangle 3"/>
          <p:cNvSpPr>
            <a:spLocks noGrp="1" noChangeArrowheads="1"/>
          </p:cNvSpPr>
          <p:nvPr>
            <p:ph type="body" idx="1"/>
          </p:nvPr>
        </p:nvSpPr>
        <p:spPr>
          <a:xfrm>
            <a:off x="686098" y="4343704"/>
            <a:ext cx="5485805" cy="4113892"/>
          </a:xfrm>
          <a:noFill/>
          <a:ln/>
        </p:spPr>
        <p:txBody>
          <a:bodyPr/>
          <a:lstStyle/>
          <a:p>
            <a:pPr eaLnBrk="1" hangingPunct="1"/>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3250" name="Rectangle 2"/>
          <p:cNvSpPr>
            <a:spLocks noGrp="1" noRot="1" noChangeAspect="1" noChangeArrowheads="1" noTextEdit="1"/>
          </p:cNvSpPr>
          <p:nvPr>
            <p:ph type="sldImg"/>
          </p:nvPr>
        </p:nvSpPr>
        <p:spPr>
          <a:ln/>
        </p:spPr>
      </p:sp>
      <p:sp>
        <p:nvSpPr>
          <p:cNvPr id="53251"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82946" name="Rectangle 7"/>
          <p:cNvSpPr>
            <a:spLocks noGrp="1" noChangeArrowheads="1"/>
          </p:cNvSpPr>
          <p:nvPr>
            <p:ph type="sldNum" sz="quarter" idx="5"/>
          </p:nvPr>
        </p:nvSpPr>
        <p:spPr>
          <a:noFill/>
        </p:spPr>
        <p:txBody>
          <a:bodyPr/>
          <a:lstStyle/>
          <a:p>
            <a:fld id="{73CD73EB-D1DF-CE4E-92A9-358918BCC642}" type="slidenum">
              <a:rPr lang="en-US"/>
              <a:pPr/>
              <a:t>24</a:t>
            </a:fld>
            <a:endParaRPr lang="en-US"/>
          </a:p>
        </p:txBody>
      </p:sp>
      <p:sp>
        <p:nvSpPr>
          <p:cNvPr id="82947" name="Rectangle 2"/>
          <p:cNvSpPr>
            <a:spLocks noGrp="1" noRot="1" noChangeAspect="1" noChangeArrowheads="1" noTextEdit="1"/>
          </p:cNvSpPr>
          <p:nvPr>
            <p:ph type="sldImg"/>
          </p:nvPr>
        </p:nvSpPr>
        <p:spPr>
          <a:ln/>
        </p:spPr>
      </p:sp>
      <p:sp>
        <p:nvSpPr>
          <p:cNvPr id="82948"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5538" name="Rectangle 2"/>
          <p:cNvSpPr>
            <a:spLocks noGrp="1" noRot="1" noChangeAspect="1" noChangeArrowheads="1" noTextEdit="1"/>
          </p:cNvSpPr>
          <p:nvPr>
            <p:ph type="sldImg"/>
          </p:nvPr>
        </p:nvSpPr>
        <p:spPr>
          <a:ln/>
        </p:spPr>
      </p:sp>
      <p:sp>
        <p:nvSpPr>
          <p:cNvPr id="65539"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F890BC0B-3662-B040-B609-2C81DBFD7657}" type="slidenum">
              <a:rPr lang="en-US" smtClean="0"/>
              <a:pPr>
                <a:defRPr/>
              </a:pPr>
              <a:t>27</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0482" name="Rectangle 7"/>
          <p:cNvSpPr>
            <a:spLocks noGrp="1" noChangeArrowheads="1"/>
          </p:cNvSpPr>
          <p:nvPr>
            <p:ph type="sldNum" sz="quarter" idx="5"/>
          </p:nvPr>
        </p:nvSpPr>
        <p:spPr>
          <a:noFill/>
        </p:spPr>
        <p:txBody>
          <a:bodyPr/>
          <a:lstStyle/>
          <a:p>
            <a:pPr defTabSz="911225"/>
            <a:fld id="{A151FF10-CA2B-A047-B3DF-FB333928D104}" type="slidenum">
              <a:rPr lang="en-US"/>
              <a:pPr defTabSz="911225"/>
              <a:t>7</a:t>
            </a:fld>
            <a:endParaRPr lang="en-US"/>
          </a:p>
        </p:txBody>
      </p:sp>
      <p:sp>
        <p:nvSpPr>
          <p:cNvPr id="20483" name="Rectangle 2"/>
          <p:cNvSpPr>
            <a:spLocks noGrp="1" noRot="1" noChangeAspect="1" noChangeArrowheads="1" noTextEdit="1"/>
          </p:cNvSpPr>
          <p:nvPr>
            <p:ph type="sldImg"/>
          </p:nvPr>
        </p:nvSpPr>
        <p:spPr>
          <a:ln/>
        </p:spPr>
      </p:sp>
      <p:sp>
        <p:nvSpPr>
          <p:cNvPr id="20484" name="Rectangle 3"/>
          <p:cNvSpPr>
            <a:spLocks noGrp="1" noChangeArrowheads="1"/>
          </p:cNvSpPr>
          <p:nvPr>
            <p:ph type="body" idx="1"/>
          </p:nvPr>
        </p:nvSpPr>
        <p:spPr>
          <a:noFill/>
          <a:ln/>
        </p:spPr>
        <p:txBody>
          <a:bodyPr/>
          <a:lstStyle/>
          <a:p>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1442" name="Rectangle 2"/>
          <p:cNvSpPr>
            <a:spLocks noGrp="1" noRot="1" noChangeAspect="1" noChangeArrowheads="1" noTextEdit="1"/>
          </p:cNvSpPr>
          <p:nvPr>
            <p:ph type="sldImg"/>
          </p:nvPr>
        </p:nvSpPr>
        <p:spPr>
          <a:ln/>
        </p:spPr>
      </p:sp>
      <p:sp>
        <p:nvSpPr>
          <p:cNvPr id="61443"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p>
            <a:pPr defTabSz="911225"/>
            <a:fld id="{43124332-9424-A44E-A440-DAD187390C6E}" type="slidenum">
              <a:rPr lang="en-US"/>
              <a:pPr defTabSz="911225"/>
              <a:t>35</a:t>
            </a:fld>
            <a:endParaRPr lang="en-US"/>
          </a:p>
        </p:txBody>
      </p:sp>
      <p:sp>
        <p:nvSpPr>
          <p:cNvPr id="51203" name="Rectangle 2"/>
          <p:cNvSpPr>
            <a:spLocks noGrp="1" noRot="1" noChangeAspect="1" noChangeArrowheads="1" noTextEdit="1"/>
          </p:cNvSpPr>
          <p:nvPr>
            <p:ph type="sldImg"/>
          </p:nvPr>
        </p:nvSpPr>
        <p:spPr>
          <a:ln/>
        </p:spPr>
      </p:sp>
      <p:sp>
        <p:nvSpPr>
          <p:cNvPr id="51204" name="Rectangle 3"/>
          <p:cNvSpPr>
            <a:spLocks noGrp="1" noChangeArrowheads="1"/>
          </p:cNvSpPr>
          <p:nvPr>
            <p:ph type="body" idx="1"/>
          </p:nvPr>
        </p:nvSpPr>
        <p:spPr>
          <a:noFill/>
          <a:ln/>
        </p:spPr>
        <p:txBody>
          <a:bodyPr/>
          <a:lstStyle/>
          <a:p>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p>
            <a:pPr defTabSz="911225"/>
            <a:fld id="{43124332-9424-A44E-A440-DAD187390C6E}" type="slidenum">
              <a:rPr lang="en-US"/>
              <a:pPr defTabSz="911225"/>
              <a:t>36</a:t>
            </a:fld>
            <a:endParaRPr lang="en-US"/>
          </a:p>
        </p:txBody>
      </p:sp>
      <p:sp>
        <p:nvSpPr>
          <p:cNvPr id="51203" name="Rectangle 2"/>
          <p:cNvSpPr>
            <a:spLocks noGrp="1" noRot="1" noChangeAspect="1" noChangeArrowheads="1" noTextEdit="1"/>
          </p:cNvSpPr>
          <p:nvPr>
            <p:ph type="sldImg"/>
          </p:nvPr>
        </p:nvSpPr>
        <p:spPr>
          <a:ln/>
        </p:spPr>
      </p:sp>
      <p:sp>
        <p:nvSpPr>
          <p:cNvPr id="51204" name="Rectangle 3"/>
          <p:cNvSpPr>
            <a:spLocks noGrp="1" noChangeArrowheads="1"/>
          </p:cNvSpPr>
          <p:nvPr>
            <p:ph type="body" idx="1"/>
          </p:nvPr>
        </p:nvSpPr>
        <p:spPr>
          <a:noFill/>
          <a:ln/>
        </p:spPr>
        <p:txBody>
          <a:bodyPr/>
          <a:lstStyle/>
          <a:p>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p>
            <a:pPr defTabSz="911225"/>
            <a:fld id="{43124332-9424-A44E-A440-DAD187390C6E}" type="slidenum">
              <a:rPr lang="en-US"/>
              <a:pPr defTabSz="911225"/>
              <a:t>37</a:t>
            </a:fld>
            <a:endParaRPr lang="en-US"/>
          </a:p>
        </p:txBody>
      </p:sp>
      <p:sp>
        <p:nvSpPr>
          <p:cNvPr id="51203" name="Rectangle 2"/>
          <p:cNvSpPr>
            <a:spLocks noGrp="1" noRot="1" noChangeAspect="1" noChangeArrowheads="1" noTextEdit="1"/>
          </p:cNvSpPr>
          <p:nvPr>
            <p:ph type="sldImg"/>
          </p:nvPr>
        </p:nvSpPr>
        <p:spPr>
          <a:ln/>
        </p:spPr>
      </p:sp>
      <p:sp>
        <p:nvSpPr>
          <p:cNvPr id="51204" name="Rectangle 3"/>
          <p:cNvSpPr>
            <a:spLocks noGrp="1" noChangeArrowheads="1"/>
          </p:cNvSpPr>
          <p:nvPr>
            <p:ph type="body" idx="1"/>
          </p:nvPr>
        </p:nvSpPr>
        <p:spPr>
          <a:noFill/>
          <a:ln/>
        </p:spPr>
        <p:txBody>
          <a:bodyPr/>
          <a:lstStyle/>
          <a:p>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p:spPr>
        <p:txBody>
          <a:bodyPr/>
          <a:lstStyle/>
          <a:p>
            <a:pPr defTabSz="911225"/>
            <a:fld id="{C4EF9AFE-9CAD-EE45-A5CB-9439D57C7EEC}" type="slidenum">
              <a:rPr lang="en-US"/>
              <a:pPr defTabSz="911225"/>
              <a:t>40</a:t>
            </a:fld>
            <a:endParaRPr lang="en-US"/>
          </a:p>
        </p:txBody>
      </p:sp>
      <p:sp>
        <p:nvSpPr>
          <p:cNvPr id="29699" name="Rectangle 2"/>
          <p:cNvSpPr>
            <a:spLocks noGrp="1" noRot="1" noChangeAspect="1" noChangeArrowheads="1" noTextEdit="1"/>
          </p:cNvSpPr>
          <p:nvPr>
            <p:ph type="sldImg"/>
          </p:nvPr>
        </p:nvSpPr>
        <p:spPr>
          <a:ln/>
        </p:spPr>
      </p:sp>
      <p:sp>
        <p:nvSpPr>
          <p:cNvPr id="29700" name="Rectangle 3"/>
          <p:cNvSpPr>
            <a:spLocks noGrp="1" noChangeArrowheads="1"/>
          </p:cNvSpPr>
          <p:nvPr>
            <p:ph type="body" idx="1"/>
          </p:nvPr>
        </p:nvSpPr>
        <p:spPr>
          <a:noFill/>
          <a:ln/>
        </p:spPr>
        <p:txBody>
          <a:bodyPr/>
          <a:lstStyle/>
          <a:p>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p:spPr>
        <p:txBody>
          <a:bodyPr/>
          <a:lstStyle/>
          <a:p>
            <a:pPr defTabSz="911225"/>
            <a:fld id="{C4EF9AFE-9CAD-EE45-A5CB-9439D57C7EEC}" type="slidenum">
              <a:rPr lang="en-US"/>
              <a:pPr defTabSz="911225"/>
              <a:t>41</a:t>
            </a:fld>
            <a:endParaRPr lang="en-US"/>
          </a:p>
        </p:txBody>
      </p:sp>
      <p:sp>
        <p:nvSpPr>
          <p:cNvPr id="29699" name="Rectangle 2"/>
          <p:cNvSpPr>
            <a:spLocks noGrp="1" noRot="1" noChangeAspect="1" noChangeArrowheads="1" noTextEdit="1"/>
          </p:cNvSpPr>
          <p:nvPr>
            <p:ph type="sldImg"/>
          </p:nvPr>
        </p:nvSpPr>
        <p:spPr>
          <a:ln/>
        </p:spPr>
      </p:sp>
      <p:sp>
        <p:nvSpPr>
          <p:cNvPr id="29700" name="Rectangle 3"/>
          <p:cNvSpPr>
            <a:spLocks noGrp="1" noChangeArrowheads="1"/>
          </p:cNvSpPr>
          <p:nvPr>
            <p:ph type="body" idx="1"/>
          </p:nvPr>
        </p:nvSpPr>
        <p:spPr>
          <a:noFill/>
          <a:ln/>
        </p:spPr>
        <p:txBody>
          <a:bodyPr/>
          <a:lstStyle/>
          <a:p>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p:spPr>
        <p:txBody>
          <a:bodyPr/>
          <a:lstStyle/>
          <a:p>
            <a:pPr defTabSz="911225"/>
            <a:fld id="{C4EF9AFE-9CAD-EE45-A5CB-9439D57C7EEC}" type="slidenum">
              <a:rPr lang="en-US"/>
              <a:pPr defTabSz="911225"/>
              <a:t>42</a:t>
            </a:fld>
            <a:endParaRPr lang="en-US"/>
          </a:p>
        </p:txBody>
      </p:sp>
      <p:sp>
        <p:nvSpPr>
          <p:cNvPr id="29699" name="Rectangle 2"/>
          <p:cNvSpPr>
            <a:spLocks noGrp="1" noRot="1" noChangeAspect="1" noChangeArrowheads="1" noTextEdit="1"/>
          </p:cNvSpPr>
          <p:nvPr>
            <p:ph type="sldImg"/>
          </p:nvPr>
        </p:nvSpPr>
        <p:spPr>
          <a:ln/>
        </p:spPr>
      </p:sp>
      <p:sp>
        <p:nvSpPr>
          <p:cNvPr id="29700" name="Rectangle 3"/>
          <p:cNvSpPr>
            <a:spLocks noGrp="1" noChangeArrowheads="1"/>
          </p:cNvSpPr>
          <p:nvPr>
            <p:ph type="body" idx="1"/>
          </p:nvPr>
        </p:nvSpPr>
        <p:spPr>
          <a:noFill/>
          <a:ln/>
        </p:spPr>
        <p:txBody>
          <a:bodyPr/>
          <a:lstStyle/>
          <a:p>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p:spPr>
        <p:txBody>
          <a:bodyPr/>
          <a:lstStyle/>
          <a:p>
            <a:pPr defTabSz="911225"/>
            <a:fld id="{C4EF9AFE-9CAD-EE45-A5CB-9439D57C7EEC}" type="slidenum">
              <a:rPr lang="en-US"/>
              <a:pPr defTabSz="911225"/>
              <a:t>43</a:t>
            </a:fld>
            <a:endParaRPr lang="en-US"/>
          </a:p>
        </p:txBody>
      </p:sp>
      <p:sp>
        <p:nvSpPr>
          <p:cNvPr id="29699" name="Rectangle 2"/>
          <p:cNvSpPr>
            <a:spLocks noGrp="1" noRot="1" noChangeAspect="1" noChangeArrowheads="1" noTextEdit="1"/>
          </p:cNvSpPr>
          <p:nvPr>
            <p:ph type="sldImg"/>
          </p:nvPr>
        </p:nvSpPr>
        <p:spPr>
          <a:ln/>
        </p:spPr>
      </p:sp>
      <p:sp>
        <p:nvSpPr>
          <p:cNvPr id="29700" name="Rectangle 3"/>
          <p:cNvSpPr>
            <a:spLocks noGrp="1" noChangeArrowheads="1"/>
          </p:cNvSpPr>
          <p:nvPr>
            <p:ph type="body" idx="1"/>
          </p:nvPr>
        </p:nvSpPr>
        <p:spPr>
          <a:noFill/>
          <a:ln/>
        </p:spPr>
        <p:txBody>
          <a:bodyPr/>
          <a:lstStyle/>
          <a:p>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p:spPr>
        <p:txBody>
          <a:bodyPr/>
          <a:lstStyle/>
          <a:p>
            <a:pPr defTabSz="911225"/>
            <a:fld id="{C4EF9AFE-9CAD-EE45-A5CB-9439D57C7EEC}" type="slidenum">
              <a:rPr lang="en-US"/>
              <a:pPr defTabSz="911225"/>
              <a:t>44</a:t>
            </a:fld>
            <a:endParaRPr lang="en-US"/>
          </a:p>
        </p:txBody>
      </p:sp>
      <p:sp>
        <p:nvSpPr>
          <p:cNvPr id="29699" name="Rectangle 2"/>
          <p:cNvSpPr>
            <a:spLocks noGrp="1" noRot="1" noChangeAspect="1" noChangeArrowheads="1" noTextEdit="1"/>
          </p:cNvSpPr>
          <p:nvPr>
            <p:ph type="sldImg"/>
          </p:nvPr>
        </p:nvSpPr>
        <p:spPr>
          <a:ln/>
        </p:spPr>
      </p:sp>
      <p:sp>
        <p:nvSpPr>
          <p:cNvPr id="29700" name="Rectangle 3"/>
          <p:cNvSpPr>
            <a:spLocks noGrp="1" noChangeArrowheads="1"/>
          </p:cNvSpPr>
          <p:nvPr>
            <p:ph type="body" idx="1"/>
          </p:nvPr>
        </p:nvSpPr>
        <p:spPr>
          <a:noFill/>
          <a:ln/>
        </p:spPr>
        <p:txBody>
          <a:bodyPr/>
          <a:lstStyle/>
          <a:p>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p:spPr>
        <p:txBody>
          <a:bodyPr/>
          <a:lstStyle/>
          <a:p>
            <a:pPr defTabSz="911225"/>
            <a:fld id="{C4EF9AFE-9CAD-EE45-A5CB-9439D57C7EEC}" type="slidenum">
              <a:rPr lang="en-US"/>
              <a:pPr defTabSz="911225"/>
              <a:t>45</a:t>
            </a:fld>
            <a:endParaRPr lang="en-US"/>
          </a:p>
        </p:txBody>
      </p:sp>
      <p:sp>
        <p:nvSpPr>
          <p:cNvPr id="29699" name="Rectangle 2"/>
          <p:cNvSpPr>
            <a:spLocks noGrp="1" noRot="1" noChangeAspect="1" noChangeArrowheads="1" noTextEdit="1"/>
          </p:cNvSpPr>
          <p:nvPr>
            <p:ph type="sldImg"/>
          </p:nvPr>
        </p:nvSpPr>
        <p:spPr>
          <a:ln/>
        </p:spPr>
      </p:sp>
      <p:sp>
        <p:nvSpPr>
          <p:cNvPr id="29700" name="Rectangle 3"/>
          <p:cNvSpPr>
            <a:spLocks noGrp="1" noChangeArrowheads="1"/>
          </p:cNvSpPr>
          <p:nvPr>
            <p:ph type="body" idx="1"/>
          </p:nvPr>
        </p:nvSpPr>
        <p:spPr>
          <a:noFill/>
          <a:ln/>
        </p:spPr>
        <p:txBody>
          <a:bodyPr/>
          <a:lstStyle/>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2530" name="Rectangle 7"/>
          <p:cNvSpPr>
            <a:spLocks noGrp="1" noChangeArrowheads="1"/>
          </p:cNvSpPr>
          <p:nvPr>
            <p:ph type="sldNum" sz="quarter" idx="5"/>
          </p:nvPr>
        </p:nvSpPr>
        <p:spPr>
          <a:noFill/>
        </p:spPr>
        <p:txBody>
          <a:bodyPr/>
          <a:lstStyle/>
          <a:p>
            <a:fld id="{83E85328-9E77-3345-ADFB-7B7286AD4BA2}" type="slidenum">
              <a:rPr lang="en-US"/>
              <a:pPr/>
              <a:t>8</a:t>
            </a:fld>
            <a:endParaRPr lang="en-US"/>
          </a:p>
        </p:txBody>
      </p:sp>
      <p:sp>
        <p:nvSpPr>
          <p:cNvPr id="22531" name="Rectangle 2"/>
          <p:cNvSpPr>
            <a:spLocks noGrp="1" noRot="1" noChangeAspect="1" noChangeArrowheads="1" noTextEdit="1"/>
          </p:cNvSpPr>
          <p:nvPr>
            <p:ph type="sldImg"/>
          </p:nvPr>
        </p:nvSpPr>
        <p:spPr>
          <a:ln/>
        </p:spPr>
      </p:sp>
      <p:sp>
        <p:nvSpPr>
          <p:cNvPr id="22532"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p>
            <a:pPr defTabSz="911225"/>
            <a:fld id="{43124332-9424-A44E-A440-DAD187390C6E}" type="slidenum">
              <a:rPr lang="en-US"/>
              <a:pPr defTabSz="911225"/>
              <a:t>46</a:t>
            </a:fld>
            <a:endParaRPr lang="en-US"/>
          </a:p>
        </p:txBody>
      </p:sp>
      <p:sp>
        <p:nvSpPr>
          <p:cNvPr id="51203" name="Rectangle 2"/>
          <p:cNvSpPr>
            <a:spLocks noGrp="1" noRot="1" noChangeAspect="1" noChangeArrowheads="1" noTextEdit="1"/>
          </p:cNvSpPr>
          <p:nvPr>
            <p:ph type="sldImg"/>
          </p:nvPr>
        </p:nvSpPr>
        <p:spPr>
          <a:ln/>
        </p:spPr>
      </p:sp>
      <p:sp>
        <p:nvSpPr>
          <p:cNvPr id="51204" name="Rectangle 3"/>
          <p:cNvSpPr>
            <a:spLocks noGrp="1" noChangeArrowheads="1"/>
          </p:cNvSpPr>
          <p:nvPr>
            <p:ph type="body" idx="1"/>
          </p:nvPr>
        </p:nvSpPr>
        <p:spPr>
          <a:noFill/>
          <a:ln/>
        </p:spPr>
        <p:txBody>
          <a:bodyPr/>
          <a:lstStyle/>
          <a:p>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2F21E9B-847A-674F-9ABC-2ACB14248308}" type="slidenum">
              <a:rPr lang="en-US"/>
              <a:pPr/>
              <a:t>48</a:t>
            </a:fld>
            <a:endParaRPr lang="en-US"/>
          </a:p>
        </p:txBody>
      </p:sp>
      <p:sp>
        <p:nvSpPr>
          <p:cNvPr id="175106" name="Rectangle 2"/>
          <p:cNvSpPr>
            <a:spLocks noGrp="1" noRot="1" noChangeAspect="1" noChangeArrowheads="1" noTextEdit="1"/>
          </p:cNvSpPr>
          <p:nvPr>
            <p:ph type="sldImg"/>
          </p:nvPr>
        </p:nvSpPr>
        <p:spPr>
          <a:ln/>
        </p:spPr>
      </p:sp>
      <p:sp>
        <p:nvSpPr>
          <p:cNvPr id="17510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FF39336-0132-8D46-9F1B-80670DBB6CBF}" type="slidenum">
              <a:rPr lang="en-US"/>
              <a:pPr/>
              <a:t>49</a:t>
            </a:fld>
            <a:endParaRPr lang="en-US"/>
          </a:p>
        </p:txBody>
      </p:sp>
      <p:sp>
        <p:nvSpPr>
          <p:cNvPr id="188418" name="Rectangle 2"/>
          <p:cNvSpPr>
            <a:spLocks noGrp="1" noRot="1" noChangeAspect="1" noChangeArrowheads="1" noTextEdit="1"/>
          </p:cNvSpPr>
          <p:nvPr>
            <p:ph type="sldImg"/>
          </p:nvPr>
        </p:nvSpPr>
        <p:spPr>
          <a:ln/>
        </p:spPr>
      </p:sp>
      <p:sp>
        <p:nvSpPr>
          <p:cNvPr id="18841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5"/>
          </p:nvPr>
        </p:nvSpPr>
        <p:spPr>
          <a:noFill/>
        </p:spPr>
        <p:txBody>
          <a:bodyPr/>
          <a:lstStyle/>
          <a:p>
            <a:fld id="{6098D706-13F9-CD4A-89EB-A47A2B2D1BD0}" type="slidenum">
              <a:rPr lang="en-US"/>
              <a:pPr/>
              <a:t>50</a:t>
            </a:fld>
            <a:endParaRPr lang="en-US"/>
          </a:p>
        </p:txBody>
      </p:sp>
      <p:sp>
        <p:nvSpPr>
          <p:cNvPr id="75779" name="Rectangle 2"/>
          <p:cNvSpPr>
            <a:spLocks noGrp="1" noRot="1" noChangeAspect="1" noChangeArrowheads="1" noTextEdit="1"/>
          </p:cNvSpPr>
          <p:nvPr>
            <p:ph type="sldImg"/>
          </p:nvPr>
        </p:nvSpPr>
        <p:spPr>
          <a:xfrm>
            <a:off x="1144588" y="685800"/>
            <a:ext cx="4570412" cy="3429000"/>
          </a:xfrm>
          <a:ln/>
        </p:spPr>
      </p:sp>
      <p:sp>
        <p:nvSpPr>
          <p:cNvPr id="75780" name="Rectangle 3"/>
          <p:cNvSpPr>
            <a:spLocks noGrp="1" noChangeArrowheads="1"/>
          </p:cNvSpPr>
          <p:nvPr>
            <p:ph type="body" idx="1"/>
          </p:nvPr>
        </p:nvSpPr>
        <p:spPr>
          <a:xfrm>
            <a:off x="915294" y="4343704"/>
            <a:ext cx="5027414" cy="4113892"/>
          </a:xfrm>
          <a:noFill/>
          <a:ln/>
        </p:spPr>
        <p:txBody>
          <a:bodyPr/>
          <a:lstStyle/>
          <a:p>
            <a:pPr eaLnBrk="1" hangingPunct="1"/>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47458" name="Rectangle 7"/>
          <p:cNvSpPr>
            <a:spLocks noGrp="1" noChangeArrowheads="1"/>
          </p:cNvSpPr>
          <p:nvPr>
            <p:ph type="sldNum" sz="quarter" idx="5"/>
          </p:nvPr>
        </p:nvSpPr>
        <p:spPr/>
        <p:txBody>
          <a:bodyPr/>
          <a:lstStyle/>
          <a:p>
            <a:fld id="{FCE73FD6-98A1-2D47-84C4-011810C62ABE}" type="slidenum">
              <a:rPr lang="en-US"/>
              <a:pPr/>
              <a:t>51</a:t>
            </a:fld>
            <a:endParaRPr lang="en-US"/>
          </a:p>
        </p:txBody>
      </p:sp>
      <p:sp>
        <p:nvSpPr>
          <p:cNvPr id="66563" name="Rectangle 2"/>
          <p:cNvSpPr>
            <a:spLocks noGrp="1" noRot="1" noChangeAspect="1" noChangeArrowheads="1" noTextEdit="1"/>
          </p:cNvSpPr>
          <p:nvPr>
            <p:ph type="sldImg"/>
          </p:nvPr>
        </p:nvSpPr>
        <p:spPr>
          <a:xfrm>
            <a:off x="1143000" y="685800"/>
            <a:ext cx="4572000" cy="3429000"/>
          </a:xfrm>
          <a:ln/>
        </p:spPr>
      </p:sp>
      <p:sp>
        <p:nvSpPr>
          <p:cNvPr id="66564" name="Rectangle 3"/>
          <p:cNvSpPr>
            <a:spLocks noGrp="1" noChangeArrowheads="1"/>
          </p:cNvSpPr>
          <p:nvPr>
            <p:ph type="body" idx="1"/>
          </p:nvPr>
        </p:nvSpPr>
        <p:spPr>
          <a:xfrm>
            <a:off x="686112" y="4343400"/>
            <a:ext cx="5485778" cy="4114800"/>
          </a:xfrm>
          <a:noFill/>
          <a:ln/>
        </p:spPr>
        <p:txBody>
          <a:bodyPr/>
          <a:lstStyle/>
          <a:p>
            <a:pPr eaLnBrk="1" hangingPunct="1"/>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a:noFill/>
        </p:spPr>
        <p:txBody>
          <a:bodyPr/>
          <a:lstStyle/>
          <a:p>
            <a:fld id="{5E6CEBC5-5906-FD49-BB54-C8EAC4CF0A3F}" type="slidenum">
              <a:rPr lang="en-US"/>
              <a:pPr/>
              <a:t>52</a:t>
            </a:fld>
            <a:endParaRPr lang="en-US"/>
          </a:p>
        </p:txBody>
      </p:sp>
      <p:sp>
        <p:nvSpPr>
          <p:cNvPr id="77827" name="Rectangle 2"/>
          <p:cNvSpPr>
            <a:spLocks noGrp="1" noRot="1" noChangeAspect="1" noChangeArrowheads="1" noTextEdit="1"/>
          </p:cNvSpPr>
          <p:nvPr>
            <p:ph type="sldImg"/>
          </p:nvPr>
        </p:nvSpPr>
        <p:spPr>
          <a:xfrm>
            <a:off x="1144588" y="685800"/>
            <a:ext cx="4570412" cy="3429000"/>
          </a:xfrm>
          <a:ln/>
        </p:spPr>
      </p:sp>
      <p:sp>
        <p:nvSpPr>
          <p:cNvPr id="77828" name="Rectangle 3"/>
          <p:cNvSpPr>
            <a:spLocks noGrp="1" noChangeArrowheads="1"/>
          </p:cNvSpPr>
          <p:nvPr>
            <p:ph type="body" idx="1"/>
          </p:nvPr>
        </p:nvSpPr>
        <p:spPr>
          <a:xfrm>
            <a:off x="686098" y="4343704"/>
            <a:ext cx="5485805" cy="4113892"/>
          </a:xfrm>
          <a:noFill/>
          <a:ln/>
        </p:spPr>
        <p:txBody>
          <a:bodyPr/>
          <a:lstStyle/>
          <a:p>
            <a:pPr eaLnBrk="1" hangingPunct="1"/>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F890BC0B-3662-B040-B609-2C81DBFD7657}" type="slidenum">
              <a:rPr lang="en-US" smtClean="0"/>
              <a:pPr>
                <a:defRPr/>
              </a:pPr>
              <a:t>53</a:t>
            </a:fld>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F890BC0B-3662-B040-B609-2C81DBFD7657}" type="slidenum">
              <a:rPr lang="en-US" smtClean="0"/>
              <a:pPr>
                <a:defRPr/>
              </a:pPr>
              <a:t>54</a:t>
            </a:fld>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F890BC0B-3662-B040-B609-2C81DBFD7657}" type="slidenum">
              <a:rPr lang="en-US" smtClean="0"/>
              <a:pPr>
                <a:defRPr/>
              </a:pPr>
              <a:t>55</a:t>
            </a:fld>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F890BC0B-3662-B040-B609-2C81DBFD7657}" type="slidenum">
              <a:rPr lang="en-US" smtClean="0"/>
              <a:pPr>
                <a:defRPr/>
              </a:pPr>
              <a:t>56</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0482" name="Rectangle 7"/>
          <p:cNvSpPr>
            <a:spLocks noGrp="1" noChangeArrowheads="1"/>
          </p:cNvSpPr>
          <p:nvPr>
            <p:ph type="sldNum" sz="quarter" idx="5"/>
          </p:nvPr>
        </p:nvSpPr>
        <p:spPr>
          <a:noFill/>
        </p:spPr>
        <p:txBody>
          <a:bodyPr/>
          <a:lstStyle/>
          <a:p>
            <a:pPr defTabSz="911225"/>
            <a:fld id="{A151FF10-CA2B-A047-B3DF-FB333928D104}" type="slidenum">
              <a:rPr lang="en-US"/>
              <a:pPr defTabSz="911225"/>
              <a:t>9</a:t>
            </a:fld>
            <a:endParaRPr lang="en-US"/>
          </a:p>
        </p:txBody>
      </p:sp>
      <p:sp>
        <p:nvSpPr>
          <p:cNvPr id="20483" name="Rectangle 2"/>
          <p:cNvSpPr>
            <a:spLocks noGrp="1" noRot="1" noChangeAspect="1" noChangeArrowheads="1" noTextEdit="1"/>
          </p:cNvSpPr>
          <p:nvPr>
            <p:ph type="sldImg"/>
          </p:nvPr>
        </p:nvSpPr>
        <p:spPr>
          <a:ln/>
        </p:spPr>
      </p:sp>
      <p:sp>
        <p:nvSpPr>
          <p:cNvPr id="20484" name="Rectangle 3"/>
          <p:cNvSpPr>
            <a:spLocks noGrp="1" noChangeArrowheads="1"/>
          </p:cNvSpPr>
          <p:nvPr>
            <p:ph type="body" idx="1"/>
          </p:nvPr>
        </p:nvSpPr>
        <p:spPr>
          <a:noFill/>
          <a:ln/>
        </p:spPr>
        <p:txBody>
          <a:bodyPr/>
          <a:lstStyle/>
          <a:p>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F890BC0B-3662-B040-B609-2C81DBFD7657}" type="slidenum">
              <a:rPr lang="en-US" smtClean="0"/>
              <a:pPr>
                <a:defRPr/>
              </a:pPr>
              <a:t>57</a:t>
            </a:fld>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F890BC0B-3662-B040-B609-2C81DBFD7657}" type="slidenum">
              <a:rPr lang="en-US" smtClean="0"/>
              <a:pPr>
                <a:defRPr/>
              </a:pPr>
              <a:t>58</a:t>
            </a:fld>
            <a:endParaRPr 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F890BC0B-3662-B040-B609-2C81DBFD7657}" type="slidenum">
              <a:rPr lang="en-US" smtClean="0"/>
              <a:pPr>
                <a:defRPr/>
              </a:pPr>
              <a:t>59</a:t>
            </a:fld>
            <a:endParaRPr 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F890BC0B-3662-B040-B609-2C81DBFD7657}" type="slidenum">
              <a:rPr lang="en-US" smtClean="0"/>
              <a:pPr>
                <a:defRPr/>
              </a:pPr>
              <a:t>60</a:t>
            </a:fld>
            <a:endParaRPr 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F890BC0B-3662-B040-B609-2C81DBFD7657}" type="slidenum">
              <a:rPr lang="en-US" smtClean="0"/>
              <a:pPr>
                <a:defRPr/>
              </a:pPr>
              <a:t>61</a:t>
            </a:fld>
            <a:endParaRPr 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F890BC0B-3662-B040-B609-2C81DBFD7657}" type="slidenum">
              <a:rPr lang="en-US" smtClean="0"/>
              <a:pPr>
                <a:defRPr/>
              </a:pPr>
              <a:t>62</a:t>
            </a:fld>
            <a:endParaRPr 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F890BC0B-3662-B040-B609-2C81DBFD7657}" type="slidenum">
              <a:rPr lang="en-US" smtClean="0"/>
              <a:pPr>
                <a:defRPr/>
              </a:pPr>
              <a:t>63</a:t>
            </a:fld>
            <a:endParaRPr 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F890BC0B-3662-B040-B609-2C81DBFD7657}" type="slidenum">
              <a:rPr lang="en-US" smtClean="0"/>
              <a:pPr>
                <a:defRPr/>
              </a:pPr>
              <a:t>64</a:t>
            </a:fld>
            <a:endParaRPr 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87BCD13-FB6F-FA45-8B8B-8DB9E2ED83CE}" type="slidenum">
              <a:rPr lang="en-US"/>
              <a:pPr/>
              <a:t>65</a:t>
            </a:fld>
            <a:endParaRPr lang="en-US"/>
          </a:p>
        </p:txBody>
      </p:sp>
      <p:sp>
        <p:nvSpPr>
          <p:cNvPr id="221186" name="Rectangle 2"/>
          <p:cNvSpPr>
            <a:spLocks noGrp="1" noRot="1" noChangeAspect="1" noChangeArrowheads="1" noTextEdit="1"/>
          </p:cNvSpPr>
          <p:nvPr>
            <p:ph type="sldImg"/>
          </p:nvPr>
        </p:nvSpPr>
        <p:spPr>
          <a:ln/>
        </p:spPr>
      </p:sp>
      <p:sp>
        <p:nvSpPr>
          <p:cNvPr id="22118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47458" name="Rectangle 7"/>
          <p:cNvSpPr>
            <a:spLocks noGrp="1" noChangeArrowheads="1"/>
          </p:cNvSpPr>
          <p:nvPr>
            <p:ph type="sldNum" sz="quarter" idx="5"/>
          </p:nvPr>
        </p:nvSpPr>
        <p:spPr/>
        <p:txBody>
          <a:bodyPr/>
          <a:lstStyle/>
          <a:p>
            <a:fld id="{FCE73FD6-98A1-2D47-84C4-011810C62ABE}" type="slidenum">
              <a:rPr lang="en-US"/>
              <a:pPr/>
              <a:t>66</a:t>
            </a:fld>
            <a:endParaRPr lang="en-US"/>
          </a:p>
        </p:txBody>
      </p:sp>
      <p:sp>
        <p:nvSpPr>
          <p:cNvPr id="66563" name="Rectangle 2"/>
          <p:cNvSpPr>
            <a:spLocks noGrp="1" noRot="1" noChangeAspect="1" noChangeArrowheads="1" noTextEdit="1"/>
          </p:cNvSpPr>
          <p:nvPr>
            <p:ph type="sldImg"/>
          </p:nvPr>
        </p:nvSpPr>
        <p:spPr>
          <a:xfrm>
            <a:off x="1143000" y="685800"/>
            <a:ext cx="4572000" cy="3429000"/>
          </a:xfrm>
          <a:ln/>
        </p:spPr>
      </p:sp>
      <p:sp>
        <p:nvSpPr>
          <p:cNvPr id="66564" name="Rectangle 3"/>
          <p:cNvSpPr>
            <a:spLocks noGrp="1" noChangeArrowheads="1"/>
          </p:cNvSpPr>
          <p:nvPr>
            <p:ph type="body" idx="1"/>
          </p:nvPr>
        </p:nvSpPr>
        <p:spPr>
          <a:xfrm>
            <a:off x="686112" y="4343400"/>
            <a:ext cx="5485778" cy="4114800"/>
          </a:xfrm>
          <a:noFill/>
          <a:ln/>
        </p:spPr>
        <p:txBody>
          <a:bodyPr/>
          <a:lstStyle/>
          <a:p>
            <a:pPr eaLnBrk="1" hangingPunct="1"/>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0482" name="Rectangle 7"/>
          <p:cNvSpPr>
            <a:spLocks noGrp="1" noChangeArrowheads="1"/>
          </p:cNvSpPr>
          <p:nvPr>
            <p:ph type="sldNum" sz="quarter" idx="5"/>
          </p:nvPr>
        </p:nvSpPr>
        <p:spPr>
          <a:noFill/>
        </p:spPr>
        <p:txBody>
          <a:bodyPr/>
          <a:lstStyle/>
          <a:p>
            <a:pPr defTabSz="911225"/>
            <a:fld id="{A151FF10-CA2B-A047-B3DF-FB333928D104}" type="slidenum">
              <a:rPr lang="en-US"/>
              <a:pPr defTabSz="911225"/>
              <a:t>10</a:t>
            </a:fld>
            <a:endParaRPr lang="en-US"/>
          </a:p>
        </p:txBody>
      </p:sp>
      <p:sp>
        <p:nvSpPr>
          <p:cNvPr id="20483" name="Rectangle 2"/>
          <p:cNvSpPr>
            <a:spLocks noGrp="1" noRot="1" noChangeAspect="1" noChangeArrowheads="1" noTextEdit="1"/>
          </p:cNvSpPr>
          <p:nvPr>
            <p:ph type="sldImg"/>
          </p:nvPr>
        </p:nvSpPr>
        <p:spPr>
          <a:ln/>
        </p:spPr>
      </p:sp>
      <p:sp>
        <p:nvSpPr>
          <p:cNvPr id="20484" name="Rectangle 3"/>
          <p:cNvSpPr>
            <a:spLocks noGrp="1" noChangeArrowheads="1"/>
          </p:cNvSpPr>
          <p:nvPr>
            <p:ph type="body" idx="1"/>
          </p:nvPr>
        </p:nvSpPr>
        <p:spPr>
          <a:noFill/>
          <a:ln/>
        </p:spPr>
        <p:txBody>
          <a:bodyPr/>
          <a:lstStyle/>
          <a:p>
            <a:endParaRPr 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47458" name="Rectangle 7"/>
          <p:cNvSpPr>
            <a:spLocks noGrp="1" noChangeArrowheads="1"/>
          </p:cNvSpPr>
          <p:nvPr>
            <p:ph type="sldNum" sz="quarter" idx="5"/>
          </p:nvPr>
        </p:nvSpPr>
        <p:spPr/>
        <p:txBody>
          <a:bodyPr/>
          <a:lstStyle/>
          <a:p>
            <a:fld id="{FCE73FD6-98A1-2D47-84C4-011810C62ABE}" type="slidenum">
              <a:rPr lang="en-US"/>
              <a:pPr/>
              <a:t>67</a:t>
            </a:fld>
            <a:endParaRPr lang="en-US"/>
          </a:p>
        </p:txBody>
      </p:sp>
      <p:sp>
        <p:nvSpPr>
          <p:cNvPr id="66563" name="Rectangle 2"/>
          <p:cNvSpPr>
            <a:spLocks noGrp="1" noRot="1" noChangeAspect="1" noChangeArrowheads="1" noTextEdit="1"/>
          </p:cNvSpPr>
          <p:nvPr>
            <p:ph type="sldImg"/>
          </p:nvPr>
        </p:nvSpPr>
        <p:spPr>
          <a:xfrm>
            <a:off x="1143000" y="685800"/>
            <a:ext cx="4572000" cy="3429000"/>
          </a:xfrm>
          <a:ln/>
        </p:spPr>
      </p:sp>
      <p:sp>
        <p:nvSpPr>
          <p:cNvPr id="66564" name="Rectangle 3"/>
          <p:cNvSpPr>
            <a:spLocks noGrp="1" noChangeArrowheads="1"/>
          </p:cNvSpPr>
          <p:nvPr>
            <p:ph type="body" idx="1"/>
          </p:nvPr>
        </p:nvSpPr>
        <p:spPr>
          <a:xfrm>
            <a:off x="686112" y="4343400"/>
            <a:ext cx="5485778" cy="4114800"/>
          </a:xfrm>
          <a:noFill/>
          <a:ln/>
        </p:spPr>
        <p:txBody>
          <a:bodyPr/>
          <a:lstStyle/>
          <a:p>
            <a:pPr eaLnBrk="1" hangingPunct="1"/>
            <a:endParaRPr 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47458" name="Rectangle 7"/>
          <p:cNvSpPr>
            <a:spLocks noGrp="1" noChangeArrowheads="1"/>
          </p:cNvSpPr>
          <p:nvPr>
            <p:ph type="sldNum" sz="quarter" idx="5"/>
          </p:nvPr>
        </p:nvSpPr>
        <p:spPr/>
        <p:txBody>
          <a:bodyPr/>
          <a:lstStyle/>
          <a:p>
            <a:fld id="{FCE73FD6-98A1-2D47-84C4-011810C62ABE}" type="slidenum">
              <a:rPr lang="en-US"/>
              <a:pPr/>
              <a:t>68</a:t>
            </a:fld>
            <a:endParaRPr lang="en-US"/>
          </a:p>
        </p:txBody>
      </p:sp>
      <p:sp>
        <p:nvSpPr>
          <p:cNvPr id="66563" name="Rectangle 2"/>
          <p:cNvSpPr>
            <a:spLocks noGrp="1" noRot="1" noChangeAspect="1" noChangeArrowheads="1" noTextEdit="1"/>
          </p:cNvSpPr>
          <p:nvPr>
            <p:ph type="sldImg"/>
          </p:nvPr>
        </p:nvSpPr>
        <p:spPr>
          <a:xfrm>
            <a:off x="1143000" y="685800"/>
            <a:ext cx="4572000" cy="3429000"/>
          </a:xfrm>
          <a:ln/>
        </p:spPr>
      </p:sp>
      <p:sp>
        <p:nvSpPr>
          <p:cNvPr id="66564" name="Rectangle 3"/>
          <p:cNvSpPr>
            <a:spLocks noGrp="1" noChangeArrowheads="1"/>
          </p:cNvSpPr>
          <p:nvPr>
            <p:ph type="body" idx="1"/>
          </p:nvPr>
        </p:nvSpPr>
        <p:spPr>
          <a:xfrm>
            <a:off x="686112" y="4343400"/>
            <a:ext cx="5485778" cy="4114800"/>
          </a:xfrm>
          <a:noFill/>
          <a:ln/>
        </p:spPr>
        <p:txBody>
          <a:bodyPr/>
          <a:lstStyle/>
          <a:p>
            <a:pPr eaLnBrk="1" hangingPunct="1"/>
            <a:endParaRPr 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47458" name="Rectangle 7"/>
          <p:cNvSpPr>
            <a:spLocks noGrp="1" noChangeArrowheads="1"/>
          </p:cNvSpPr>
          <p:nvPr>
            <p:ph type="sldNum" sz="quarter" idx="5"/>
          </p:nvPr>
        </p:nvSpPr>
        <p:spPr/>
        <p:txBody>
          <a:bodyPr/>
          <a:lstStyle/>
          <a:p>
            <a:fld id="{FCE73FD6-98A1-2D47-84C4-011810C62ABE}" type="slidenum">
              <a:rPr lang="en-US"/>
              <a:pPr/>
              <a:t>69</a:t>
            </a:fld>
            <a:endParaRPr lang="en-US"/>
          </a:p>
        </p:txBody>
      </p:sp>
      <p:sp>
        <p:nvSpPr>
          <p:cNvPr id="66563" name="Rectangle 2"/>
          <p:cNvSpPr>
            <a:spLocks noGrp="1" noRot="1" noChangeAspect="1" noChangeArrowheads="1" noTextEdit="1"/>
          </p:cNvSpPr>
          <p:nvPr>
            <p:ph type="sldImg"/>
          </p:nvPr>
        </p:nvSpPr>
        <p:spPr>
          <a:xfrm>
            <a:off x="1143000" y="685800"/>
            <a:ext cx="4572000" cy="3429000"/>
          </a:xfrm>
          <a:ln/>
        </p:spPr>
      </p:sp>
      <p:sp>
        <p:nvSpPr>
          <p:cNvPr id="66564" name="Rectangle 3"/>
          <p:cNvSpPr>
            <a:spLocks noGrp="1" noChangeArrowheads="1"/>
          </p:cNvSpPr>
          <p:nvPr>
            <p:ph type="body" idx="1"/>
          </p:nvPr>
        </p:nvSpPr>
        <p:spPr>
          <a:xfrm>
            <a:off x="686112" y="4343400"/>
            <a:ext cx="5485778" cy="4114800"/>
          </a:xfrm>
          <a:noFill/>
          <a:ln/>
        </p:spPr>
        <p:txBody>
          <a:bodyPr/>
          <a:lstStyle/>
          <a:p>
            <a:pPr eaLnBrk="1" hangingPunct="1"/>
            <a:endParaRPr 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47458" name="Rectangle 7"/>
          <p:cNvSpPr>
            <a:spLocks noGrp="1" noChangeArrowheads="1"/>
          </p:cNvSpPr>
          <p:nvPr>
            <p:ph type="sldNum" sz="quarter" idx="5"/>
          </p:nvPr>
        </p:nvSpPr>
        <p:spPr/>
        <p:txBody>
          <a:bodyPr/>
          <a:lstStyle/>
          <a:p>
            <a:fld id="{FCE73FD6-98A1-2D47-84C4-011810C62ABE}" type="slidenum">
              <a:rPr lang="en-US"/>
              <a:pPr/>
              <a:t>70</a:t>
            </a:fld>
            <a:endParaRPr lang="en-US"/>
          </a:p>
        </p:txBody>
      </p:sp>
      <p:sp>
        <p:nvSpPr>
          <p:cNvPr id="66563" name="Rectangle 2"/>
          <p:cNvSpPr>
            <a:spLocks noGrp="1" noRot="1" noChangeAspect="1" noChangeArrowheads="1" noTextEdit="1"/>
          </p:cNvSpPr>
          <p:nvPr>
            <p:ph type="sldImg"/>
          </p:nvPr>
        </p:nvSpPr>
        <p:spPr>
          <a:xfrm>
            <a:off x="1143000" y="685800"/>
            <a:ext cx="4572000" cy="3429000"/>
          </a:xfrm>
          <a:ln/>
        </p:spPr>
      </p:sp>
      <p:sp>
        <p:nvSpPr>
          <p:cNvPr id="66564" name="Rectangle 3"/>
          <p:cNvSpPr>
            <a:spLocks noGrp="1" noChangeArrowheads="1"/>
          </p:cNvSpPr>
          <p:nvPr>
            <p:ph type="body" idx="1"/>
          </p:nvPr>
        </p:nvSpPr>
        <p:spPr>
          <a:xfrm>
            <a:off x="686112" y="4343400"/>
            <a:ext cx="5485778" cy="4114800"/>
          </a:xfrm>
          <a:noFill/>
          <a:ln/>
        </p:spPr>
        <p:txBody>
          <a:bodyPr/>
          <a:lstStyle/>
          <a:p>
            <a:pPr eaLnBrk="1" hangingPunct="1"/>
            <a:endParaRPr 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47458" name="Rectangle 7"/>
          <p:cNvSpPr>
            <a:spLocks noGrp="1" noChangeArrowheads="1"/>
          </p:cNvSpPr>
          <p:nvPr>
            <p:ph type="sldNum" sz="quarter" idx="5"/>
          </p:nvPr>
        </p:nvSpPr>
        <p:spPr/>
        <p:txBody>
          <a:bodyPr/>
          <a:lstStyle/>
          <a:p>
            <a:fld id="{FCE73FD6-98A1-2D47-84C4-011810C62ABE}" type="slidenum">
              <a:rPr lang="en-US"/>
              <a:pPr/>
              <a:t>71</a:t>
            </a:fld>
            <a:endParaRPr lang="en-US"/>
          </a:p>
        </p:txBody>
      </p:sp>
      <p:sp>
        <p:nvSpPr>
          <p:cNvPr id="66563" name="Rectangle 2"/>
          <p:cNvSpPr>
            <a:spLocks noGrp="1" noRot="1" noChangeAspect="1" noChangeArrowheads="1" noTextEdit="1"/>
          </p:cNvSpPr>
          <p:nvPr>
            <p:ph type="sldImg"/>
          </p:nvPr>
        </p:nvSpPr>
        <p:spPr>
          <a:xfrm>
            <a:off x="1143000" y="685800"/>
            <a:ext cx="4572000" cy="3429000"/>
          </a:xfrm>
          <a:ln/>
        </p:spPr>
      </p:sp>
      <p:sp>
        <p:nvSpPr>
          <p:cNvPr id="66564" name="Rectangle 3"/>
          <p:cNvSpPr>
            <a:spLocks noGrp="1" noChangeArrowheads="1"/>
          </p:cNvSpPr>
          <p:nvPr>
            <p:ph type="body" idx="1"/>
          </p:nvPr>
        </p:nvSpPr>
        <p:spPr>
          <a:xfrm>
            <a:off x="686112" y="4343400"/>
            <a:ext cx="5485778" cy="4114800"/>
          </a:xfrm>
          <a:noFill/>
          <a:ln/>
        </p:spPr>
        <p:txBody>
          <a:bodyPr/>
          <a:lstStyle/>
          <a:p>
            <a:pPr eaLnBrk="1" hangingPunct="1"/>
            <a:endParaRPr 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47458" name="Rectangle 7"/>
          <p:cNvSpPr>
            <a:spLocks noGrp="1" noChangeArrowheads="1"/>
          </p:cNvSpPr>
          <p:nvPr>
            <p:ph type="sldNum" sz="quarter" idx="5"/>
          </p:nvPr>
        </p:nvSpPr>
        <p:spPr/>
        <p:txBody>
          <a:bodyPr/>
          <a:lstStyle/>
          <a:p>
            <a:fld id="{FCE73FD6-98A1-2D47-84C4-011810C62ABE}" type="slidenum">
              <a:rPr lang="en-US"/>
              <a:pPr/>
              <a:t>72</a:t>
            </a:fld>
            <a:endParaRPr lang="en-US"/>
          </a:p>
        </p:txBody>
      </p:sp>
      <p:sp>
        <p:nvSpPr>
          <p:cNvPr id="66563" name="Rectangle 2"/>
          <p:cNvSpPr>
            <a:spLocks noGrp="1" noRot="1" noChangeAspect="1" noChangeArrowheads="1" noTextEdit="1"/>
          </p:cNvSpPr>
          <p:nvPr>
            <p:ph type="sldImg"/>
          </p:nvPr>
        </p:nvSpPr>
        <p:spPr>
          <a:xfrm>
            <a:off x="1143000" y="685800"/>
            <a:ext cx="4572000" cy="3429000"/>
          </a:xfrm>
          <a:ln/>
        </p:spPr>
      </p:sp>
      <p:sp>
        <p:nvSpPr>
          <p:cNvPr id="66564" name="Rectangle 3"/>
          <p:cNvSpPr>
            <a:spLocks noGrp="1" noChangeArrowheads="1"/>
          </p:cNvSpPr>
          <p:nvPr>
            <p:ph type="body" idx="1"/>
          </p:nvPr>
        </p:nvSpPr>
        <p:spPr>
          <a:xfrm>
            <a:off x="686112" y="4343400"/>
            <a:ext cx="5485778" cy="4114800"/>
          </a:xfrm>
          <a:noFill/>
          <a:ln/>
        </p:spPr>
        <p:txBody>
          <a:bodyPr/>
          <a:lstStyle/>
          <a:p>
            <a:pPr eaLnBrk="1" hangingPunct="1"/>
            <a:endParaRPr 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47458" name="Rectangle 7"/>
          <p:cNvSpPr>
            <a:spLocks noGrp="1" noChangeArrowheads="1"/>
          </p:cNvSpPr>
          <p:nvPr>
            <p:ph type="sldNum" sz="quarter" idx="5"/>
          </p:nvPr>
        </p:nvSpPr>
        <p:spPr/>
        <p:txBody>
          <a:bodyPr/>
          <a:lstStyle/>
          <a:p>
            <a:fld id="{FCE73FD6-98A1-2D47-84C4-011810C62ABE}" type="slidenum">
              <a:rPr lang="en-US"/>
              <a:pPr/>
              <a:t>73</a:t>
            </a:fld>
            <a:endParaRPr lang="en-US"/>
          </a:p>
        </p:txBody>
      </p:sp>
      <p:sp>
        <p:nvSpPr>
          <p:cNvPr id="66563" name="Rectangle 2"/>
          <p:cNvSpPr>
            <a:spLocks noGrp="1" noRot="1" noChangeAspect="1" noChangeArrowheads="1" noTextEdit="1"/>
          </p:cNvSpPr>
          <p:nvPr>
            <p:ph type="sldImg"/>
          </p:nvPr>
        </p:nvSpPr>
        <p:spPr>
          <a:xfrm>
            <a:off x="1143000" y="685800"/>
            <a:ext cx="4572000" cy="3429000"/>
          </a:xfrm>
          <a:ln/>
        </p:spPr>
      </p:sp>
      <p:sp>
        <p:nvSpPr>
          <p:cNvPr id="66564" name="Rectangle 3"/>
          <p:cNvSpPr>
            <a:spLocks noGrp="1" noChangeArrowheads="1"/>
          </p:cNvSpPr>
          <p:nvPr>
            <p:ph type="body" idx="1"/>
          </p:nvPr>
        </p:nvSpPr>
        <p:spPr>
          <a:xfrm>
            <a:off x="686112" y="4343400"/>
            <a:ext cx="5485778" cy="4114800"/>
          </a:xfrm>
          <a:noFill/>
          <a:ln/>
        </p:spPr>
        <p:txBody>
          <a:bodyPr/>
          <a:lstStyle/>
          <a:p>
            <a:pPr eaLnBrk="1" hangingPunct="1"/>
            <a:endParaRPr 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47458" name="Rectangle 7"/>
          <p:cNvSpPr>
            <a:spLocks noGrp="1" noChangeArrowheads="1"/>
          </p:cNvSpPr>
          <p:nvPr>
            <p:ph type="sldNum" sz="quarter" idx="5"/>
          </p:nvPr>
        </p:nvSpPr>
        <p:spPr/>
        <p:txBody>
          <a:bodyPr/>
          <a:lstStyle/>
          <a:p>
            <a:fld id="{FCE73FD6-98A1-2D47-84C4-011810C62ABE}" type="slidenum">
              <a:rPr lang="en-US"/>
              <a:pPr/>
              <a:t>74</a:t>
            </a:fld>
            <a:endParaRPr lang="en-US"/>
          </a:p>
        </p:txBody>
      </p:sp>
      <p:sp>
        <p:nvSpPr>
          <p:cNvPr id="66563" name="Rectangle 2"/>
          <p:cNvSpPr>
            <a:spLocks noGrp="1" noRot="1" noChangeAspect="1" noChangeArrowheads="1" noTextEdit="1"/>
          </p:cNvSpPr>
          <p:nvPr>
            <p:ph type="sldImg"/>
          </p:nvPr>
        </p:nvSpPr>
        <p:spPr>
          <a:xfrm>
            <a:off x="1143000" y="685800"/>
            <a:ext cx="4572000" cy="3429000"/>
          </a:xfrm>
          <a:ln/>
        </p:spPr>
      </p:sp>
      <p:sp>
        <p:nvSpPr>
          <p:cNvPr id="66564" name="Rectangle 3"/>
          <p:cNvSpPr>
            <a:spLocks noGrp="1" noChangeArrowheads="1"/>
          </p:cNvSpPr>
          <p:nvPr>
            <p:ph type="body" idx="1"/>
          </p:nvPr>
        </p:nvSpPr>
        <p:spPr>
          <a:xfrm>
            <a:off x="686112" y="4343400"/>
            <a:ext cx="5485778" cy="4114800"/>
          </a:xfrm>
          <a:noFill/>
          <a:ln/>
        </p:spPr>
        <p:txBody>
          <a:bodyPr/>
          <a:lstStyle/>
          <a:p>
            <a:pPr eaLnBrk="1" hangingPunct="1"/>
            <a:endParaRPr 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p:spPr>
        <p:txBody>
          <a:bodyPr/>
          <a:lstStyle/>
          <a:p>
            <a:fld id="{FE4D5E00-DC6E-4D4B-9C15-09D4835DFCAE}" type="slidenum">
              <a:rPr lang="en-US"/>
              <a:pPr/>
              <a:t>75</a:t>
            </a:fld>
            <a:endParaRPr lang="en-US"/>
          </a:p>
        </p:txBody>
      </p:sp>
      <p:sp>
        <p:nvSpPr>
          <p:cNvPr id="79875" name="Rectangle 2"/>
          <p:cNvSpPr>
            <a:spLocks noGrp="1" noRot="1" noChangeAspect="1" noChangeArrowheads="1" noTextEdit="1"/>
          </p:cNvSpPr>
          <p:nvPr>
            <p:ph type="sldImg"/>
          </p:nvPr>
        </p:nvSpPr>
        <p:spPr>
          <a:xfrm>
            <a:off x="1144588" y="685800"/>
            <a:ext cx="4570412" cy="3429000"/>
          </a:xfrm>
          <a:ln/>
        </p:spPr>
      </p:sp>
      <p:sp>
        <p:nvSpPr>
          <p:cNvPr id="79876" name="Rectangle 3"/>
          <p:cNvSpPr>
            <a:spLocks noGrp="1" noChangeArrowheads="1"/>
          </p:cNvSpPr>
          <p:nvPr>
            <p:ph type="body" idx="1"/>
          </p:nvPr>
        </p:nvSpPr>
        <p:spPr>
          <a:xfrm>
            <a:off x="686098" y="4343704"/>
            <a:ext cx="5485805" cy="4113892"/>
          </a:xfrm>
          <a:noFill/>
          <a:ln/>
        </p:spPr>
        <p:txBody>
          <a:bodyPr/>
          <a:lstStyle/>
          <a:p>
            <a:pPr eaLnBrk="1" hangingPunct="1"/>
            <a:endParaRPr 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47458" name="Rectangle 7"/>
          <p:cNvSpPr>
            <a:spLocks noGrp="1" noChangeArrowheads="1"/>
          </p:cNvSpPr>
          <p:nvPr>
            <p:ph type="sldNum" sz="quarter" idx="5"/>
          </p:nvPr>
        </p:nvSpPr>
        <p:spPr/>
        <p:txBody>
          <a:bodyPr/>
          <a:lstStyle/>
          <a:p>
            <a:fld id="{FCE73FD6-98A1-2D47-84C4-011810C62ABE}" type="slidenum">
              <a:rPr lang="en-US"/>
              <a:pPr/>
              <a:t>76</a:t>
            </a:fld>
            <a:endParaRPr lang="en-US"/>
          </a:p>
        </p:txBody>
      </p:sp>
      <p:sp>
        <p:nvSpPr>
          <p:cNvPr id="66563" name="Rectangle 2"/>
          <p:cNvSpPr>
            <a:spLocks noGrp="1" noRot="1" noChangeAspect="1" noChangeArrowheads="1" noTextEdit="1"/>
          </p:cNvSpPr>
          <p:nvPr>
            <p:ph type="sldImg"/>
          </p:nvPr>
        </p:nvSpPr>
        <p:spPr>
          <a:xfrm>
            <a:off x="1143000" y="685800"/>
            <a:ext cx="4572000" cy="3429000"/>
          </a:xfrm>
          <a:ln/>
        </p:spPr>
      </p:sp>
      <p:sp>
        <p:nvSpPr>
          <p:cNvPr id="66564" name="Rectangle 3"/>
          <p:cNvSpPr>
            <a:spLocks noGrp="1" noChangeArrowheads="1"/>
          </p:cNvSpPr>
          <p:nvPr>
            <p:ph type="body" idx="1"/>
          </p:nvPr>
        </p:nvSpPr>
        <p:spPr>
          <a:xfrm>
            <a:off x="686112" y="4343400"/>
            <a:ext cx="5485778" cy="4114800"/>
          </a:xfrm>
          <a:noFill/>
          <a:ln/>
        </p:spPr>
        <p:txBody>
          <a:bodyPr/>
          <a:lstStyle/>
          <a:p>
            <a:pPr eaLnBrk="1" hangingPunct="1"/>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0482" name="Rectangle 7"/>
          <p:cNvSpPr>
            <a:spLocks noGrp="1" noChangeArrowheads="1"/>
          </p:cNvSpPr>
          <p:nvPr>
            <p:ph type="sldNum" sz="quarter" idx="5"/>
          </p:nvPr>
        </p:nvSpPr>
        <p:spPr>
          <a:noFill/>
        </p:spPr>
        <p:txBody>
          <a:bodyPr/>
          <a:lstStyle/>
          <a:p>
            <a:pPr defTabSz="911225"/>
            <a:fld id="{A151FF10-CA2B-A047-B3DF-FB333928D104}" type="slidenum">
              <a:rPr lang="en-US"/>
              <a:pPr defTabSz="911225"/>
              <a:t>11</a:t>
            </a:fld>
            <a:endParaRPr lang="en-US"/>
          </a:p>
        </p:txBody>
      </p:sp>
      <p:sp>
        <p:nvSpPr>
          <p:cNvPr id="20483" name="Rectangle 2"/>
          <p:cNvSpPr>
            <a:spLocks noGrp="1" noRot="1" noChangeAspect="1" noChangeArrowheads="1" noTextEdit="1"/>
          </p:cNvSpPr>
          <p:nvPr>
            <p:ph type="sldImg"/>
          </p:nvPr>
        </p:nvSpPr>
        <p:spPr>
          <a:ln/>
        </p:spPr>
      </p:sp>
      <p:sp>
        <p:nvSpPr>
          <p:cNvPr id="20484" name="Rectangle 3"/>
          <p:cNvSpPr>
            <a:spLocks noGrp="1" noChangeArrowheads="1"/>
          </p:cNvSpPr>
          <p:nvPr>
            <p:ph type="body" idx="1"/>
          </p:nvPr>
        </p:nvSpPr>
        <p:spPr>
          <a:noFill/>
          <a:ln/>
        </p:spPr>
        <p:txBody>
          <a:bodyPr/>
          <a:lstStyle/>
          <a:p>
            <a:endParaRPr 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47458" name="Rectangle 7"/>
          <p:cNvSpPr>
            <a:spLocks noGrp="1" noChangeArrowheads="1"/>
          </p:cNvSpPr>
          <p:nvPr>
            <p:ph type="sldNum" sz="quarter" idx="5"/>
          </p:nvPr>
        </p:nvSpPr>
        <p:spPr/>
        <p:txBody>
          <a:bodyPr/>
          <a:lstStyle/>
          <a:p>
            <a:fld id="{FCE73FD6-98A1-2D47-84C4-011810C62ABE}" type="slidenum">
              <a:rPr lang="en-US"/>
              <a:pPr/>
              <a:t>77</a:t>
            </a:fld>
            <a:endParaRPr lang="en-US"/>
          </a:p>
        </p:txBody>
      </p:sp>
      <p:sp>
        <p:nvSpPr>
          <p:cNvPr id="66563" name="Rectangle 2"/>
          <p:cNvSpPr>
            <a:spLocks noGrp="1" noRot="1" noChangeAspect="1" noChangeArrowheads="1" noTextEdit="1"/>
          </p:cNvSpPr>
          <p:nvPr>
            <p:ph type="sldImg"/>
          </p:nvPr>
        </p:nvSpPr>
        <p:spPr>
          <a:xfrm>
            <a:off x="1143000" y="685800"/>
            <a:ext cx="4572000" cy="3429000"/>
          </a:xfrm>
          <a:ln/>
        </p:spPr>
      </p:sp>
      <p:sp>
        <p:nvSpPr>
          <p:cNvPr id="66564" name="Rectangle 3"/>
          <p:cNvSpPr>
            <a:spLocks noGrp="1" noChangeArrowheads="1"/>
          </p:cNvSpPr>
          <p:nvPr>
            <p:ph type="body" idx="1"/>
          </p:nvPr>
        </p:nvSpPr>
        <p:spPr>
          <a:xfrm>
            <a:off x="686112" y="4343400"/>
            <a:ext cx="5485778" cy="4114800"/>
          </a:xfrm>
          <a:noFill/>
          <a:ln/>
        </p:spPr>
        <p:txBody>
          <a:bodyPr/>
          <a:lstStyle/>
          <a:p>
            <a:pPr eaLnBrk="1" hangingPunct="1"/>
            <a:endParaRPr 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47458" name="Rectangle 7"/>
          <p:cNvSpPr>
            <a:spLocks noGrp="1" noChangeArrowheads="1"/>
          </p:cNvSpPr>
          <p:nvPr>
            <p:ph type="sldNum" sz="quarter" idx="5"/>
          </p:nvPr>
        </p:nvSpPr>
        <p:spPr/>
        <p:txBody>
          <a:bodyPr/>
          <a:lstStyle/>
          <a:p>
            <a:fld id="{FCE73FD6-98A1-2D47-84C4-011810C62ABE}" type="slidenum">
              <a:rPr lang="en-US"/>
              <a:pPr/>
              <a:t>78</a:t>
            </a:fld>
            <a:endParaRPr lang="en-US"/>
          </a:p>
        </p:txBody>
      </p:sp>
      <p:sp>
        <p:nvSpPr>
          <p:cNvPr id="66563" name="Rectangle 2"/>
          <p:cNvSpPr>
            <a:spLocks noGrp="1" noRot="1" noChangeAspect="1" noChangeArrowheads="1" noTextEdit="1"/>
          </p:cNvSpPr>
          <p:nvPr>
            <p:ph type="sldImg"/>
          </p:nvPr>
        </p:nvSpPr>
        <p:spPr>
          <a:xfrm>
            <a:off x="1143000" y="685800"/>
            <a:ext cx="4572000" cy="3429000"/>
          </a:xfrm>
          <a:ln/>
        </p:spPr>
      </p:sp>
      <p:sp>
        <p:nvSpPr>
          <p:cNvPr id="66564" name="Rectangle 3"/>
          <p:cNvSpPr>
            <a:spLocks noGrp="1" noChangeArrowheads="1"/>
          </p:cNvSpPr>
          <p:nvPr>
            <p:ph type="body" idx="1"/>
          </p:nvPr>
        </p:nvSpPr>
        <p:spPr>
          <a:xfrm>
            <a:off x="686112" y="4343400"/>
            <a:ext cx="5485778" cy="4114800"/>
          </a:xfrm>
          <a:noFill/>
          <a:ln/>
        </p:spPr>
        <p:txBody>
          <a:bodyPr/>
          <a:lstStyle/>
          <a:p>
            <a:pPr eaLnBrk="1" hangingPunct="1"/>
            <a:endParaRPr 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47458" name="Rectangle 7"/>
          <p:cNvSpPr>
            <a:spLocks noGrp="1" noChangeArrowheads="1"/>
          </p:cNvSpPr>
          <p:nvPr>
            <p:ph type="sldNum" sz="quarter" idx="5"/>
          </p:nvPr>
        </p:nvSpPr>
        <p:spPr/>
        <p:txBody>
          <a:bodyPr/>
          <a:lstStyle/>
          <a:p>
            <a:fld id="{FCE73FD6-98A1-2D47-84C4-011810C62ABE}" type="slidenum">
              <a:rPr lang="en-US"/>
              <a:pPr/>
              <a:t>79</a:t>
            </a:fld>
            <a:endParaRPr lang="en-US"/>
          </a:p>
        </p:txBody>
      </p:sp>
      <p:sp>
        <p:nvSpPr>
          <p:cNvPr id="66563" name="Rectangle 2"/>
          <p:cNvSpPr>
            <a:spLocks noGrp="1" noRot="1" noChangeAspect="1" noChangeArrowheads="1" noTextEdit="1"/>
          </p:cNvSpPr>
          <p:nvPr>
            <p:ph type="sldImg"/>
          </p:nvPr>
        </p:nvSpPr>
        <p:spPr>
          <a:xfrm>
            <a:off x="1143000" y="685800"/>
            <a:ext cx="4572000" cy="3429000"/>
          </a:xfrm>
          <a:ln/>
        </p:spPr>
      </p:sp>
      <p:sp>
        <p:nvSpPr>
          <p:cNvPr id="66564" name="Rectangle 3"/>
          <p:cNvSpPr>
            <a:spLocks noGrp="1" noChangeArrowheads="1"/>
          </p:cNvSpPr>
          <p:nvPr>
            <p:ph type="body" idx="1"/>
          </p:nvPr>
        </p:nvSpPr>
        <p:spPr>
          <a:xfrm>
            <a:off x="686112" y="4343400"/>
            <a:ext cx="5485778" cy="4114800"/>
          </a:xfrm>
          <a:noFill/>
          <a:ln/>
        </p:spPr>
        <p:txBody>
          <a:bodyPr/>
          <a:lstStyle/>
          <a:p>
            <a:pPr eaLnBrk="1" hangingPunct="1"/>
            <a:endParaRPr 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47458" name="Rectangle 7"/>
          <p:cNvSpPr>
            <a:spLocks noGrp="1" noChangeArrowheads="1"/>
          </p:cNvSpPr>
          <p:nvPr>
            <p:ph type="sldNum" sz="quarter" idx="5"/>
          </p:nvPr>
        </p:nvSpPr>
        <p:spPr/>
        <p:txBody>
          <a:bodyPr/>
          <a:lstStyle/>
          <a:p>
            <a:fld id="{FCE73FD6-98A1-2D47-84C4-011810C62ABE}" type="slidenum">
              <a:rPr lang="en-US"/>
              <a:pPr/>
              <a:t>80</a:t>
            </a:fld>
            <a:endParaRPr lang="en-US"/>
          </a:p>
        </p:txBody>
      </p:sp>
      <p:sp>
        <p:nvSpPr>
          <p:cNvPr id="66563" name="Rectangle 2"/>
          <p:cNvSpPr>
            <a:spLocks noGrp="1" noRot="1" noChangeAspect="1" noChangeArrowheads="1" noTextEdit="1"/>
          </p:cNvSpPr>
          <p:nvPr>
            <p:ph type="sldImg"/>
          </p:nvPr>
        </p:nvSpPr>
        <p:spPr>
          <a:xfrm>
            <a:off x="1143000" y="685800"/>
            <a:ext cx="4572000" cy="3429000"/>
          </a:xfrm>
          <a:ln/>
        </p:spPr>
      </p:sp>
      <p:sp>
        <p:nvSpPr>
          <p:cNvPr id="66564" name="Rectangle 3"/>
          <p:cNvSpPr>
            <a:spLocks noGrp="1" noChangeArrowheads="1"/>
          </p:cNvSpPr>
          <p:nvPr>
            <p:ph type="body" idx="1"/>
          </p:nvPr>
        </p:nvSpPr>
        <p:spPr>
          <a:xfrm>
            <a:off x="686112" y="4343400"/>
            <a:ext cx="5485778" cy="4114800"/>
          </a:xfrm>
          <a:noFill/>
          <a:ln/>
        </p:spPr>
        <p:txBody>
          <a:bodyPr/>
          <a:lstStyle/>
          <a:p>
            <a:pPr eaLnBrk="1" hangingPunct="1"/>
            <a:endParaRPr 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47458" name="Rectangle 7"/>
          <p:cNvSpPr>
            <a:spLocks noGrp="1" noChangeArrowheads="1"/>
          </p:cNvSpPr>
          <p:nvPr>
            <p:ph type="sldNum" sz="quarter" idx="5"/>
          </p:nvPr>
        </p:nvSpPr>
        <p:spPr/>
        <p:txBody>
          <a:bodyPr/>
          <a:lstStyle/>
          <a:p>
            <a:fld id="{FCE73FD6-98A1-2D47-84C4-011810C62ABE}" type="slidenum">
              <a:rPr lang="en-US"/>
              <a:pPr/>
              <a:t>81</a:t>
            </a:fld>
            <a:endParaRPr lang="en-US"/>
          </a:p>
        </p:txBody>
      </p:sp>
      <p:sp>
        <p:nvSpPr>
          <p:cNvPr id="66563" name="Rectangle 2"/>
          <p:cNvSpPr>
            <a:spLocks noGrp="1" noRot="1" noChangeAspect="1" noChangeArrowheads="1" noTextEdit="1"/>
          </p:cNvSpPr>
          <p:nvPr>
            <p:ph type="sldImg"/>
          </p:nvPr>
        </p:nvSpPr>
        <p:spPr>
          <a:xfrm>
            <a:off x="1143000" y="685800"/>
            <a:ext cx="4572000" cy="3429000"/>
          </a:xfrm>
          <a:ln/>
        </p:spPr>
      </p:sp>
      <p:sp>
        <p:nvSpPr>
          <p:cNvPr id="66564" name="Rectangle 3"/>
          <p:cNvSpPr>
            <a:spLocks noGrp="1" noChangeArrowheads="1"/>
          </p:cNvSpPr>
          <p:nvPr>
            <p:ph type="body" idx="1"/>
          </p:nvPr>
        </p:nvSpPr>
        <p:spPr>
          <a:xfrm>
            <a:off x="686112" y="4343400"/>
            <a:ext cx="5485778" cy="4114800"/>
          </a:xfrm>
          <a:noFill/>
          <a:ln/>
        </p:spPr>
        <p:txBody>
          <a:bodyPr/>
          <a:lstStyle/>
          <a:p>
            <a:pPr eaLnBrk="1" hangingPunct="1"/>
            <a:endParaRPr 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5842" name="Rectangle 7"/>
          <p:cNvSpPr>
            <a:spLocks noGrp="1" noChangeArrowheads="1"/>
          </p:cNvSpPr>
          <p:nvPr>
            <p:ph type="sldNum" sz="quarter" idx="5"/>
          </p:nvPr>
        </p:nvSpPr>
        <p:spPr>
          <a:noFill/>
        </p:spPr>
        <p:txBody>
          <a:bodyPr/>
          <a:lstStyle/>
          <a:p>
            <a:fld id="{E14AAC99-2281-644B-B3DD-9ED4B678A566}" type="slidenum">
              <a:rPr lang="en-US"/>
              <a:pPr/>
              <a:t>82</a:t>
            </a:fld>
            <a:endParaRPr lang="en-US"/>
          </a:p>
        </p:txBody>
      </p:sp>
      <p:sp>
        <p:nvSpPr>
          <p:cNvPr id="35843" name="Rectangle 2"/>
          <p:cNvSpPr>
            <a:spLocks noGrp="1" noRot="1" noChangeAspect="1" noChangeArrowheads="1" noTextEdit="1"/>
          </p:cNvSpPr>
          <p:nvPr>
            <p:ph type="sldImg"/>
          </p:nvPr>
        </p:nvSpPr>
        <p:spPr>
          <a:ln/>
        </p:spPr>
      </p:sp>
      <p:sp>
        <p:nvSpPr>
          <p:cNvPr id="35844"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5842" name="Rectangle 7"/>
          <p:cNvSpPr>
            <a:spLocks noGrp="1" noChangeArrowheads="1"/>
          </p:cNvSpPr>
          <p:nvPr>
            <p:ph type="sldNum" sz="quarter" idx="5"/>
          </p:nvPr>
        </p:nvSpPr>
        <p:spPr>
          <a:noFill/>
        </p:spPr>
        <p:txBody>
          <a:bodyPr/>
          <a:lstStyle/>
          <a:p>
            <a:fld id="{E14AAC99-2281-644B-B3DD-9ED4B678A566}" type="slidenum">
              <a:rPr lang="en-US"/>
              <a:pPr/>
              <a:t>83</a:t>
            </a:fld>
            <a:endParaRPr lang="en-US"/>
          </a:p>
        </p:txBody>
      </p:sp>
      <p:sp>
        <p:nvSpPr>
          <p:cNvPr id="35843" name="Rectangle 2"/>
          <p:cNvSpPr>
            <a:spLocks noGrp="1" noRot="1" noChangeAspect="1" noChangeArrowheads="1" noTextEdit="1"/>
          </p:cNvSpPr>
          <p:nvPr>
            <p:ph type="sldImg"/>
          </p:nvPr>
        </p:nvSpPr>
        <p:spPr>
          <a:ln/>
        </p:spPr>
      </p:sp>
      <p:sp>
        <p:nvSpPr>
          <p:cNvPr id="35844"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5842" name="Rectangle 7"/>
          <p:cNvSpPr>
            <a:spLocks noGrp="1" noChangeArrowheads="1"/>
          </p:cNvSpPr>
          <p:nvPr>
            <p:ph type="sldNum" sz="quarter" idx="5"/>
          </p:nvPr>
        </p:nvSpPr>
        <p:spPr>
          <a:noFill/>
        </p:spPr>
        <p:txBody>
          <a:bodyPr/>
          <a:lstStyle/>
          <a:p>
            <a:fld id="{E14AAC99-2281-644B-B3DD-9ED4B678A566}" type="slidenum">
              <a:rPr lang="en-US"/>
              <a:pPr/>
              <a:t>84</a:t>
            </a:fld>
            <a:endParaRPr lang="en-US"/>
          </a:p>
        </p:txBody>
      </p:sp>
      <p:sp>
        <p:nvSpPr>
          <p:cNvPr id="35843" name="Rectangle 2"/>
          <p:cNvSpPr>
            <a:spLocks noGrp="1" noRot="1" noChangeAspect="1" noChangeArrowheads="1" noTextEdit="1"/>
          </p:cNvSpPr>
          <p:nvPr>
            <p:ph type="sldImg"/>
          </p:nvPr>
        </p:nvSpPr>
        <p:spPr>
          <a:ln/>
        </p:spPr>
      </p:sp>
      <p:sp>
        <p:nvSpPr>
          <p:cNvPr id="35844"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5842" name="Rectangle 7"/>
          <p:cNvSpPr>
            <a:spLocks noGrp="1" noChangeArrowheads="1"/>
          </p:cNvSpPr>
          <p:nvPr>
            <p:ph type="sldNum" sz="quarter" idx="5"/>
          </p:nvPr>
        </p:nvSpPr>
        <p:spPr>
          <a:noFill/>
        </p:spPr>
        <p:txBody>
          <a:bodyPr/>
          <a:lstStyle/>
          <a:p>
            <a:fld id="{E14AAC99-2281-644B-B3DD-9ED4B678A566}" type="slidenum">
              <a:rPr lang="en-US"/>
              <a:pPr/>
              <a:t>85</a:t>
            </a:fld>
            <a:endParaRPr lang="en-US"/>
          </a:p>
        </p:txBody>
      </p:sp>
      <p:sp>
        <p:nvSpPr>
          <p:cNvPr id="35843" name="Rectangle 2"/>
          <p:cNvSpPr>
            <a:spLocks noGrp="1" noRot="1" noChangeAspect="1" noChangeArrowheads="1" noTextEdit="1"/>
          </p:cNvSpPr>
          <p:nvPr>
            <p:ph type="sldImg"/>
          </p:nvPr>
        </p:nvSpPr>
        <p:spPr>
          <a:ln/>
        </p:spPr>
      </p:sp>
      <p:sp>
        <p:nvSpPr>
          <p:cNvPr id="35844"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47458" name="Rectangle 7"/>
          <p:cNvSpPr>
            <a:spLocks noGrp="1" noChangeArrowheads="1"/>
          </p:cNvSpPr>
          <p:nvPr>
            <p:ph type="sldNum" sz="quarter" idx="5"/>
          </p:nvPr>
        </p:nvSpPr>
        <p:spPr/>
        <p:txBody>
          <a:bodyPr/>
          <a:lstStyle/>
          <a:p>
            <a:fld id="{FCE73FD6-98A1-2D47-84C4-011810C62ABE}" type="slidenum">
              <a:rPr lang="en-US"/>
              <a:pPr/>
              <a:t>86</a:t>
            </a:fld>
            <a:endParaRPr lang="en-US"/>
          </a:p>
        </p:txBody>
      </p:sp>
      <p:sp>
        <p:nvSpPr>
          <p:cNvPr id="66563" name="Rectangle 2"/>
          <p:cNvSpPr>
            <a:spLocks noGrp="1" noRot="1" noChangeAspect="1" noChangeArrowheads="1" noTextEdit="1"/>
          </p:cNvSpPr>
          <p:nvPr>
            <p:ph type="sldImg"/>
          </p:nvPr>
        </p:nvSpPr>
        <p:spPr>
          <a:xfrm>
            <a:off x="1143000" y="685800"/>
            <a:ext cx="4572000" cy="3429000"/>
          </a:xfrm>
          <a:ln/>
        </p:spPr>
      </p:sp>
      <p:sp>
        <p:nvSpPr>
          <p:cNvPr id="66564" name="Rectangle 3"/>
          <p:cNvSpPr>
            <a:spLocks noGrp="1" noChangeArrowheads="1"/>
          </p:cNvSpPr>
          <p:nvPr>
            <p:ph type="body" idx="1"/>
          </p:nvPr>
        </p:nvSpPr>
        <p:spPr>
          <a:xfrm>
            <a:off x="686112" y="4343400"/>
            <a:ext cx="5485778" cy="4114800"/>
          </a:xfrm>
          <a:noFill/>
          <a:ln/>
        </p:spPr>
        <p:txBody>
          <a:bodyPr/>
          <a:lstStyle/>
          <a:p>
            <a:pPr eaLnBrk="1" hangingPunct="1"/>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0482" name="Rectangle 7"/>
          <p:cNvSpPr>
            <a:spLocks noGrp="1" noChangeArrowheads="1"/>
          </p:cNvSpPr>
          <p:nvPr>
            <p:ph type="sldNum" sz="quarter" idx="5"/>
          </p:nvPr>
        </p:nvSpPr>
        <p:spPr>
          <a:noFill/>
        </p:spPr>
        <p:txBody>
          <a:bodyPr/>
          <a:lstStyle/>
          <a:p>
            <a:pPr defTabSz="911225"/>
            <a:fld id="{A151FF10-CA2B-A047-B3DF-FB333928D104}" type="slidenum">
              <a:rPr lang="en-US"/>
              <a:pPr defTabSz="911225"/>
              <a:t>12</a:t>
            </a:fld>
            <a:endParaRPr lang="en-US"/>
          </a:p>
        </p:txBody>
      </p:sp>
      <p:sp>
        <p:nvSpPr>
          <p:cNvPr id="20483" name="Rectangle 2"/>
          <p:cNvSpPr>
            <a:spLocks noGrp="1" noRot="1" noChangeAspect="1" noChangeArrowheads="1" noTextEdit="1"/>
          </p:cNvSpPr>
          <p:nvPr>
            <p:ph type="sldImg"/>
          </p:nvPr>
        </p:nvSpPr>
        <p:spPr>
          <a:ln/>
        </p:spPr>
      </p:sp>
      <p:sp>
        <p:nvSpPr>
          <p:cNvPr id="20484" name="Rectangle 3"/>
          <p:cNvSpPr>
            <a:spLocks noGrp="1" noChangeArrowheads="1"/>
          </p:cNvSpPr>
          <p:nvPr>
            <p:ph type="body" idx="1"/>
          </p:nvPr>
        </p:nvSpPr>
        <p:spPr>
          <a:noFill/>
          <a:ln/>
        </p:spPr>
        <p:txBody>
          <a:bodyPr/>
          <a:lstStyle/>
          <a:p>
            <a:endParaRPr lang="en-US"/>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47458" name="Rectangle 7"/>
          <p:cNvSpPr>
            <a:spLocks noGrp="1" noChangeArrowheads="1"/>
          </p:cNvSpPr>
          <p:nvPr>
            <p:ph type="sldNum" sz="quarter" idx="5"/>
          </p:nvPr>
        </p:nvSpPr>
        <p:spPr/>
        <p:txBody>
          <a:bodyPr/>
          <a:lstStyle/>
          <a:p>
            <a:fld id="{FCE73FD6-98A1-2D47-84C4-011810C62ABE}" type="slidenum">
              <a:rPr lang="en-US"/>
              <a:pPr/>
              <a:t>92</a:t>
            </a:fld>
            <a:endParaRPr lang="en-US"/>
          </a:p>
        </p:txBody>
      </p:sp>
      <p:sp>
        <p:nvSpPr>
          <p:cNvPr id="66563" name="Rectangle 2"/>
          <p:cNvSpPr>
            <a:spLocks noGrp="1" noRot="1" noChangeAspect="1" noChangeArrowheads="1" noTextEdit="1"/>
          </p:cNvSpPr>
          <p:nvPr>
            <p:ph type="sldImg"/>
          </p:nvPr>
        </p:nvSpPr>
        <p:spPr>
          <a:xfrm>
            <a:off x="1143000" y="685800"/>
            <a:ext cx="4572000" cy="3429000"/>
          </a:xfrm>
          <a:ln/>
        </p:spPr>
      </p:sp>
      <p:sp>
        <p:nvSpPr>
          <p:cNvPr id="66564" name="Rectangle 3"/>
          <p:cNvSpPr>
            <a:spLocks noGrp="1" noChangeArrowheads="1"/>
          </p:cNvSpPr>
          <p:nvPr>
            <p:ph type="body" idx="1"/>
          </p:nvPr>
        </p:nvSpPr>
        <p:spPr>
          <a:xfrm>
            <a:off x="686112" y="4343400"/>
            <a:ext cx="5485778" cy="4114800"/>
          </a:xfrm>
          <a:noFill/>
          <a:ln/>
        </p:spPr>
        <p:txBody>
          <a:bodyPr/>
          <a:lstStyle/>
          <a:p>
            <a:pPr eaLnBrk="1" hangingPunct="1"/>
            <a:endParaRPr lang="en-US"/>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47458" name="Rectangle 7"/>
          <p:cNvSpPr>
            <a:spLocks noGrp="1" noChangeArrowheads="1"/>
          </p:cNvSpPr>
          <p:nvPr>
            <p:ph type="sldNum" sz="quarter" idx="5"/>
          </p:nvPr>
        </p:nvSpPr>
        <p:spPr/>
        <p:txBody>
          <a:bodyPr/>
          <a:lstStyle/>
          <a:p>
            <a:fld id="{FCE73FD6-98A1-2D47-84C4-011810C62ABE}" type="slidenum">
              <a:rPr lang="en-US"/>
              <a:pPr/>
              <a:t>93</a:t>
            </a:fld>
            <a:endParaRPr lang="en-US"/>
          </a:p>
        </p:txBody>
      </p:sp>
      <p:sp>
        <p:nvSpPr>
          <p:cNvPr id="66563" name="Rectangle 2"/>
          <p:cNvSpPr>
            <a:spLocks noGrp="1" noRot="1" noChangeAspect="1" noChangeArrowheads="1" noTextEdit="1"/>
          </p:cNvSpPr>
          <p:nvPr>
            <p:ph type="sldImg"/>
          </p:nvPr>
        </p:nvSpPr>
        <p:spPr>
          <a:xfrm>
            <a:off x="1143000" y="685800"/>
            <a:ext cx="4572000" cy="3429000"/>
          </a:xfrm>
          <a:ln/>
        </p:spPr>
      </p:sp>
      <p:sp>
        <p:nvSpPr>
          <p:cNvPr id="66564" name="Rectangle 3"/>
          <p:cNvSpPr>
            <a:spLocks noGrp="1" noChangeArrowheads="1"/>
          </p:cNvSpPr>
          <p:nvPr>
            <p:ph type="body" idx="1"/>
          </p:nvPr>
        </p:nvSpPr>
        <p:spPr>
          <a:xfrm>
            <a:off x="686112" y="4343400"/>
            <a:ext cx="5485778" cy="4114800"/>
          </a:xfrm>
          <a:noFill/>
          <a:ln/>
        </p:spPr>
        <p:txBody>
          <a:bodyPr/>
          <a:lstStyle/>
          <a:p>
            <a:pPr eaLnBrk="1" hangingPunct="1"/>
            <a:endParaRPr lang="en-US"/>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82946" name="Rectangle 7"/>
          <p:cNvSpPr>
            <a:spLocks noGrp="1" noChangeArrowheads="1"/>
          </p:cNvSpPr>
          <p:nvPr>
            <p:ph type="sldNum" sz="quarter" idx="5"/>
          </p:nvPr>
        </p:nvSpPr>
        <p:spPr>
          <a:noFill/>
        </p:spPr>
        <p:txBody>
          <a:bodyPr/>
          <a:lstStyle/>
          <a:p>
            <a:fld id="{83EFEE1B-FAFB-334A-8371-7D8EFA0C4058}" type="slidenum">
              <a:rPr lang="en-US"/>
              <a:pPr/>
              <a:t>94</a:t>
            </a:fld>
            <a:endParaRPr lang="en-US"/>
          </a:p>
        </p:txBody>
      </p:sp>
      <p:sp>
        <p:nvSpPr>
          <p:cNvPr id="82947" name="Rectangle 2"/>
          <p:cNvSpPr>
            <a:spLocks noGrp="1" noRot="1" noChangeAspect="1" noChangeArrowheads="1" noTextEdit="1"/>
          </p:cNvSpPr>
          <p:nvPr>
            <p:ph type="sldImg"/>
          </p:nvPr>
        </p:nvSpPr>
        <p:spPr>
          <a:xfrm>
            <a:off x="1144588" y="685800"/>
            <a:ext cx="4570412" cy="3429000"/>
          </a:xfrm>
          <a:ln/>
        </p:spPr>
      </p:sp>
      <p:sp>
        <p:nvSpPr>
          <p:cNvPr id="82948" name="Rectangle 3"/>
          <p:cNvSpPr>
            <a:spLocks noGrp="1" noChangeArrowheads="1"/>
          </p:cNvSpPr>
          <p:nvPr>
            <p:ph type="body" idx="1"/>
          </p:nvPr>
        </p:nvSpPr>
        <p:spPr>
          <a:xfrm>
            <a:off x="686098" y="4343704"/>
            <a:ext cx="5485805" cy="4113892"/>
          </a:xfrm>
          <a:noFill/>
          <a:ln/>
        </p:spPr>
        <p:txBody>
          <a:bodyPr/>
          <a:lstStyle/>
          <a:p>
            <a:pPr eaLnBrk="1" hangingPunct="1"/>
            <a:endParaRPr lang="en-US"/>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83970" name="Rectangle 7"/>
          <p:cNvSpPr>
            <a:spLocks noGrp="1" noChangeArrowheads="1"/>
          </p:cNvSpPr>
          <p:nvPr>
            <p:ph type="sldNum" sz="quarter" idx="5"/>
          </p:nvPr>
        </p:nvSpPr>
        <p:spPr>
          <a:noFill/>
        </p:spPr>
        <p:txBody>
          <a:bodyPr/>
          <a:lstStyle/>
          <a:p>
            <a:fld id="{5C0B84B4-510D-D847-B70F-1623723F6F18}" type="slidenum">
              <a:rPr lang="en-US"/>
              <a:pPr/>
              <a:t>95</a:t>
            </a:fld>
            <a:endParaRPr lang="en-US"/>
          </a:p>
        </p:txBody>
      </p:sp>
      <p:sp>
        <p:nvSpPr>
          <p:cNvPr id="83971" name="Rectangle 2"/>
          <p:cNvSpPr>
            <a:spLocks noGrp="1" noRot="1" noChangeAspect="1" noChangeArrowheads="1" noTextEdit="1"/>
          </p:cNvSpPr>
          <p:nvPr>
            <p:ph type="sldImg"/>
          </p:nvPr>
        </p:nvSpPr>
        <p:spPr>
          <a:xfrm>
            <a:off x="1144588" y="685800"/>
            <a:ext cx="4570412" cy="3429000"/>
          </a:xfrm>
          <a:ln/>
        </p:spPr>
      </p:sp>
      <p:sp>
        <p:nvSpPr>
          <p:cNvPr id="83972" name="Rectangle 3"/>
          <p:cNvSpPr>
            <a:spLocks noGrp="1" noChangeArrowheads="1"/>
          </p:cNvSpPr>
          <p:nvPr>
            <p:ph type="body" idx="1"/>
          </p:nvPr>
        </p:nvSpPr>
        <p:spPr>
          <a:xfrm>
            <a:off x="686098" y="4343704"/>
            <a:ext cx="5485805" cy="4113892"/>
          </a:xfrm>
          <a:noFill/>
          <a:ln/>
        </p:spPr>
        <p:txBody>
          <a:bodyPr/>
          <a:lstStyle/>
          <a:p>
            <a:pPr eaLnBrk="1" hangingPunct="1"/>
            <a:endParaRPr lang="en-US"/>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47458" name="Rectangle 7"/>
          <p:cNvSpPr>
            <a:spLocks noGrp="1" noChangeArrowheads="1"/>
          </p:cNvSpPr>
          <p:nvPr>
            <p:ph type="sldNum" sz="quarter" idx="5"/>
          </p:nvPr>
        </p:nvSpPr>
        <p:spPr/>
        <p:txBody>
          <a:bodyPr/>
          <a:lstStyle/>
          <a:p>
            <a:fld id="{FCE73FD6-98A1-2D47-84C4-011810C62ABE}" type="slidenum">
              <a:rPr lang="en-US"/>
              <a:pPr/>
              <a:t>96</a:t>
            </a:fld>
            <a:endParaRPr lang="en-US"/>
          </a:p>
        </p:txBody>
      </p:sp>
      <p:sp>
        <p:nvSpPr>
          <p:cNvPr id="66563" name="Rectangle 2"/>
          <p:cNvSpPr>
            <a:spLocks noGrp="1" noRot="1" noChangeAspect="1" noChangeArrowheads="1" noTextEdit="1"/>
          </p:cNvSpPr>
          <p:nvPr>
            <p:ph type="sldImg"/>
          </p:nvPr>
        </p:nvSpPr>
        <p:spPr>
          <a:xfrm>
            <a:off x="1143000" y="685800"/>
            <a:ext cx="4572000" cy="3429000"/>
          </a:xfrm>
          <a:ln/>
        </p:spPr>
      </p:sp>
      <p:sp>
        <p:nvSpPr>
          <p:cNvPr id="66564" name="Rectangle 3"/>
          <p:cNvSpPr>
            <a:spLocks noGrp="1" noChangeArrowheads="1"/>
          </p:cNvSpPr>
          <p:nvPr>
            <p:ph type="body" idx="1"/>
          </p:nvPr>
        </p:nvSpPr>
        <p:spPr>
          <a:xfrm>
            <a:off x="686112" y="4343400"/>
            <a:ext cx="5485778" cy="4114800"/>
          </a:xfrm>
          <a:noFill/>
          <a:ln/>
        </p:spPr>
        <p:txBody>
          <a:bodyPr/>
          <a:lstStyle/>
          <a:p>
            <a:pPr eaLnBrk="1" hangingPunct="1"/>
            <a:endParaRPr lang="en-US"/>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47458" name="Rectangle 7"/>
          <p:cNvSpPr>
            <a:spLocks noGrp="1" noChangeArrowheads="1"/>
          </p:cNvSpPr>
          <p:nvPr>
            <p:ph type="sldNum" sz="quarter" idx="5"/>
          </p:nvPr>
        </p:nvSpPr>
        <p:spPr/>
        <p:txBody>
          <a:bodyPr/>
          <a:lstStyle/>
          <a:p>
            <a:fld id="{FCE73FD6-98A1-2D47-84C4-011810C62ABE}" type="slidenum">
              <a:rPr lang="en-US"/>
              <a:pPr/>
              <a:t>97</a:t>
            </a:fld>
            <a:endParaRPr lang="en-US"/>
          </a:p>
        </p:txBody>
      </p:sp>
      <p:sp>
        <p:nvSpPr>
          <p:cNvPr id="66563" name="Rectangle 2"/>
          <p:cNvSpPr>
            <a:spLocks noGrp="1" noRot="1" noChangeAspect="1" noChangeArrowheads="1" noTextEdit="1"/>
          </p:cNvSpPr>
          <p:nvPr>
            <p:ph type="sldImg"/>
          </p:nvPr>
        </p:nvSpPr>
        <p:spPr>
          <a:xfrm>
            <a:off x="1143000" y="685800"/>
            <a:ext cx="4572000" cy="3429000"/>
          </a:xfrm>
          <a:ln/>
        </p:spPr>
      </p:sp>
      <p:sp>
        <p:nvSpPr>
          <p:cNvPr id="66564" name="Rectangle 3"/>
          <p:cNvSpPr>
            <a:spLocks noGrp="1" noChangeArrowheads="1"/>
          </p:cNvSpPr>
          <p:nvPr>
            <p:ph type="body" idx="1"/>
          </p:nvPr>
        </p:nvSpPr>
        <p:spPr>
          <a:xfrm>
            <a:off x="686112" y="4343400"/>
            <a:ext cx="5485778" cy="4114800"/>
          </a:xfrm>
          <a:noFill/>
          <a:ln/>
        </p:spPr>
        <p:txBody>
          <a:bodyPr/>
          <a:lstStyle/>
          <a:p>
            <a:pPr eaLnBrk="1" hangingPunct="1"/>
            <a:endParaRPr lang="en-US"/>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47458" name="Rectangle 7"/>
          <p:cNvSpPr>
            <a:spLocks noGrp="1" noChangeArrowheads="1"/>
          </p:cNvSpPr>
          <p:nvPr>
            <p:ph type="sldNum" sz="quarter" idx="5"/>
          </p:nvPr>
        </p:nvSpPr>
        <p:spPr/>
        <p:txBody>
          <a:bodyPr/>
          <a:lstStyle/>
          <a:p>
            <a:fld id="{FCE73FD6-98A1-2D47-84C4-011810C62ABE}" type="slidenum">
              <a:rPr lang="en-US"/>
              <a:pPr/>
              <a:t>98</a:t>
            </a:fld>
            <a:endParaRPr lang="en-US"/>
          </a:p>
        </p:txBody>
      </p:sp>
      <p:sp>
        <p:nvSpPr>
          <p:cNvPr id="66563" name="Rectangle 2"/>
          <p:cNvSpPr>
            <a:spLocks noGrp="1" noRot="1" noChangeAspect="1" noChangeArrowheads="1" noTextEdit="1"/>
          </p:cNvSpPr>
          <p:nvPr>
            <p:ph type="sldImg"/>
          </p:nvPr>
        </p:nvSpPr>
        <p:spPr>
          <a:xfrm>
            <a:off x="1143000" y="685800"/>
            <a:ext cx="4572000" cy="3429000"/>
          </a:xfrm>
          <a:ln/>
        </p:spPr>
      </p:sp>
      <p:sp>
        <p:nvSpPr>
          <p:cNvPr id="66564" name="Rectangle 3"/>
          <p:cNvSpPr>
            <a:spLocks noGrp="1" noChangeArrowheads="1"/>
          </p:cNvSpPr>
          <p:nvPr>
            <p:ph type="body" idx="1"/>
          </p:nvPr>
        </p:nvSpPr>
        <p:spPr>
          <a:xfrm>
            <a:off x="686112" y="4343400"/>
            <a:ext cx="5485778" cy="4114800"/>
          </a:xfrm>
          <a:noFill/>
          <a:ln/>
        </p:spPr>
        <p:txBody>
          <a:bodyPr/>
          <a:lstStyle/>
          <a:p>
            <a:pPr eaLnBrk="1" hangingPunct="1"/>
            <a:endParaRPr lang="en-US"/>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47458" name="Rectangle 7"/>
          <p:cNvSpPr>
            <a:spLocks noGrp="1" noChangeArrowheads="1"/>
          </p:cNvSpPr>
          <p:nvPr>
            <p:ph type="sldNum" sz="quarter" idx="5"/>
          </p:nvPr>
        </p:nvSpPr>
        <p:spPr/>
        <p:txBody>
          <a:bodyPr/>
          <a:lstStyle/>
          <a:p>
            <a:fld id="{FCE73FD6-98A1-2D47-84C4-011810C62ABE}" type="slidenum">
              <a:rPr lang="en-US"/>
              <a:pPr/>
              <a:t>99</a:t>
            </a:fld>
            <a:endParaRPr lang="en-US"/>
          </a:p>
        </p:txBody>
      </p:sp>
      <p:sp>
        <p:nvSpPr>
          <p:cNvPr id="66563" name="Rectangle 2"/>
          <p:cNvSpPr>
            <a:spLocks noGrp="1" noRot="1" noChangeAspect="1" noChangeArrowheads="1" noTextEdit="1"/>
          </p:cNvSpPr>
          <p:nvPr>
            <p:ph type="sldImg"/>
          </p:nvPr>
        </p:nvSpPr>
        <p:spPr>
          <a:xfrm>
            <a:off x="1143000" y="685800"/>
            <a:ext cx="4572000" cy="3429000"/>
          </a:xfrm>
          <a:ln/>
        </p:spPr>
      </p:sp>
      <p:sp>
        <p:nvSpPr>
          <p:cNvPr id="66564" name="Rectangle 3"/>
          <p:cNvSpPr>
            <a:spLocks noGrp="1" noChangeArrowheads="1"/>
          </p:cNvSpPr>
          <p:nvPr>
            <p:ph type="body" idx="1"/>
          </p:nvPr>
        </p:nvSpPr>
        <p:spPr>
          <a:xfrm>
            <a:off x="686112" y="4343400"/>
            <a:ext cx="5485778" cy="4114800"/>
          </a:xfrm>
          <a:noFill/>
          <a:ln/>
        </p:spPr>
        <p:txBody>
          <a:bodyPr/>
          <a:lstStyle/>
          <a:p>
            <a:pPr eaLnBrk="1" hangingPunct="1"/>
            <a:endParaRPr lang="en-US"/>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47458" name="Rectangle 7"/>
          <p:cNvSpPr>
            <a:spLocks noGrp="1" noChangeArrowheads="1"/>
          </p:cNvSpPr>
          <p:nvPr>
            <p:ph type="sldNum" sz="quarter" idx="5"/>
          </p:nvPr>
        </p:nvSpPr>
        <p:spPr/>
        <p:txBody>
          <a:bodyPr/>
          <a:lstStyle/>
          <a:p>
            <a:fld id="{FCE73FD6-98A1-2D47-84C4-011810C62ABE}" type="slidenum">
              <a:rPr lang="en-US"/>
              <a:pPr/>
              <a:t>100</a:t>
            </a:fld>
            <a:endParaRPr lang="en-US"/>
          </a:p>
        </p:txBody>
      </p:sp>
      <p:sp>
        <p:nvSpPr>
          <p:cNvPr id="66563" name="Rectangle 2"/>
          <p:cNvSpPr>
            <a:spLocks noGrp="1" noRot="1" noChangeAspect="1" noChangeArrowheads="1" noTextEdit="1"/>
          </p:cNvSpPr>
          <p:nvPr>
            <p:ph type="sldImg"/>
          </p:nvPr>
        </p:nvSpPr>
        <p:spPr>
          <a:xfrm>
            <a:off x="1143000" y="685800"/>
            <a:ext cx="4572000" cy="3429000"/>
          </a:xfrm>
          <a:ln/>
        </p:spPr>
      </p:sp>
      <p:sp>
        <p:nvSpPr>
          <p:cNvPr id="66564" name="Rectangle 3"/>
          <p:cNvSpPr>
            <a:spLocks noGrp="1" noChangeArrowheads="1"/>
          </p:cNvSpPr>
          <p:nvPr>
            <p:ph type="body" idx="1"/>
          </p:nvPr>
        </p:nvSpPr>
        <p:spPr>
          <a:xfrm>
            <a:off x="686112" y="4343400"/>
            <a:ext cx="5485778" cy="4114800"/>
          </a:xfrm>
          <a:noFill/>
          <a:ln/>
        </p:spPr>
        <p:txBody>
          <a:bodyPr/>
          <a:lstStyle/>
          <a:p>
            <a:pPr eaLnBrk="1" hangingPunct="1"/>
            <a:endParaRPr lang="en-US"/>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47458" name="Rectangle 7"/>
          <p:cNvSpPr>
            <a:spLocks noGrp="1" noChangeArrowheads="1"/>
          </p:cNvSpPr>
          <p:nvPr>
            <p:ph type="sldNum" sz="quarter" idx="5"/>
          </p:nvPr>
        </p:nvSpPr>
        <p:spPr/>
        <p:txBody>
          <a:bodyPr/>
          <a:lstStyle/>
          <a:p>
            <a:fld id="{FCE73FD6-98A1-2D47-84C4-011810C62ABE}" type="slidenum">
              <a:rPr lang="en-US"/>
              <a:pPr/>
              <a:t>101</a:t>
            </a:fld>
            <a:endParaRPr lang="en-US"/>
          </a:p>
        </p:txBody>
      </p:sp>
      <p:sp>
        <p:nvSpPr>
          <p:cNvPr id="66563" name="Rectangle 2"/>
          <p:cNvSpPr>
            <a:spLocks noGrp="1" noRot="1" noChangeAspect="1" noChangeArrowheads="1" noTextEdit="1"/>
          </p:cNvSpPr>
          <p:nvPr>
            <p:ph type="sldImg"/>
          </p:nvPr>
        </p:nvSpPr>
        <p:spPr>
          <a:xfrm>
            <a:off x="1143000" y="685800"/>
            <a:ext cx="4572000" cy="3429000"/>
          </a:xfrm>
          <a:ln/>
        </p:spPr>
      </p:sp>
      <p:sp>
        <p:nvSpPr>
          <p:cNvPr id="66564" name="Rectangle 3"/>
          <p:cNvSpPr>
            <a:spLocks noGrp="1" noChangeArrowheads="1"/>
          </p:cNvSpPr>
          <p:nvPr>
            <p:ph type="body" idx="1"/>
          </p:nvPr>
        </p:nvSpPr>
        <p:spPr>
          <a:xfrm>
            <a:off x="686112" y="4343400"/>
            <a:ext cx="5485778" cy="4114800"/>
          </a:xfrm>
          <a:noFill/>
          <a:ln/>
        </p:spPr>
        <p:txBody>
          <a:bodyPr/>
          <a:lstStyle/>
          <a:p>
            <a:pPr eaLnBrk="1" hangingPunct="1"/>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2530" name="Rectangle 7"/>
          <p:cNvSpPr>
            <a:spLocks noGrp="1" noChangeArrowheads="1"/>
          </p:cNvSpPr>
          <p:nvPr>
            <p:ph type="sldNum" sz="quarter" idx="5"/>
          </p:nvPr>
        </p:nvSpPr>
        <p:spPr>
          <a:noFill/>
        </p:spPr>
        <p:txBody>
          <a:bodyPr/>
          <a:lstStyle/>
          <a:p>
            <a:fld id="{83E85328-9E77-3345-ADFB-7B7286AD4BA2}" type="slidenum">
              <a:rPr lang="en-US"/>
              <a:pPr/>
              <a:t>13</a:t>
            </a:fld>
            <a:endParaRPr lang="en-US"/>
          </a:p>
        </p:txBody>
      </p:sp>
      <p:sp>
        <p:nvSpPr>
          <p:cNvPr id="22531" name="Rectangle 2"/>
          <p:cNvSpPr>
            <a:spLocks noGrp="1" noRot="1" noChangeAspect="1" noChangeArrowheads="1" noTextEdit="1"/>
          </p:cNvSpPr>
          <p:nvPr>
            <p:ph type="sldImg"/>
          </p:nvPr>
        </p:nvSpPr>
        <p:spPr>
          <a:ln/>
        </p:spPr>
      </p:sp>
      <p:sp>
        <p:nvSpPr>
          <p:cNvPr id="22532"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47458" name="Rectangle 7"/>
          <p:cNvSpPr>
            <a:spLocks noGrp="1" noChangeArrowheads="1"/>
          </p:cNvSpPr>
          <p:nvPr>
            <p:ph type="sldNum" sz="quarter" idx="5"/>
          </p:nvPr>
        </p:nvSpPr>
        <p:spPr/>
        <p:txBody>
          <a:bodyPr/>
          <a:lstStyle/>
          <a:p>
            <a:fld id="{FCE73FD6-98A1-2D47-84C4-011810C62ABE}" type="slidenum">
              <a:rPr lang="en-US"/>
              <a:pPr/>
              <a:t>102</a:t>
            </a:fld>
            <a:endParaRPr lang="en-US"/>
          </a:p>
        </p:txBody>
      </p:sp>
      <p:sp>
        <p:nvSpPr>
          <p:cNvPr id="66563" name="Rectangle 2"/>
          <p:cNvSpPr>
            <a:spLocks noGrp="1" noRot="1" noChangeAspect="1" noChangeArrowheads="1" noTextEdit="1"/>
          </p:cNvSpPr>
          <p:nvPr>
            <p:ph type="sldImg"/>
          </p:nvPr>
        </p:nvSpPr>
        <p:spPr>
          <a:xfrm>
            <a:off x="1143000" y="685800"/>
            <a:ext cx="4572000" cy="3429000"/>
          </a:xfrm>
          <a:ln/>
        </p:spPr>
      </p:sp>
      <p:sp>
        <p:nvSpPr>
          <p:cNvPr id="66564" name="Rectangle 3"/>
          <p:cNvSpPr>
            <a:spLocks noGrp="1" noChangeArrowheads="1"/>
          </p:cNvSpPr>
          <p:nvPr>
            <p:ph type="body" idx="1"/>
          </p:nvPr>
        </p:nvSpPr>
        <p:spPr>
          <a:xfrm>
            <a:off x="686112" y="4343400"/>
            <a:ext cx="5485778" cy="4114800"/>
          </a:xfrm>
          <a:noFill/>
          <a:ln/>
        </p:spPr>
        <p:txBody>
          <a:bodyPr/>
          <a:lstStyle/>
          <a:p>
            <a:pPr eaLnBrk="1" hangingPunct="1"/>
            <a:endParaRPr lang="en-US"/>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2530" name="Rectangle 7"/>
          <p:cNvSpPr>
            <a:spLocks noGrp="1" noChangeArrowheads="1"/>
          </p:cNvSpPr>
          <p:nvPr>
            <p:ph type="sldNum" sz="quarter" idx="5"/>
          </p:nvPr>
        </p:nvSpPr>
        <p:spPr>
          <a:noFill/>
        </p:spPr>
        <p:txBody>
          <a:bodyPr/>
          <a:lstStyle/>
          <a:p>
            <a:fld id="{83E85328-9E77-3345-ADFB-7B7286AD4BA2}" type="slidenum">
              <a:rPr lang="en-US"/>
              <a:pPr/>
              <a:t>104</a:t>
            </a:fld>
            <a:endParaRPr lang="en-US"/>
          </a:p>
        </p:txBody>
      </p:sp>
      <p:sp>
        <p:nvSpPr>
          <p:cNvPr id="22531" name="Rectangle 2"/>
          <p:cNvSpPr>
            <a:spLocks noGrp="1" noRot="1" noChangeAspect="1" noChangeArrowheads="1" noTextEdit="1"/>
          </p:cNvSpPr>
          <p:nvPr>
            <p:ph type="sldImg"/>
          </p:nvPr>
        </p:nvSpPr>
        <p:spPr>
          <a:ln/>
        </p:spPr>
      </p:sp>
      <p:sp>
        <p:nvSpPr>
          <p:cNvPr id="22532"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1138" name="Rectangle 7"/>
          <p:cNvSpPr>
            <a:spLocks noGrp="1" noChangeArrowheads="1"/>
          </p:cNvSpPr>
          <p:nvPr>
            <p:ph type="sldNum" sz="quarter" idx="5"/>
          </p:nvPr>
        </p:nvSpPr>
        <p:spPr>
          <a:noFill/>
        </p:spPr>
        <p:txBody>
          <a:bodyPr/>
          <a:lstStyle/>
          <a:p>
            <a:fld id="{4408BBDF-D29A-154E-A601-0BDBE20E3D49}" type="slidenum">
              <a:rPr lang="en-US"/>
              <a:pPr/>
              <a:t>105</a:t>
            </a:fld>
            <a:endParaRPr lang="en-US"/>
          </a:p>
        </p:txBody>
      </p:sp>
      <p:sp>
        <p:nvSpPr>
          <p:cNvPr id="91139" name="Rectangle 2"/>
          <p:cNvSpPr>
            <a:spLocks noGrp="1" noRot="1" noChangeAspect="1" noChangeArrowheads="1" noTextEdit="1"/>
          </p:cNvSpPr>
          <p:nvPr>
            <p:ph type="sldImg"/>
          </p:nvPr>
        </p:nvSpPr>
        <p:spPr>
          <a:xfrm>
            <a:off x="1144588" y="685800"/>
            <a:ext cx="4570412" cy="3429000"/>
          </a:xfrm>
          <a:ln/>
        </p:spPr>
      </p:sp>
      <p:sp>
        <p:nvSpPr>
          <p:cNvPr id="91140" name="Rectangle 3"/>
          <p:cNvSpPr>
            <a:spLocks noGrp="1" noChangeArrowheads="1"/>
          </p:cNvSpPr>
          <p:nvPr>
            <p:ph type="body" idx="1"/>
          </p:nvPr>
        </p:nvSpPr>
        <p:spPr>
          <a:xfrm>
            <a:off x="686098" y="4343704"/>
            <a:ext cx="5485805" cy="4113892"/>
          </a:xfrm>
          <a:noFill/>
          <a:ln/>
        </p:spPr>
        <p:txBody>
          <a:bodyPr/>
          <a:lstStyle/>
          <a:p>
            <a:pPr eaLnBrk="1" hangingPunct="1"/>
            <a:endParaRPr lang="en-US"/>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2162" name="Rectangle 7"/>
          <p:cNvSpPr>
            <a:spLocks noGrp="1" noChangeArrowheads="1"/>
          </p:cNvSpPr>
          <p:nvPr>
            <p:ph type="sldNum" sz="quarter" idx="5"/>
          </p:nvPr>
        </p:nvSpPr>
        <p:spPr>
          <a:noFill/>
        </p:spPr>
        <p:txBody>
          <a:bodyPr/>
          <a:lstStyle/>
          <a:p>
            <a:fld id="{47E8258C-A7AC-F942-9E23-1BF2799E33C6}" type="slidenum">
              <a:rPr lang="en-US"/>
              <a:pPr/>
              <a:t>106</a:t>
            </a:fld>
            <a:endParaRPr lang="en-US"/>
          </a:p>
        </p:txBody>
      </p:sp>
      <p:sp>
        <p:nvSpPr>
          <p:cNvPr id="92163" name="Rectangle 2"/>
          <p:cNvSpPr>
            <a:spLocks noGrp="1" noRot="1" noChangeAspect="1" noChangeArrowheads="1" noTextEdit="1"/>
          </p:cNvSpPr>
          <p:nvPr>
            <p:ph type="sldImg"/>
          </p:nvPr>
        </p:nvSpPr>
        <p:spPr>
          <a:xfrm>
            <a:off x="1178719" y="686405"/>
            <a:ext cx="4500563" cy="3429000"/>
          </a:xfrm>
          <a:ln/>
        </p:spPr>
      </p:sp>
      <p:sp>
        <p:nvSpPr>
          <p:cNvPr id="92164" name="Rectangle 3"/>
          <p:cNvSpPr>
            <a:spLocks noGrp="1" noChangeArrowheads="1"/>
          </p:cNvSpPr>
          <p:nvPr>
            <p:ph type="body" idx="1"/>
          </p:nvPr>
        </p:nvSpPr>
        <p:spPr>
          <a:xfrm>
            <a:off x="686098" y="4343704"/>
            <a:ext cx="5485805" cy="4113892"/>
          </a:xfrm>
          <a:noFill/>
          <a:ln/>
        </p:spPr>
        <p:txBody>
          <a:bodyPr/>
          <a:lstStyle/>
          <a:p>
            <a:pPr eaLnBrk="1" hangingPunct="1"/>
            <a:endParaRPr lang="en-US"/>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E269E089-58EB-464B-9D26-8413510D0C5A}" type="slidenum">
              <a:rPr lang="en-US"/>
              <a:pPr/>
              <a:t>107</a:t>
            </a:fld>
            <a:endParaRPr lang="en-US"/>
          </a:p>
        </p:txBody>
      </p:sp>
      <p:sp>
        <p:nvSpPr>
          <p:cNvPr id="93187" name="Rectangle 2"/>
          <p:cNvSpPr>
            <a:spLocks noGrp="1" noRot="1" noChangeAspect="1" noChangeArrowheads="1" noTextEdit="1"/>
          </p:cNvSpPr>
          <p:nvPr>
            <p:ph type="sldImg"/>
          </p:nvPr>
        </p:nvSpPr>
        <p:spPr>
          <a:xfrm>
            <a:off x="1178719" y="686405"/>
            <a:ext cx="4500563" cy="3429000"/>
          </a:xfrm>
          <a:ln/>
        </p:spPr>
      </p:sp>
      <p:sp>
        <p:nvSpPr>
          <p:cNvPr id="93188" name="Rectangle 3"/>
          <p:cNvSpPr>
            <a:spLocks noGrp="1" noChangeArrowheads="1"/>
          </p:cNvSpPr>
          <p:nvPr>
            <p:ph type="body" idx="1"/>
          </p:nvPr>
        </p:nvSpPr>
        <p:spPr>
          <a:xfrm>
            <a:off x="686098" y="4343704"/>
            <a:ext cx="5485805" cy="4113892"/>
          </a:xfrm>
          <a:noFill/>
          <a:ln/>
        </p:spPr>
        <p:txBody>
          <a:bodyPr/>
          <a:lstStyle/>
          <a:p>
            <a:pPr eaLnBrk="1" hangingPunct="1"/>
            <a:endParaRPr lang="en-US"/>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4210" name="Rectangle 7"/>
          <p:cNvSpPr>
            <a:spLocks noGrp="1" noChangeArrowheads="1"/>
          </p:cNvSpPr>
          <p:nvPr>
            <p:ph type="sldNum" sz="quarter" idx="5"/>
          </p:nvPr>
        </p:nvSpPr>
        <p:spPr>
          <a:noFill/>
        </p:spPr>
        <p:txBody>
          <a:bodyPr/>
          <a:lstStyle/>
          <a:p>
            <a:fld id="{62C411A1-094E-2844-92CE-82B3CBDD0B6C}" type="slidenum">
              <a:rPr lang="en-US"/>
              <a:pPr/>
              <a:t>108</a:t>
            </a:fld>
            <a:endParaRPr lang="en-US"/>
          </a:p>
        </p:txBody>
      </p:sp>
      <p:sp>
        <p:nvSpPr>
          <p:cNvPr id="94211" name="Rectangle 2"/>
          <p:cNvSpPr>
            <a:spLocks noGrp="1" noRot="1" noChangeAspect="1" noChangeArrowheads="1" noTextEdit="1"/>
          </p:cNvSpPr>
          <p:nvPr>
            <p:ph type="sldImg"/>
          </p:nvPr>
        </p:nvSpPr>
        <p:spPr>
          <a:xfrm>
            <a:off x="1178719" y="686405"/>
            <a:ext cx="4500563" cy="3429000"/>
          </a:xfrm>
          <a:ln/>
        </p:spPr>
      </p:sp>
      <p:sp>
        <p:nvSpPr>
          <p:cNvPr id="94212" name="Rectangle 3"/>
          <p:cNvSpPr>
            <a:spLocks noGrp="1" noChangeArrowheads="1"/>
          </p:cNvSpPr>
          <p:nvPr>
            <p:ph type="body" idx="1"/>
          </p:nvPr>
        </p:nvSpPr>
        <p:spPr>
          <a:xfrm>
            <a:off x="686098" y="4343704"/>
            <a:ext cx="5485805" cy="4113892"/>
          </a:xfrm>
          <a:noFill/>
          <a:ln/>
        </p:spPr>
        <p:txBody>
          <a:bodyPr/>
          <a:lstStyle/>
          <a:p>
            <a:pPr eaLnBrk="1" hangingPunct="1"/>
            <a:endParaRPr lang="en-US"/>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p:spPr>
        <p:txBody>
          <a:bodyPr/>
          <a:lstStyle/>
          <a:p>
            <a:fld id="{98103742-E439-304D-9FD2-41D32DBCAABC}" type="slidenum">
              <a:rPr lang="en-US"/>
              <a:pPr/>
              <a:t>109</a:t>
            </a:fld>
            <a:endParaRPr lang="en-US"/>
          </a:p>
        </p:txBody>
      </p:sp>
      <p:sp>
        <p:nvSpPr>
          <p:cNvPr id="95235" name="Rectangle 2"/>
          <p:cNvSpPr>
            <a:spLocks noGrp="1" noRot="1" noChangeAspect="1" noChangeArrowheads="1" noTextEdit="1"/>
          </p:cNvSpPr>
          <p:nvPr>
            <p:ph type="sldImg"/>
          </p:nvPr>
        </p:nvSpPr>
        <p:spPr>
          <a:xfrm>
            <a:off x="1144588" y="685800"/>
            <a:ext cx="4570412" cy="3429000"/>
          </a:xfrm>
          <a:ln/>
        </p:spPr>
      </p:sp>
      <p:sp>
        <p:nvSpPr>
          <p:cNvPr id="95236" name="Rectangle 3"/>
          <p:cNvSpPr>
            <a:spLocks noGrp="1" noChangeArrowheads="1"/>
          </p:cNvSpPr>
          <p:nvPr>
            <p:ph type="body" idx="1"/>
          </p:nvPr>
        </p:nvSpPr>
        <p:spPr>
          <a:xfrm>
            <a:off x="686098" y="4343704"/>
            <a:ext cx="5485805" cy="4113892"/>
          </a:xfrm>
          <a:noFill/>
          <a:ln/>
        </p:spPr>
        <p:txBody>
          <a:bodyPr/>
          <a:lstStyle/>
          <a:p>
            <a:pPr eaLnBrk="1" hangingPunct="1"/>
            <a:endParaRPr lang="en-US"/>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6258" name="Rectangle 7"/>
          <p:cNvSpPr>
            <a:spLocks noGrp="1" noChangeArrowheads="1"/>
          </p:cNvSpPr>
          <p:nvPr>
            <p:ph type="sldNum" sz="quarter" idx="5"/>
          </p:nvPr>
        </p:nvSpPr>
        <p:spPr>
          <a:noFill/>
        </p:spPr>
        <p:txBody>
          <a:bodyPr/>
          <a:lstStyle/>
          <a:p>
            <a:fld id="{CA05E659-1733-8241-ADB7-BCAAF75F21F1}" type="slidenum">
              <a:rPr lang="en-US"/>
              <a:pPr/>
              <a:t>110</a:t>
            </a:fld>
            <a:endParaRPr lang="en-US"/>
          </a:p>
        </p:txBody>
      </p:sp>
      <p:sp>
        <p:nvSpPr>
          <p:cNvPr id="96259" name="Rectangle 2"/>
          <p:cNvSpPr>
            <a:spLocks noGrp="1" noRot="1" noChangeAspect="1" noChangeArrowheads="1" noTextEdit="1"/>
          </p:cNvSpPr>
          <p:nvPr>
            <p:ph type="sldImg"/>
          </p:nvPr>
        </p:nvSpPr>
        <p:spPr>
          <a:xfrm>
            <a:off x="1178719" y="686405"/>
            <a:ext cx="4500563" cy="3429000"/>
          </a:xfrm>
          <a:ln/>
        </p:spPr>
      </p:sp>
      <p:sp>
        <p:nvSpPr>
          <p:cNvPr id="96260" name="Rectangle 3"/>
          <p:cNvSpPr>
            <a:spLocks noGrp="1" noChangeArrowheads="1"/>
          </p:cNvSpPr>
          <p:nvPr>
            <p:ph type="body" idx="1"/>
          </p:nvPr>
        </p:nvSpPr>
        <p:spPr>
          <a:xfrm>
            <a:off x="686098" y="4343704"/>
            <a:ext cx="5485805" cy="4113892"/>
          </a:xfrm>
          <a:noFill/>
          <a:ln/>
        </p:spPr>
        <p:txBody>
          <a:bodyPr/>
          <a:lstStyle/>
          <a:p>
            <a:pPr eaLnBrk="1" hangingPunct="1"/>
            <a:endParaRPr lang="en-US"/>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7282" name="Rectangle 7"/>
          <p:cNvSpPr>
            <a:spLocks noGrp="1" noChangeArrowheads="1"/>
          </p:cNvSpPr>
          <p:nvPr>
            <p:ph type="sldNum" sz="quarter" idx="5"/>
          </p:nvPr>
        </p:nvSpPr>
        <p:spPr>
          <a:noFill/>
        </p:spPr>
        <p:txBody>
          <a:bodyPr/>
          <a:lstStyle/>
          <a:p>
            <a:fld id="{4AD143A9-F90C-2E42-98D5-E8E0A39A4037}" type="slidenum">
              <a:rPr lang="en-US"/>
              <a:pPr/>
              <a:t>111</a:t>
            </a:fld>
            <a:endParaRPr lang="en-US"/>
          </a:p>
        </p:txBody>
      </p:sp>
      <p:sp>
        <p:nvSpPr>
          <p:cNvPr id="97283" name="Rectangle 2"/>
          <p:cNvSpPr>
            <a:spLocks noGrp="1" noRot="1" noChangeAspect="1" noChangeArrowheads="1" noTextEdit="1"/>
          </p:cNvSpPr>
          <p:nvPr>
            <p:ph type="sldImg"/>
          </p:nvPr>
        </p:nvSpPr>
        <p:spPr>
          <a:xfrm>
            <a:off x="1178719" y="686405"/>
            <a:ext cx="4500563" cy="3429000"/>
          </a:xfrm>
          <a:ln/>
        </p:spPr>
      </p:sp>
      <p:sp>
        <p:nvSpPr>
          <p:cNvPr id="97284" name="Rectangle 3"/>
          <p:cNvSpPr>
            <a:spLocks noGrp="1" noChangeArrowheads="1"/>
          </p:cNvSpPr>
          <p:nvPr>
            <p:ph type="body" idx="1"/>
          </p:nvPr>
        </p:nvSpPr>
        <p:spPr>
          <a:xfrm>
            <a:off x="686098" y="4343704"/>
            <a:ext cx="5485805" cy="4113892"/>
          </a:xfrm>
          <a:noFill/>
          <a:ln/>
        </p:spPr>
        <p:txBody>
          <a:bodyPr/>
          <a:lstStyle/>
          <a:p>
            <a:pPr eaLnBrk="1" hangingPunct="1"/>
            <a:endParaRPr lang="en-US"/>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noFill/>
        </p:spPr>
        <p:txBody>
          <a:bodyPr/>
          <a:lstStyle/>
          <a:p>
            <a:fld id="{2A64376E-A89E-9848-AE3A-C33D8EC7A648}" type="slidenum">
              <a:rPr lang="en-US"/>
              <a:pPr/>
              <a:t>112</a:t>
            </a:fld>
            <a:endParaRPr lang="en-US"/>
          </a:p>
        </p:txBody>
      </p:sp>
      <p:sp>
        <p:nvSpPr>
          <p:cNvPr id="98307" name="Rectangle 2"/>
          <p:cNvSpPr>
            <a:spLocks noGrp="1" noRot="1" noChangeAspect="1" noChangeArrowheads="1" noTextEdit="1"/>
          </p:cNvSpPr>
          <p:nvPr>
            <p:ph type="sldImg"/>
          </p:nvPr>
        </p:nvSpPr>
        <p:spPr>
          <a:xfrm>
            <a:off x="1144588" y="685800"/>
            <a:ext cx="4570412" cy="3429000"/>
          </a:xfrm>
          <a:ln/>
        </p:spPr>
      </p:sp>
      <p:sp>
        <p:nvSpPr>
          <p:cNvPr id="98308" name="Rectangle 3"/>
          <p:cNvSpPr>
            <a:spLocks noGrp="1" noChangeArrowheads="1"/>
          </p:cNvSpPr>
          <p:nvPr>
            <p:ph type="body" idx="1"/>
          </p:nvPr>
        </p:nvSpPr>
        <p:spPr>
          <a:xfrm>
            <a:off x="686098" y="4343704"/>
            <a:ext cx="5485805" cy="4113892"/>
          </a:xfrm>
          <a:noFill/>
          <a:ln/>
        </p:spPr>
        <p:txBody>
          <a:bodyPr/>
          <a:lstStyle/>
          <a:p>
            <a:pPr eaLnBrk="1" hangingPunct="1"/>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1442" name="Rectangle 2"/>
          <p:cNvSpPr>
            <a:spLocks noGrp="1" noRot="1" noChangeAspect="1" noChangeArrowheads="1" noTextEdit="1"/>
          </p:cNvSpPr>
          <p:nvPr>
            <p:ph type="sldImg"/>
          </p:nvPr>
        </p:nvSpPr>
        <p:spPr>
          <a:ln/>
        </p:spPr>
      </p:sp>
      <p:sp>
        <p:nvSpPr>
          <p:cNvPr id="61443"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47458" name="Rectangle 7"/>
          <p:cNvSpPr>
            <a:spLocks noGrp="1" noChangeArrowheads="1"/>
          </p:cNvSpPr>
          <p:nvPr>
            <p:ph type="sldNum" sz="quarter" idx="5"/>
          </p:nvPr>
        </p:nvSpPr>
        <p:spPr/>
        <p:txBody>
          <a:bodyPr/>
          <a:lstStyle/>
          <a:p>
            <a:fld id="{FCE73FD6-98A1-2D47-84C4-011810C62ABE}" type="slidenum">
              <a:rPr lang="en-US"/>
              <a:pPr/>
              <a:t>113</a:t>
            </a:fld>
            <a:endParaRPr lang="en-US"/>
          </a:p>
        </p:txBody>
      </p:sp>
      <p:sp>
        <p:nvSpPr>
          <p:cNvPr id="66563" name="Rectangle 2"/>
          <p:cNvSpPr>
            <a:spLocks noGrp="1" noRot="1" noChangeAspect="1" noChangeArrowheads="1" noTextEdit="1"/>
          </p:cNvSpPr>
          <p:nvPr>
            <p:ph type="sldImg"/>
          </p:nvPr>
        </p:nvSpPr>
        <p:spPr>
          <a:xfrm>
            <a:off x="1143000" y="685800"/>
            <a:ext cx="4572000" cy="3429000"/>
          </a:xfrm>
          <a:ln/>
        </p:spPr>
      </p:sp>
      <p:sp>
        <p:nvSpPr>
          <p:cNvPr id="66564" name="Rectangle 3"/>
          <p:cNvSpPr>
            <a:spLocks noGrp="1" noChangeArrowheads="1"/>
          </p:cNvSpPr>
          <p:nvPr>
            <p:ph type="body" idx="1"/>
          </p:nvPr>
        </p:nvSpPr>
        <p:spPr>
          <a:xfrm>
            <a:off x="686112" y="4343400"/>
            <a:ext cx="5485778" cy="4114800"/>
          </a:xfrm>
          <a:noFill/>
          <a:ln/>
        </p:spPr>
        <p:txBody>
          <a:bodyPr/>
          <a:lstStyle/>
          <a:p>
            <a:pPr eaLnBrk="1" hangingPunct="1"/>
            <a:endParaRPr lang="en-US"/>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47458" name="Rectangle 7"/>
          <p:cNvSpPr>
            <a:spLocks noGrp="1" noChangeArrowheads="1"/>
          </p:cNvSpPr>
          <p:nvPr>
            <p:ph type="sldNum" sz="quarter" idx="5"/>
          </p:nvPr>
        </p:nvSpPr>
        <p:spPr/>
        <p:txBody>
          <a:bodyPr/>
          <a:lstStyle/>
          <a:p>
            <a:fld id="{FCE73FD6-98A1-2D47-84C4-011810C62ABE}" type="slidenum">
              <a:rPr lang="en-US"/>
              <a:pPr/>
              <a:t>114</a:t>
            </a:fld>
            <a:endParaRPr lang="en-US"/>
          </a:p>
        </p:txBody>
      </p:sp>
      <p:sp>
        <p:nvSpPr>
          <p:cNvPr id="66563" name="Rectangle 2"/>
          <p:cNvSpPr>
            <a:spLocks noGrp="1" noRot="1" noChangeAspect="1" noChangeArrowheads="1" noTextEdit="1"/>
          </p:cNvSpPr>
          <p:nvPr>
            <p:ph type="sldImg"/>
          </p:nvPr>
        </p:nvSpPr>
        <p:spPr>
          <a:xfrm>
            <a:off x="1143000" y="685800"/>
            <a:ext cx="4572000" cy="3429000"/>
          </a:xfrm>
          <a:ln/>
        </p:spPr>
      </p:sp>
      <p:sp>
        <p:nvSpPr>
          <p:cNvPr id="66564" name="Rectangle 3"/>
          <p:cNvSpPr>
            <a:spLocks noGrp="1" noChangeArrowheads="1"/>
          </p:cNvSpPr>
          <p:nvPr>
            <p:ph type="body" idx="1"/>
          </p:nvPr>
        </p:nvSpPr>
        <p:spPr>
          <a:xfrm>
            <a:off x="686112" y="4343400"/>
            <a:ext cx="5485778" cy="4114800"/>
          </a:xfrm>
          <a:noFill/>
          <a:ln/>
        </p:spPr>
        <p:txBody>
          <a:bodyPr/>
          <a:lstStyle/>
          <a:p>
            <a:pPr eaLnBrk="1" hangingPunct="1"/>
            <a:endParaRPr lang="en-US"/>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47458" name="Rectangle 7"/>
          <p:cNvSpPr>
            <a:spLocks noGrp="1" noChangeArrowheads="1"/>
          </p:cNvSpPr>
          <p:nvPr>
            <p:ph type="sldNum" sz="quarter" idx="5"/>
          </p:nvPr>
        </p:nvSpPr>
        <p:spPr/>
        <p:txBody>
          <a:bodyPr/>
          <a:lstStyle/>
          <a:p>
            <a:fld id="{FCE73FD6-98A1-2D47-84C4-011810C62ABE}" type="slidenum">
              <a:rPr lang="en-US"/>
              <a:pPr/>
              <a:t>115</a:t>
            </a:fld>
            <a:endParaRPr lang="en-US"/>
          </a:p>
        </p:txBody>
      </p:sp>
      <p:sp>
        <p:nvSpPr>
          <p:cNvPr id="66563" name="Rectangle 2"/>
          <p:cNvSpPr>
            <a:spLocks noGrp="1" noRot="1" noChangeAspect="1" noChangeArrowheads="1" noTextEdit="1"/>
          </p:cNvSpPr>
          <p:nvPr>
            <p:ph type="sldImg"/>
          </p:nvPr>
        </p:nvSpPr>
        <p:spPr>
          <a:xfrm>
            <a:off x="1143000" y="685800"/>
            <a:ext cx="4572000" cy="3429000"/>
          </a:xfrm>
          <a:ln/>
        </p:spPr>
      </p:sp>
      <p:sp>
        <p:nvSpPr>
          <p:cNvPr id="66564" name="Rectangle 3"/>
          <p:cNvSpPr>
            <a:spLocks noGrp="1" noChangeArrowheads="1"/>
          </p:cNvSpPr>
          <p:nvPr>
            <p:ph type="body" idx="1"/>
          </p:nvPr>
        </p:nvSpPr>
        <p:spPr>
          <a:xfrm>
            <a:off x="686112" y="4343400"/>
            <a:ext cx="5485778" cy="4114800"/>
          </a:xfrm>
          <a:noFill/>
          <a:ln/>
        </p:spPr>
        <p:txBody>
          <a:bodyPr/>
          <a:lstStyle/>
          <a:p>
            <a:pPr eaLnBrk="1" hangingPunct="1"/>
            <a:endParaRPr lang="en-US"/>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47458" name="Rectangle 7"/>
          <p:cNvSpPr>
            <a:spLocks noGrp="1" noChangeArrowheads="1"/>
          </p:cNvSpPr>
          <p:nvPr>
            <p:ph type="sldNum" sz="quarter" idx="5"/>
          </p:nvPr>
        </p:nvSpPr>
        <p:spPr/>
        <p:txBody>
          <a:bodyPr/>
          <a:lstStyle/>
          <a:p>
            <a:fld id="{FCE73FD6-98A1-2D47-84C4-011810C62ABE}" type="slidenum">
              <a:rPr lang="en-US"/>
              <a:pPr/>
              <a:t>116</a:t>
            </a:fld>
            <a:endParaRPr lang="en-US"/>
          </a:p>
        </p:txBody>
      </p:sp>
      <p:sp>
        <p:nvSpPr>
          <p:cNvPr id="66563" name="Rectangle 2"/>
          <p:cNvSpPr>
            <a:spLocks noGrp="1" noRot="1" noChangeAspect="1" noChangeArrowheads="1" noTextEdit="1"/>
          </p:cNvSpPr>
          <p:nvPr>
            <p:ph type="sldImg"/>
          </p:nvPr>
        </p:nvSpPr>
        <p:spPr>
          <a:xfrm>
            <a:off x="1143000" y="685800"/>
            <a:ext cx="4572000" cy="3429000"/>
          </a:xfrm>
          <a:ln/>
        </p:spPr>
      </p:sp>
      <p:sp>
        <p:nvSpPr>
          <p:cNvPr id="66564" name="Rectangle 3"/>
          <p:cNvSpPr>
            <a:spLocks noGrp="1" noChangeArrowheads="1"/>
          </p:cNvSpPr>
          <p:nvPr>
            <p:ph type="body" idx="1"/>
          </p:nvPr>
        </p:nvSpPr>
        <p:spPr>
          <a:xfrm>
            <a:off x="686112" y="4343400"/>
            <a:ext cx="5485778" cy="4114800"/>
          </a:xfrm>
          <a:noFill/>
          <a:ln/>
        </p:spPr>
        <p:txBody>
          <a:bodyPr/>
          <a:lstStyle/>
          <a:p>
            <a:pPr eaLnBrk="1" hangingPunct="1"/>
            <a:endParaRPr lang="en-US"/>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47458" name="Rectangle 7"/>
          <p:cNvSpPr>
            <a:spLocks noGrp="1" noChangeArrowheads="1"/>
          </p:cNvSpPr>
          <p:nvPr>
            <p:ph type="sldNum" sz="quarter" idx="5"/>
          </p:nvPr>
        </p:nvSpPr>
        <p:spPr/>
        <p:txBody>
          <a:bodyPr/>
          <a:lstStyle/>
          <a:p>
            <a:fld id="{FCE73FD6-98A1-2D47-84C4-011810C62ABE}" type="slidenum">
              <a:rPr lang="en-US"/>
              <a:pPr/>
              <a:t>117</a:t>
            </a:fld>
            <a:endParaRPr lang="en-US"/>
          </a:p>
        </p:txBody>
      </p:sp>
      <p:sp>
        <p:nvSpPr>
          <p:cNvPr id="66563" name="Rectangle 2"/>
          <p:cNvSpPr>
            <a:spLocks noGrp="1" noRot="1" noChangeAspect="1" noChangeArrowheads="1" noTextEdit="1"/>
          </p:cNvSpPr>
          <p:nvPr>
            <p:ph type="sldImg"/>
          </p:nvPr>
        </p:nvSpPr>
        <p:spPr>
          <a:xfrm>
            <a:off x="1143000" y="685800"/>
            <a:ext cx="4572000" cy="3429000"/>
          </a:xfrm>
          <a:ln/>
        </p:spPr>
      </p:sp>
      <p:sp>
        <p:nvSpPr>
          <p:cNvPr id="66564" name="Rectangle 3"/>
          <p:cNvSpPr>
            <a:spLocks noGrp="1" noChangeArrowheads="1"/>
          </p:cNvSpPr>
          <p:nvPr>
            <p:ph type="body" idx="1"/>
          </p:nvPr>
        </p:nvSpPr>
        <p:spPr>
          <a:xfrm>
            <a:off x="686112" y="4343400"/>
            <a:ext cx="5485778" cy="4114800"/>
          </a:xfrm>
          <a:noFill/>
          <a:ln/>
        </p:spPr>
        <p:txBody>
          <a:bodyPr/>
          <a:lstStyle/>
          <a:p>
            <a:pPr eaLnBrk="1" hangingPunct="1"/>
            <a:endParaRPr lang="en-US"/>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00354" name="Rectangle 7"/>
          <p:cNvSpPr>
            <a:spLocks noGrp="1" noChangeArrowheads="1"/>
          </p:cNvSpPr>
          <p:nvPr>
            <p:ph type="sldNum" sz="quarter" idx="5"/>
          </p:nvPr>
        </p:nvSpPr>
        <p:spPr>
          <a:noFill/>
        </p:spPr>
        <p:txBody>
          <a:bodyPr/>
          <a:lstStyle/>
          <a:p>
            <a:fld id="{FF21E401-2266-4348-BB8C-D1CC75B79939}" type="slidenum">
              <a:rPr lang="en-US"/>
              <a:pPr/>
              <a:t>118</a:t>
            </a:fld>
            <a:endParaRPr lang="en-US"/>
          </a:p>
        </p:txBody>
      </p:sp>
      <p:sp>
        <p:nvSpPr>
          <p:cNvPr id="100355" name="Rectangle 2"/>
          <p:cNvSpPr>
            <a:spLocks noGrp="1" noRot="1" noChangeAspect="1" noChangeArrowheads="1" noTextEdit="1"/>
          </p:cNvSpPr>
          <p:nvPr>
            <p:ph type="sldImg"/>
          </p:nvPr>
        </p:nvSpPr>
        <p:spPr>
          <a:xfrm>
            <a:off x="1144588" y="685800"/>
            <a:ext cx="4570412" cy="3429000"/>
          </a:xfrm>
          <a:ln/>
        </p:spPr>
      </p:sp>
      <p:sp>
        <p:nvSpPr>
          <p:cNvPr id="100356" name="Rectangle 3"/>
          <p:cNvSpPr>
            <a:spLocks noGrp="1" noChangeArrowheads="1"/>
          </p:cNvSpPr>
          <p:nvPr>
            <p:ph type="body" idx="1"/>
          </p:nvPr>
        </p:nvSpPr>
        <p:spPr>
          <a:xfrm>
            <a:off x="686098" y="4343704"/>
            <a:ext cx="5485805" cy="4113892"/>
          </a:xfrm>
          <a:noFill/>
          <a:ln/>
        </p:spPr>
        <p:txBody>
          <a:bodyPr/>
          <a:lstStyle/>
          <a:p>
            <a:pPr eaLnBrk="1" hangingPunct="1"/>
            <a:endParaRPr lang="en-US"/>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02402" name="Rectangle 7"/>
          <p:cNvSpPr>
            <a:spLocks noGrp="1" noChangeArrowheads="1"/>
          </p:cNvSpPr>
          <p:nvPr>
            <p:ph type="sldNum" sz="quarter" idx="5"/>
          </p:nvPr>
        </p:nvSpPr>
        <p:spPr>
          <a:noFill/>
        </p:spPr>
        <p:txBody>
          <a:bodyPr/>
          <a:lstStyle/>
          <a:p>
            <a:fld id="{6E5B9D88-D05D-C94A-B09D-3DCE8027AE2A}" type="slidenum">
              <a:rPr lang="en-US"/>
              <a:pPr/>
              <a:t>119</a:t>
            </a:fld>
            <a:endParaRPr lang="en-US"/>
          </a:p>
        </p:txBody>
      </p:sp>
      <p:sp>
        <p:nvSpPr>
          <p:cNvPr id="102403" name="Rectangle 2"/>
          <p:cNvSpPr>
            <a:spLocks noGrp="1" noRot="1" noChangeAspect="1" noChangeArrowheads="1" noTextEdit="1"/>
          </p:cNvSpPr>
          <p:nvPr>
            <p:ph type="sldImg"/>
          </p:nvPr>
        </p:nvSpPr>
        <p:spPr>
          <a:xfrm>
            <a:off x="1144588" y="685800"/>
            <a:ext cx="4570412" cy="3429000"/>
          </a:xfrm>
          <a:ln/>
        </p:spPr>
      </p:sp>
      <p:sp>
        <p:nvSpPr>
          <p:cNvPr id="102404" name="Rectangle 3"/>
          <p:cNvSpPr>
            <a:spLocks noGrp="1" noChangeArrowheads="1"/>
          </p:cNvSpPr>
          <p:nvPr>
            <p:ph type="body" idx="1"/>
          </p:nvPr>
        </p:nvSpPr>
        <p:spPr>
          <a:xfrm>
            <a:off x="686098" y="4343704"/>
            <a:ext cx="5485805" cy="4113892"/>
          </a:xfrm>
          <a:noFill/>
          <a:ln/>
        </p:spPr>
        <p:txBody>
          <a:bodyPr/>
          <a:lstStyle/>
          <a:p>
            <a:pPr eaLnBrk="1" hangingPunct="1"/>
            <a:endParaRPr lang="en-US"/>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03426" name="Rectangle 7"/>
          <p:cNvSpPr>
            <a:spLocks noGrp="1" noChangeArrowheads="1"/>
          </p:cNvSpPr>
          <p:nvPr>
            <p:ph type="sldNum" sz="quarter" idx="5"/>
          </p:nvPr>
        </p:nvSpPr>
        <p:spPr>
          <a:noFill/>
        </p:spPr>
        <p:txBody>
          <a:bodyPr/>
          <a:lstStyle/>
          <a:p>
            <a:fld id="{4C1EC39C-AE43-8B4E-82A7-DBAE3C322531}" type="slidenum">
              <a:rPr lang="en-US"/>
              <a:pPr/>
              <a:t>120</a:t>
            </a:fld>
            <a:endParaRPr lang="en-US"/>
          </a:p>
        </p:txBody>
      </p:sp>
      <p:sp>
        <p:nvSpPr>
          <p:cNvPr id="103427" name="Rectangle 2"/>
          <p:cNvSpPr>
            <a:spLocks noGrp="1" noRot="1" noChangeAspect="1" noChangeArrowheads="1" noTextEdit="1"/>
          </p:cNvSpPr>
          <p:nvPr>
            <p:ph type="sldImg"/>
          </p:nvPr>
        </p:nvSpPr>
        <p:spPr>
          <a:xfrm>
            <a:off x="1144588" y="685800"/>
            <a:ext cx="4570412" cy="3429000"/>
          </a:xfrm>
          <a:ln/>
        </p:spPr>
      </p:sp>
      <p:sp>
        <p:nvSpPr>
          <p:cNvPr id="103428" name="Rectangle 3"/>
          <p:cNvSpPr>
            <a:spLocks noGrp="1" noChangeArrowheads="1"/>
          </p:cNvSpPr>
          <p:nvPr>
            <p:ph type="body" idx="1"/>
          </p:nvPr>
        </p:nvSpPr>
        <p:spPr>
          <a:xfrm>
            <a:off x="686098" y="4343704"/>
            <a:ext cx="5485805" cy="4113892"/>
          </a:xfrm>
          <a:noFill/>
          <a:ln/>
        </p:spPr>
        <p:txBody>
          <a:bodyPr/>
          <a:lstStyle/>
          <a:p>
            <a:pPr eaLnBrk="1" hangingPunct="1"/>
            <a:endParaRPr lang="en-US"/>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04450" name="Rectangle 7"/>
          <p:cNvSpPr>
            <a:spLocks noGrp="1" noChangeArrowheads="1"/>
          </p:cNvSpPr>
          <p:nvPr>
            <p:ph type="sldNum" sz="quarter" idx="5"/>
          </p:nvPr>
        </p:nvSpPr>
        <p:spPr>
          <a:noFill/>
        </p:spPr>
        <p:txBody>
          <a:bodyPr/>
          <a:lstStyle/>
          <a:p>
            <a:fld id="{3A07DCA1-17A5-2946-B12E-D776D25C32BA}" type="slidenum">
              <a:rPr lang="en-US"/>
              <a:pPr/>
              <a:t>121</a:t>
            </a:fld>
            <a:endParaRPr lang="en-US"/>
          </a:p>
        </p:txBody>
      </p:sp>
      <p:sp>
        <p:nvSpPr>
          <p:cNvPr id="104451" name="Rectangle 2"/>
          <p:cNvSpPr>
            <a:spLocks noGrp="1" noRot="1" noChangeAspect="1" noChangeArrowheads="1" noTextEdit="1"/>
          </p:cNvSpPr>
          <p:nvPr>
            <p:ph type="sldImg"/>
          </p:nvPr>
        </p:nvSpPr>
        <p:spPr>
          <a:xfrm>
            <a:off x="1144588" y="685800"/>
            <a:ext cx="4570412" cy="3429000"/>
          </a:xfrm>
          <a:ln/>
        </p:spPr>
      </p:sp>
      <p:sp>
        <p:nvSpPr>
          <p:cNvPr id="104452" name="Rectangle 3"/>
          <p:cNvSpPr>
            <a:spLocks noGrp="1" noChangeArrowheads="1"/>
          </p:cNvSpPr>
          <p:nvPr>
            <p:ph type="body" idx="1"/>
          </p:nvPr>
        </p:nvSpPr>
        <p:spPr>
          <a:xfrm>
            <a:off x="686098" y="4343704"/>
            <a:ext cx="5485805" cy="4113892"/>
          </a:xfrm>
          <a:noFill/>
          <a:ln/>
        </p:spPr>
        <p:txBody>
          <a:bodyPr/>
          <a:lstStyle/>
          <a:p>
            <a:pPr eaLnBrk="1" hangingPunct="1"/>
            <a:endParaRPr lang="en-US"/>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06498" name="Rectangle 7"/>
          <p:cNvSpPr>
            <a:spLocks noGrp="1" noChangeArrowheads="1"/>
          </p:cNvSpPr>
          <p:nvPr>
            <p:ph type="sldNum" sz="quarter" idx="5"/>
          </p:nvPr>
        </p:nvSpPr>
        <p:spPr>
          <a:noFill/>
        </p:spPr>
        <p:txBody>
          <a:bodyPr/>
          <a:lstStyle/>
          <a:p>
            <a:fld id="{A2D851A7-73E8-EB44-B09A-CFA207E15A34}" type="slidenum">
              <a:rPr lang="en-US"/>
              <a:pPr/>
              <a:t>124</a:t>
            </a:fld>
            <a:endParaRPr lang="en-US"/>
          </a:p>
        </p:txBody>
      </p:sp>
      <p:sp>
        <p:nvSpPr>
          <p:cNvPr id="106499" name="Rectangle 2"/>
          <p:cNvSpPr>
            <a:spLocks noGrp="1" noRot="1" noChangeAspect="1" noChangeArrowheads="1" noTextEdit="1"/>
          </p:cNvSpPr>
          <p:nvPr>
            <p:ph type="sldImg"/>
          </p:nvPr>
        </p:nvSpPr>
        <p:spPr>
          <a:xfrm>
            <a:off x="1144588" y="685800"/>
            <a:ext cx="4570412" cy="3429000"/>
          </a:xfrm>
          <a:ln/>
        </p:spPr>
      </p:sp>
      <p:sp>
        <p:nvSpPr>
          <p:cNvPr id="106500" name="Rectangle 3"/>
          <p:cNvSpPr>
            <a:spLocks noGrp="1" noChangeArrowheads="1"/>
          </p:cNvSpPr>
          <p:nvPr>
            <p:ph type="body" idx="1"/>
          </p:nvPr>
        </p:nvSpPr>
        <p:spPr>
          <a:xfrm>
            <a:off x="915294" y="4343704"/>
            <a:ext cx="5027414" cy="4113892"/>
          </a:xfrm>
          <a:noFill/>
          <a:ln/>
        </p:spPr>
        <p:txBody>
          <a:bodyPr/>
          <a:lstStyle/>
          <a:p>
            <a:pPr eaLnBrk="1" hangingPunct="1"/>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4" Type="http://schemas.openxmlformats.org/officeDocument/2006/relationships/image" Target="../media/image3.png"/><Relationship Id="rId1" Type="http://schemas.openxmlformats.org/officeDocument/2006/relationships/slideMaster" Target="../slideMasters/slideMaster1.xml"/><Relationship Id="rId2" Type="http://schemas.openxmlformats.org/officeDocument/2006/relationships/image" Target="../media/image4.jpe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type="title" preserve="1">
  <p:cSld name="Title Slide">
    <p:spTree>
      <p:nvGrpSpPr>
        <p:cNvPr id="1" name=""/>
        <p:cNvGrpSpPr/>
        <p:nvPr/>
      </p:nvGrpSpPr>
      <p:grpSpPr>
        <a:xfrm>
          <a:off x="0" y="0"/>
          <a:ext cx="0" cy="0"/>
          <a:chOff x="0" y="0"/>
          <a:chExt cx="0" cy="0"/>
        </a:xfrm>
      </p:grpSpPr>
      <p:pic>
        <p:nvPicPr>
          <p:cNvPr id="4" name="Picture 23" descr="COVER"/>
          <p:cNvPicPr>
            <a:picLocks noChangeAspect="1" noChangeArrowheads="1"/>
          </p:cNvPicPr>
          <p:nvPr userDrawn="1"/>
        </p:nvPicPr>
        <p:blipFill>
          <a:blip r:embed="rId2"/>
          <a:srcRect/>
          <a:stretch>
            <a:fillRect/>
          </a:stretch>
        </p:blipFill>
        <p:spPr bwMode="auto">
          <a:xfrm>
            <a:off x="0" y="0"/>
            <a:ext cx="9144000" cy="6858000"/>
          </a:xfrm>
          <a:prstGeom prst="rect">
            <a:avLst/>
          </a:prstGeom>
          <a:noFill/>
          <a:ln w="9525">
            <a:noFill/>
            <a:miter lim="800000"/>
            <a:headEnd/>
            <a:tailEnd/>
          </a:ln>
        </p:spPr>
      </p:pic>
      <p:pic>
        <p:nvPicPr>
          <p:cNvPr id="5" name="Picture 122" descr="SRI.png"/>
          <p:cNvPicPr>
            <a:picLocks noChangeAspect="1"/>
          </p:cNvPicPr>
          <p:nvPr userDrawn="1"/>
        </p:nvPicPr>
        <p:blipFill>
          <a:blip r:embed="rId3"/>
          <a:srcRect/>
          <a:stretch>
            <a:fillRect/>
          </a:stretch>
        </p:blipFill>
        <p:spPr bwMode="auto">
          <a:xfrm>
            <a:off x="6534150" y="6477000"/>
            <a:ext cx="1162050" cy="249238"/>
          </a:xfrm>
          <a:prstGeom prst="rect">
            <a:avLst/>
          </a:prstGeom>
          <a:noFill/>
          <a:ln w="9525">
            <a:noFill/>
            <a:miter lim="800000"/>
            <a:headEnd/>
            <a:tailEnd/>
          </a:ln>
        </p:spPr>
      </p:pic>
      <p:pic>
        <p:nvPicPr>
          <p:cNvPr id="6" name="Picture 129" descr="4color_horz_medcenter_lrgfrmt-zm.gif"/>
          <p:cNvPicPr>
            <a:picLocks noChangeAspect="1"/>
          </p:cNvPicPr>
          <p:nvPr userDrawn="1"/>
        </p:nvPicPr>
        <p:blipFill>
          <a:blip r:embed="rId4"/>
          <a:srcRect t="7217" b="-1053"/>
          <a:stretch>
            <a:fillRect/>
          </a:stretch>
        </p:blipFill>
        <p:spPr bwMode="auto">
          <a:xfrm>
            <a:off x="7905750" y="6372225"/>
            <a:ext cx="857250" cy="422275"/>
          </a:xfrm>
          <a:prstGeom prst="rect">
            <a:avLst/>
          </a:prstGeom>
          <a:noFill/>
          <a:ln w="9525">
            <a:noFill/>
            <a:miter lim="800000"/>
            <a:headEnd/>
            <a:tailEnd/>
          </a:ln>
        </p:spPr>
      </p:pic>
      <p:sp>
        <p:nvSpPr>
          <p:cNvPr id="4098" name="Rectangle 2"/>
          <p:cNvSpPr>
            <a:spLocks noGrp="1" noChangeArrowheads="1"/>
          </p:cNvSpPr>
          <p:nvPr>
            <p:ph type="ctrTitle"/>
          </p:nvPr>
        </p:nvSpPr>
        <p:spPr>
          <a:xfrm>
            <a:off x="4953000" y="2133600"/>
            <a:ext cx="3810000" cy="609600"/>
          </a:xfrm>
        </p:spPr>
        <p:txBody>
          <a:bodyPr anchor="t"/>
          <a:lstStyle>
            <a:lvl1pPr algn="r">
              <a:defRPr sz="4000" b="0">
                <a:latin typeface="Arial Black" pitchFamily="34" charset="0"/>
              </a:defRPr>
            </a:lvl1pPr>
          </a:lstStyle>
          <a:p>
            <a:r>
              <a:rPr lang="en-US"/>
              <a:t>Click to edit Master title style</a:t>
            </a:r>
          </a:p>
        </p:txBody>
      </p:sp>
      <p:sp>
        <p:nvSpPr>
          <p:cNvPr id="4099" name="Rectangle 3"/>
          <p:cNvSpPr>
            <a:spLocks noGrp="1" noChangeArrowheads="1"/>
          </p:cNvSpPr>
          <p:nvPr>
            <p:ph type="subTitle" idx="1"/>
          </p:nvPr>
        </p:nvSpPr>
        <p:spPr>
          <a:xfrm>
            <a:off x="5486400" y="4191000"/>
            <a:ext cx="3200400" cy="457200"/>
          </a:xfrm>
        </p:spPr>
        <p:txBody>
          <a:bodyPr/>
          <a:lstStyle>
            <a:lvl1pPr marL="0" indent="0" algn="r">
              <a:buFontTx/>
              <a:buNone/>
              <a:defRPr sz="2000" i="1"/>
            </a:lvl1pPr>
          </a:lstStyle>
          <a:p>
            <a:r>
              <a:rPr lang="en-US"/>
              <a:t>Click to edit Master subtitle style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48450" y="0"/>
            <a:ext cx="2114550" cy="63246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304800" y="0"/>
            <a:ext cx="6191250" cy="63246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858000" cy="10668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304800" y="1371600"/>
            <a:ext cx="4152900" cy="4953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10100" y="1371600"/>
            <a:ext cx="4152900" cy="4953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858000" cy="10668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304800" y="1371600"/>
            <a:ext cx="4152900" cy="4953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10100" y="1371600"/>
            <a:ext cx="4152900" cy="24003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610100" y="3924300"/>
            <a:ext cx="4152900" cy="24003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304800" y="1371600"/>
            <a:ext cx="4152900" cy="4953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10100" y="1371600"/>
            <a:ext cx="4152900" cy="4953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14" Type="http://schemas.openxmlformats.org/officeDocument/2006/relationships/theme" Target="../theme/theme1.xml"/><Relationship Id="rId4" Type="http://schemas.openxmlformats.org/officeDocument/2006/relationships/slideLayout" Target="../slideLayouts/slideLayout4.xml"/><Relationship Id="rId7" Type="http://schemas.openxmlformats.org/officeDocument/2006/relationships/slideLayout" Target="../slideLayouts/slideLayout7.xml"/><Relationship Id="rId11" Type="http://schemas.openxmlformats.org/officeDocument/2006/relationships/slideLayout" Target="../slideLayouts/slideLayout11.xml"/><Relationship Id="rId1" Type="http://schemas.openxmlformats.org/officeDocument/2006/relationships/slideLayout" Target="../slideLayouts/slideLayout1.xml"/><Relationship Id="rId6" Type="http://schemas.openxmlformats.org/officeDocument/2006/relationships/slideLayout" Target="../slideLayouts/slideLayout6.xml"/><Relationship Id="rId16" Type="http://schemas.openxmlformats.org/officeDocument/2006/relationships/image" Target="../media/image2.png"/><Relationship Id="rId8" Type="http://schemas.openxmlformats.org/officeDocument/2006/relationships/slideLayout" Target="../slideLayouts/slideLayout8.xml"/><Relationship Id="rId13" Type="http://schemas.openxmlformats.org/officeDocument/2006/relationships/slideLayout" Target="../slideLayouts/slideLayout13.xml"/><Relationship Id="rId10" Type="http://schemas.openxmlformats.org/officeDocument/2006/relationships/slideLayout" Target="../slideLayouts/slideLayout10.xml"/><Relationship Id="rId5" Type="http://schemas.openxmlformats.org/officeDocument/2006/relationships/slideLayout" Target="../slideLayouts/slideLayout5.xml"/><Relationship Id="rId15" Type="http://schemas.openxmlformats.org/officeDocument/2006/relationships/image" Target="../media/image1.jpeg"/><Relationship Id="rId12" Type="http://schemas.openxmlformats.org/officeDocument/2006/relationships/slideLayout" Target="../slideLayouts/slideLayout12.xml"/><Relationship Id="rId17" Type="http://schemas.openxmlformats.org/officeDocument/2006/relationships/image" Target="../media/image3.png"/><Relationship Id="rId2" Type="http://schemas.openxmlformats.org/officeDocument/2006/relationships/slideLayout" Target="../slideLayouts/slideLayout2.xml"/><Relationship Id="rId9" Type="http://schemas.openxmlformats.org/officeDocument/2006/relationships/slideLayout" Target="../slideLayouts/slideLayout9.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chemeClr val="bg1"/>
        </a:solidFill>
        <a:effectLst/>
      </p:bgPr>
    </p:bg>
    <p:spTree>
      <p:nvGrpSpPr>
        <p:cNvPr id="1" name=""/>
        <p:cNvGrpSpPr/>
        <p:nvPr/>
      </p:nvGrpSpPr>
      <p:grpSpPr>
        <a:xfrm>
          <a:off x="0" y="0"/>
          <a:ext cx="0" cy="0"/>
          <a:chOff x="0" y="0"/>
          <a:chExt cx="0" cy="0"/>
        </a:xfrm>
      </p:grpSpPr>
      <p:pic>
        <p:nvPicPr>
          <p:cNvPr id="1026" name="Picture 19" descr="INSIDE"/>
          <p:cNvPicPr>
            <a:picLocks noChangeAspect="1" noChangeArrowheads="1"/>
          </p:cNvPicPr>
          <p:nvPr userDrawn="1"/>
        </p:nvPicPr>
        <p:blipFill>
          <a:blip r:embed="rId15"/>
          <a:srcRect/>
          <a:stretch>
            <a:fillRect/>
          </a:stretch>
        </p:blipFill>
        <p:spPr bwMode="auto">
          <a:xfrm>
            <a:off x="0" y="0"/>
            <a:ext cx="9144000" cy="6858000"/>
          </a:xfrm>
          <a:prstGeom prst="rect">
            <a:avLst/>
          </a:prstGeom>
          <a:noFill/>
          <a:ln w="9525">
            <a:noFill/>
            <a:miter lim="800000"/>
            <a:headEnd/>
            <a:tailEnd/>
          </a:ln>
        </p:spPr>
      </p:pic>
      <p:sp>
        <p:nvSpPr>
          <p:cNvPr id="1027" name="Rectangle 2"/>
          <p:cNvSpPr>
            <a:spLocks noGrp="1" noChangeArrowheads="1"/>
          </p:cNvSpPr>
          <p:nvPr>
            <p:ph type="title"/>
          </p:nvPr>
        </p:nvSpPr>
        <p:spPr bwMode="black">
          <a:xfrm>
            <a:off x="304800" y="0"/>
            <a:ext cx="68580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8" name="Rectangle 3"/>
          <p:cNvSpPr>
            <a:spLocks noGrp="1" noChangeArrowheads="1"/>
          </p:cNvSpPr>
          <p:nvPr>
            <p:ph type="body" idx="1"/>
          </p:nvPr>
        </p:nvSpPr>
        <p:spPr bwMode="auto">
          <a:xfrm>
            <a:off x="304800" y="1371600"/>
            <a:ext cx="8458200" cy="49530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029" name="Picture 122" descr="SRI.png"/>
          <p:cNvPicPr>
            <a:picLocks noChangeAspect="1"/>
          </p:cNvPicPr>
          <p:nvPr userDrawn="1"/>
        </p:nvPicPr>
        <p:blipFill>
          <a:blip r:embed="rId16"/>
          <a:srcRect/>
          <a:stretch>
            <a:fillRect/>
          </a:stretch>
        </p:blipFill>
        <p:spPr bwMode="auto">
          <a:xfrm>
            <a:off x="5086350" y="6477000"/>
            <a:ext cx="1162050" cy="249238"/>
          </a:xfrm>
          <a:prstGeom prst="rect">
            <a:avLst/>
          </a:prstGeom>
          <a:noFill/>
          <a:ln w="9525">
            <a:noFill/>
            <a:miter lim="800000"/>
            <a:headEnd/>
            <a:tailEnd/>
          </a:ln>
        </p:spPr>
      </p:pic>
      <p:pic>
        <p:nvPicPr>
          <p:cNvPr id="1030" name="Picture 129" descr="4color_horz_medcenter_lrgfrmt-zm.gif"/>
          <p:cNvPicPr>
            <a:picLocks noChangeAspect="1"/>
          </p:cNvPicPr>
          <p:nvPr userDrawn="1"/>
        </p:nvPicPr>
        <p:blipFill>
          <a:blip r:embed="rId17"/>
          <a:srcRect t="7217" b="-1053"/>
          <a:stretch>
            <a:fillRect/>
          </a:stretch>
        </p:blipFill>
        <p:spPr bwMode="auto">
          <a:xfrm>
            <a:off x="6457950" y="6372225"/>
            <a:ext cx="857250" cy="4222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755" r:id="rId1"/>
    <p:sldLayoutId id="2147483745" r:id="rId2"/>
    <p:sldLayoutId id="2147483746" r:id="rId3"/>
    <p:sldLayoutId id="2147483747" r:id="rId4"/>
    <p:sldLayoutId id="2147483748" r:id="rId5"/>
    <p:sldLayoutId id="2147483749" r:id="rId6"/>
    <p:sldLayoutId id="2147483750" r:id="rId7"/>
    <p:sldLayoutId id="2147483751" r:id="rId8"/>
    <p:sldLayoutId id="2147483752" r:id="rId9"/>
    <p:sldLayoutId id="2147483753" r:id="rId10"/>
    <p:sldLayoutId id="2147483754" r:id="rId11"/>
    <p:sldLayoutId id="2147483756" r:id="rId12"/>
    <p:sldLayoutId id="2147483757" r:id="rId13"/>
  </p:sldLayoutIdLst>
  <p:txStyles>
    <p:titleStyle>
      <a:lvl1pPr algn="l" rtl="0" eaLnBrk="0" fontAlgn="base" hangingPunct="0">
        <a:spcBef>
          <a:spcPct val="0"/>
        </a:spcBef>
        <a:spcAft>
          <a:spcPct val="0"/>
        </a:spcAft>
        <a:defRPr sz="2800" b="1">
          <a:solidFill>
            <a:srgbClr val="1C2674"/>
          </a:solidFill>
          <a:latin typeface="+mj-lt"/>
          <a:ea typeface="ＭＳ Ｐゴシック" pitchFamily="-109" charset="-128"/>
          <a:cs typeface="ＭＳ Ｐゴシック" pitchFamily="-109" charset="-128"/>
        </a:defRPr>
      </a:lvl1pPr>
      <a:lvl2pPr algn="l" rtl="0" eaLnBrk="0" fontAlgn="base" hangingPunct="0">
        <a:spcBef>
          <a:spcPct val="0"/>
        </a:spcBef>
        <a:spcAft>
          <a:spcPct val="0"/>
        </a:spcAft>
        <a:defRPr sz="2800" b="1">
          <a:solidFill>
            <a:srgbClr val="1C2674"/>
          </a:solidFill>
          <a:latin typeface="Arial" pitchFamily="34" charset="0"/>
          <a:ea typeface="ＭＳ Ｐゴシック" pitchFamily="-109" charset="-128"/>
          <a:cs typeface="ＭＳ Ｐゴシック" pitchFamily="-109" charset="-128"/>
        </a:defRPr>
      </a:lvl2pPr>
      <a:lvl3pPr algn="l" rtl="0" eaLnBrk="0" fontAlgn="base" hangingPunct="0">
        <a:spcBef>
          <a:spcPct val="0"/>
        </a:spcBef>
        <a:spcAft>
          <a:spcPct val="0"/>
        </a:spcAft>
        <a:defRPr sz="2800" b="1">
          <a:solidFill>
            <a:srgbClr val="1C2674"/>
          </a:solidFill>
          <a:latin typeface="Arial" pitchFamily="34" charset="0"/>
          <a:ea typeface="ＭＳ Ｐゴシック" pitchFamily="-109" charset="-128"/>
          <a:cs typeface="ＭＳ Ｐゴシック" pitchFamily="-109" charset="-128"/>
        </a:defRPr>
      </a:lvl3pPr>
      <a:lvl4pPr algn="l" rtl="0" eaLnBrk="0" fontAlgn="base" hangingPunct="0">
        <a:spcBef>
          <a:spcPct val="0"/>
        </a:spcBef>
        <a:spcAft>
          <a:spcPct val="0"/>
        </a:spcAft>
        <a:defRPr sz="2800" b="1">
          <a:solidFill>
            <a:srgbClr val="1C2674"/>
          </a:solidFill>
          <a:latin typeface="Arial" pitchFamily="34" charset="0"/>
          <a:ea typeface="ＭＳ Ｐゴシック" pitchFamily="-109" charset="-128"/>
          <a:cs typeface="ＭＳ Ｐゴシック" pitchFamily="-109" charset="-128"/>
        </a:defRPr>
      </a:lvl4pPr>
      <a:lvl5pPr algn="l" rtl="0" eaLnBrk="0" fontAlgn="base" hangingPunct="0">
        <a:spcBef>
          <a:spcPct val="0"/>
        </a:spcBef>
        <a:spcAft>
          <a:spcPct val="0"/>
        </a:spcAft>
        <a:defRPr sz="2800" b="1">
          <a:solidFill>
            <a:srgbClr val="1C2674"/>
          </a:solidFill>
          <a:latin typeface="Arial" pitchFamily="34" charset="0"/>
          <a:ea typeface="ＭＳ Ｐゴシック" pitchFamily="-109" charset="-128"/>
          <a:cs typeface="ＭＳ Ｐゴシック" pitchFamily="-109" charset="-128"/>
        </a:defRPr>
      </a:lvl5pPr>
      <a:lvl6pPr marL="457200" algn="l" rtl="0" fontAlgn="base">
        <a:spcBef>
          <a:spcPct val="0"/>
        </a:spcBef>
        <a:spcAft>
          <a:spcPct val="0"/>
        </a:spcAft>
        <a:defRPr sz="2800" b="1">
          <a:solidFill>
            <a:srgbClr val="1C2674"/>
          </a:solidFill>
          <a:latin typeface="Arial" pitchFamily="34" charset="0"/>
        </a:defRPr>
      </a:lvl6pPr>
      <a:lvl7pPr marL="914400" algn="l" rtl="0" fontAlgn="base">
        <a:spcBef>
          <a:spcPct val="0"/>
        </a:spcBef>
        <a:spcAft>
          <a:spcPct val="0"/>
        </a:spcAft>
        <a:defRPr sz="2800" b="1">
          <a:solidFill>
            <a:srgbClr val="1C2674"/>
          </a:solidFill>
          <a:latin typeface="Arial" pitchFamily="34" charset="0"/>
        </a:defRPr>
      </a:lvl7pPr>
      <a:lvl8pPr marL="1371600" algn="l" rtl="0" fontAlgn="base">
        <a:spcBef>
          <a:spcPct val="0"/>
        </a:spcBef>
        <a:spcAft>
          <a:spcPct val="0"/>
        </a:spcAft>
        <a:defRPr sz="2800" b="1">
          <a:solidFill>
            <a:srgbClr val="1C2674"/>
          </a:solidFill>
          <a:latin typeface="Arial" pitchFamily="34" charset="0"/>
        </a:defRPr>
      </a:lvl8pPr>
      <a:lvl9pPr marL="1828800" algn="l" rtl="0" fontAlgn="base">
        <a:spcBef>
          <a:spcPct val="0"/>
        </a:spcBef>
        <a:spcAft>
          <a:spcPct val="0"/>
        </a:spcAft>
        <a:defRPr sz="2800" b="1">
          <a:solidFill>
            <a:srgbClr val="1C2674"/>
          </a:solidFill>
          <a:latin typeface="Arial" pitchFamily="34" charset="0"/>
        </a:defRPr>
      </a:lvl9pPr>
    </p:titleStyle>
    <p:bodyStyle>
      <a:lvl1pPr marL="342900" indent="-342900" algn="l" rtl="0" eaLnBrk="0" fontAlgn="base" hangingPunct="0">
        <a:spcBef>
          <a:spcPct val="20000"/>
        </a:spcBef>
        <a:spcAft>
          <a:spcPct val="0"/>
        </a:spcAft>
        <a:buClr>
          <a:srgbClr val="00AAF6"/>
        </a:buClr>
        <a:buChar char="•"/>
        <a:defRPr b="1">
          <a:solidFill>
            <a:schemeClr val="tx1"/>
          </a:solidFill>
          <a:latin typeface="+mn-lt"/>
          <a:ea typeface="ＭＳ Ｐゴシック" pitchFamily="-109" charset="-128"/>
          <a:cs typeface="ＭＳ Ｐゴシック" pitchFamily="-109" charset="-128"/>
        </a:defRPr>
      </a:lvl1pPr>
      <a:lvl2pPr marL="742950" indent="-285750" algn="l" rtl="0" eaLnBrk="0" fontAlgn="base" hangingPunct="0">
        <a:spcBef>
          <a:spcPct val="20000"/>
        </a:spcBef>
        <a:spcAft>
          <a:spcPct val="0"/>
        </a:spcAft>
        <a:buClr>
          <a:srgbClr val="00AAF6"/>
        </a:buClr>
        <a:buChar char="•"/>
        <a:defRPr>
          <a:solidFill>
            <a:schemeClr val="tx1"/>
          </a:solidFill>
          <a:latin typeface="+mn-lt"/>
          <a:ea typeface="ＭＳ Ｐゴシック" charset="-128"/>
        </a:defRPr>
      </a:lvl2pPr>
      <a:lvl3pPr marL="1143000" indent="-228600" algn="l" rtl="0" eaLnBrk="0" fontAlgn="base" hangingPunct="0">
        <a:spcBef>
          <a:spcPct val="20000"/>
        </a:spcBef>
        <a:spcAft>
          <a:spcPct val="0"/>
        </a:spcAft>
        <a:buClr>
          <a:srgbClr val="00AAF6"/>
        </a:buClr>
        <a:buChar char="•"/>
        <a:defRPr sz="1600">
          <a:solidFill>
            <a:schemeClr val="tx1"/>
          </a:solidFill>
          <a:latin typeface="+mn-lt"/>
          <a:ea typeface="ＭＳ Ｐゴシック" charset="-128"/>
        </a:defRPr>
      </a:lvl3pPr>
      <a:lvl4pPr marL="1600200" indent="-228600" algn="l" rtl="0" eaLnBrk="0" fontAlgn="base" hangingPunct="0">
        <a:spcBef>
          <a:spcPct val="20000"/>
        </a:spcBef>
        <a:spcAft>
          <a:spcPct val="0"/>
        </a:spcAft>
        <a:buClr>
          <a:srgbClr val="00AAF6"/>
        </a:buClr>
        <a:buChar char="•"/>
        <a:defRPr sz="1400">
          <a:solidFill>
            <a:schemeClr val="tx1"/>
          </a:solidFill>
          <a:latin typeface="+mn-lt"/>
          <a:ea typeface="ＭＳ Ｐゴシック" charset="-128"/>
        </a:defRPr>
      </a:lvl4pPr>
      <a:lvl5pPr marL="2057400" indent="-228600" algn="l" rtl="0" eaLnBrk="0" fontAlgn="base" hangingPunct="0">
        <a:spcBef>
          <a:spcPct val="20000"/>
        </a:spcBef>
        <a:spcAft>
          <a:spcPct val="0"/>
        </a:spcAft>
        <a:buClr>
          <a:srgbClr val="00AAF6"/>
        </a:buClr>
        <a:buChar char="•"/>
        <a:defRPr sz="1400">
          <a:solidFill>
            <a:schemeClr val="tx1"/>
          </a:solidFill>
          <a:latin typeface="+mn-lt"/>
          <a:ea typeface="ＭＳ Ｐゴシック" charset="-128"/>
        </a:defRPr>
      </a:lvl5pPr>
      <a:lvl6pPr marL="2514600" indent="-228600" algn="l" rtl="0" fontAlgn="base">
        <a:spcBef>
          <a:spcPct val="20000"/>
        </a:spcBef>
        <a:spcAft>
          <a:spcPct val="0"/>
        </a:spcAft>
        <a:buClr>
          <a:srgbClr val="00AAF6"/>
        </a:buClr>
        <a:buChar char="•"/>
        <a:defRPr sz="1400">
          <a:solidFill>
            <a:schemeClr val="tx1"/>
          </a:solidFill>
          <a:latin typeface="+mn-lt"/>
        </a:defRPr>
      </a:lvl6pPr>
      <a:lvl7pPr marL="2971800" indent="-228600" algn="l" rtl="0" fontAlgn="base">
        <a:spcBef>
          <a:spcPct val="20000"/>
        </a:spcBef>
        <a:spcAft>
          <a:spcPct val="0"/>
        </a:spcAft>
        <a:buClr>
          <a:srgbClr val="00AAF6"/>
        </a:buClr>
        <a:buChar char="•"/>
        <a:defRPr sz="1400">
          <a:solidFill>
            <a:schemeClr val="tx1"/>
          </a:solidFill>
          <a:latin typeface="+mn-lt"/>
        </a:defRPr>
      </a:lvl7pPr>
      <a:lvl8pPr marL="3429000" indent="-228600" algn="l" rtl="0" fontAlgn="base">
        <a:spcBef>
          <a:spcPct val="20000"/>
        </a:spcBef>
        <a:spcAft>
          <a:spcPct val="0"/>
        </a:spcAft>
        <a:buClr>
          <a:srgbClr val="00AAF6"/>
        </a:buClr>
        <a:buChar char="•"/>
        <a:defRPr sz="1400">
          <a:solidFill>
            <a:schemeClr val="tx1"/>
          </a:solidFill>
          <a:latin typeface="+mn-lt"/>
        </a:defRPr>
      </a:lvl8pPr>
      <a:lvl9pPr marL="3886200" indent="-228600" algn="l" rtl="0" fontAlgn="base">
        <a:spcBef>
          <a:spcPct val="20000"/>
        </a:spcBef>
        <a:spcAft>
          <a:spcPct val="0"/>
        </a:spcAft>
        <a:buClr>
          <a:srgbClr val="00AAF6"/>
        </a:buClr>
        <a:buChar char="•"/>
        <a:defRPr sz="14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78.xml"/><Relationship Id="rId3" Type="http://schemas.openxmlformats.org/officeDocument/2006/relationships/image" Target="../media/image72.png"/><Relationship Id="rId1" Type="http://schemas.openxmlformats.org/officeDocument/2006/relationships/slideLayout" Target="../slideLayouts/slideLayout12.xml"/></Relationships>
</file>

<file path=ppt/slides/_rels/slide101.xml.rels><?xml version="1.0" encoding="UTF-8" standalone="yes"?>
<Relationships xmlns="http://schemas.openxmlformats.org/package/2006/relationships"><Relationship Id="rId4" Type="http://schemas.openxmlformats.org/officeDocument/2006/relationships/image" Target="../media/image74.png"/><Relationship Id="rId1" Type="http://schemas.openxmlformats.org/officeDocument/2006/relationships/slideLayout" Target="../slideLayouts/slideLayout12.xml"/><Relationship Id="rId2" Type="http://schemas.openxmlformats.org/officeDocument/2006/relationships/notesSlide" Target="../notesSlides/notesSlide79.xml"/><Relationship Id="rId3" Type="http://schemas.openxmlformats.org/officeDocument/2006/relationships/image" Target="../media/image73.png"/></Relationships>
</file>

<file path=ppt/slides/_rels/slide102.xml.rels><?xml version="1.0" encoding="UTF-8" standalone="yes"?>
<Relationships xmlns="http://schemas.openxmlformats.org/package/2006/relationships"><Relationship Id="rId6" Type="http://schemas.openxmlformats.org/officeDocument/2006/relationships/image" Target="../media/image78.png"/><Relationship Id="rId4" Type="http://schemas.openxmlformats.org/officeDocument/2006/relationships/image" Target="../media/image76.png"/><Relationship Id="rId1" Type="http://schemas.openxmlformats.org/officeDocument/2006/relationships/slideLayout" Target="../slideLayouts/slideLayout12.xml"/><Relationship Id="rId2" Type="http://schemas.openxmlformats.org/officeDocument/2006/relationships/notesSlide" Target="../notesSlides/notesSlide80.xml"/><Relationship Id="rId3" Type="http://schemas.openxmlformats.org/officeDocument/2006/relationships/image" Target="../media/image75.png"/><Relationship Id="rId5" Type="http://schemas.openxmlformats.org/officeDocument/2006/relationships/image" Target="../media/image77.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4" Type="http://schemas.openxmlformats.org/officeDocument/2006/relationships/image" Target="../media/image6.png"/><Relationship Id="rId1" Type="http://schemas.openxmlformats.org/officeDocument/2006/relationships/slideLayout" Target="../slideLayouts/slideLayout12.xml"/><Relationship Id="rId2" Type="http://schemas.openxmlformats.org/officeDocument/2006/relationships/notesSlide" Target="../notesSlides/notesSlide81.xml"/><Relationship Id="rId3" Type="http://schemas.openxmlformats.org/officeDocument/2006/relationships/image" Target="../media/image5.pdf"/></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1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1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1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88.xml"/><Relationship Id="rId3" Type="http://schemas.openxmlformats.org/officeDocument/2006/relationships/image" Target="../media/image15.jpeg"/><Relationship Id="rId1" Type="http://schemas.openxmlformats.org/officeDocument/2006/relationships/slideLayout" Target="../slideLayouts/slideLayout12.xml"/></Relationships>
</file>

<file path=ppt/slides/_rels/slide112.xml.rels><?xml version="1.0" encoding="UTF-8" standalone="yes"?>
<Relationships xmlns="http://schemas.openxmlformats.org/package/2006/relationships"><Relationship Id="rId4" Type="http://schemas.openxmlformats.org/officeDocument/2006/relationships/image" Target="../media/image80.png"/><Relationship Id="rId1" Type="http://schemas.openxmlformats.org/officeDocument/2006/relationships/slideLayout" Target="../slideLayouts/slideLayout12.xml"/><Relationship Id="rId2" Type="http://schemas.openxmlformats.org/officeDocument/2006/relationships/notesSlide" Target="../notesSlides/notesSlide89.xml"/><Relationship Id="rId3" Type="http://schemas.openxmlformats.org/officeDocument/2006/relationships/image" Target="../media/image79.png"/></Relationships>
</file>

<file path=ppt/slides/_rels/slide113.xml.rels><?xml version="1.0" encoding="UTF-8" standalone="yes"?>
<Relationships xmlns="http://schemas.openxmlformats.org/package/2006/relationships"><Relationship Id="rId4" Type="http://schemas.openxmlformats.org/officeDocument/2006/relationships/image" Target="../media/image82.png"/><Relationship Id="rId1" Type="http://schemas.openxmlformats.org/officeDocument/2006/relationships/slideLayout" Target="../slideLayouts/slideLayout12.xml"/><Relationship Id="rId2" Type="http://schemas.openxmlformats.org/officeDocument/2006/relationships/notesSlide" Target="../notesSlides/notesSlide90.xml"/><Relationship Id="rId3" Type="http://schemas.openxmlformats.org/officeDocument/2006/relationships/image" Target="../media/image81.png"/></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91.xml"/><Relationship Id="rId3" Type="http://schemas.openxmlformats.org/officeDocument/2006/relationships/image" Target="../media/image83.png"/><Relationship Id="rId1" Type="http://schemas.openxmlformats.org/officeDocument/2006/relationships/slideLayout" Target="../slideLayouts/slideLayout1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92.xml"/><Relationship Id="rId3" Type="http://schemas.openxmlformats.org/officeDocument/2006/relationships/image" Target="../media/image83.png"/><Relationship Id="rId1" Type="http://schemas.openxmlformats.org/officeDocument/2006/relationships/slideLayout" Target="../slideLayouts/slideLayout1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93.xml"/><Relationship Id="rId3" Type="http://schemas.openxmlformats.org/officeDocument/2006/relationships/image" Target="../media/image84.png"/><Relationship Id="rId1" Type="http://schemas.openxmlformats.org/officeDocument/2006/relationships/slideLayout" Target="../slideLayouts/slideLayout12.xml"/></Relationships>
</file>

<file path=ppt/slides/_rels/slide117.xml.rels><?xml version="1.0" encoding="UTF-8" standalone="yes"?>
<Relationships xmlns="http://schemas.openxmlformats.org/package/2006/relationships"><Relationship Id="rId4" Type="http://schemas.openxmlformats.org/officeDocument/2006/relationships/image" Target="../media/image86.png"/><Relationship Id="rId1" Type="http://schemas.openxmlformats.org/officeDocument/2006/relationships/slideLayout" Target="../slideLayouts/slideLayout12.xml"/><Relationship Id="rId2" Type="http://schemas.openxmlformats.org/officeDocument/2006/relationships/notesSlide" Target="../notesSlides/notesSlide94.xml"/><Relationship Id="rId3" Type="http://schemas.openxmlformats.org/officeDocument/2006/relationships/image" Target="../media/image85.png"/></Relationships>
</file>

<file path=ppt/slides/_rels/slide118.xml.rels><?xml version="1.0" encoding="UTF-8" standalone="yes"?>
<Relationships xmlns="http://schemas.openxmlformats.org/package/2006/relationships"><Relationship Id="rId4" Type="http://schemas.openxmlformats.org/officeDocument/2006/relationships/image" Target="../media/image81.png"/><Relationship Id="rId1" Type="http://schemas.openxmlformats.org/officeDocument/2006/relationships/slideLayout" Target="../slideLayouts/slideLayout12.xml"/><Relationship Id="rId2" Type="http://schemas.openxmlformats.org/officeDocument/2006/relationships/notesSlide" Target="../notesSlides/notesSlide95.xml"/><Relationship Id="rId3" Type="http://schemas.openxmlformats.org/officeDocument/2006/relationships/image" Target="../media/image82.png"/></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96.xml"/><Relationship Id="rId3" Type="http://schemas.openxmlformats.org/officeDocument/2006/relationships/image" Target="../media/image87.jpe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3" Type="http://schemas.openxmlformats.org/officeDocument/2006/relationships/image" Target="../media/image9.wmf"/><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97.xml"/><Relationship Id="rId3" Type="http://schemas.openxmlformats.org/officeDocument/2006/relationships/image" Target="../media/image88.jpeg"/><Relationship Id="rId1" Type="http://schemas.openxmlformats.org/officeDocument/2006/relationships/slideLayout" Target="../slideLayouts/slideLayout12.xml"/></Relationships>
</file>

<file path=ppt/slides/_rels/slide121.xml.rels><?xml version="1.0" encoding="UTF-8" standalone="yes"?>
<Relationships xmlns="http://schemas.openxmlformats.org/package/2006/relationships"><Relationship Id="rId4" Type="http://schemas.openxmlformats.org/officeDocument/2006/relationships/image" Target="../media/image90.png"/><Relationship Id="rId1" Type="http://schemas.openxmlformats.org/officeDocument/2006/relationships/slideLayout" Target="../slideLayouts/slideLayout13.xml"/><Relationship Id="rId2" Type="http://schemas.openxmlformats.org/officeDocument/2006/relationships/notesSlide" Target="../notesSlides/notesSlide98.xml"/><Relationship Id="rId3" Type="http://schemas.openxmlformats.org/officeDocument/2006/relationships/image" Target="../media/image89.png"/></Relationships>
</file>

<file path=ppt/slides/_rels/slide122.xml.rels><?xml version="1.0" encoding="UTF-8" standalone="yes"?>
<Relationships xmlns="http://schemas.openxmlformats.org/package/2006/relationships"><Relationship Id="rId2" Type="http://schemas.openxmlformats.org/officeDocument/2006/relationships/image" Target="../media/image91.png"/><Relationship Id="rId3" Type="http://schemas.openxmlformats.org/officeDocument/2006/relationships/image" Target="../media/image92.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12.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00.xml"/><Relationship Id="rId3" Type="http://schemas.openxmlformats.org/officeDocument/2006/relationships/image" Target="../media/image93.jpeg"/><Relationship Id="rId1" Type="http://schemas.openxmlformats.org/officeDocument/2006/relationships/slideLayout" Target="../slideLayouts/slideLayout12.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01.xml"/><Relationship Id="rId3" Type="http://schemas.openxmlformats.org/officeDocument/2006/relationships/image" Target="../media/image94.png"/><Relationship Id="rId1" Type="http://schemas.openxmlformats.org/officeDocument/2006/relationships/slideLayout" Target="../slideLayouts/slideLayout12.xml"/></Relationships>
</file>

<file path=ppt/slides/_rels/slide127.xml.rels><?xml version="1.0" encoding="UTF-8" standalone="yes"?>
<Relationships xmlns="http://schemas.openxmlformats.org/package/2006/relationships"><Relationship Id="rId4" Type="http://schemas.openxmlformats.org/officeDocument/2006/relationships/image" Target="../media/image95.png"/><Relationship Id="rId1" Type="http://schemas.openxmlformats.org/officeDocument/2006/relationships/slideLayout" Target="../slideLayouts/slideLayout12.xml"/><Relationship Id="rId2" Type="http://schemas.openxmlformats.org/officeDocument/2006/relationships/notesSlide" Target="../notesSlides/notesSlide102.xml"/><Relationship Id="rId3" Type="http://schemas.openxmlformats.org/officeDocument/2006/relationships/image" Target="../media/image94.png"/></Relationships>
</file>

<file path=ppt/slides/_rels/slide128.xml.rels><?xml version="1.0" encoding="UTF-8" standalone="yes"?>
<Relationships xmlns="http://schemas.openxmlformats.org/package/2006/relationships"><Relationship Id="rId4" Type="http://schemas.openxmlformats.org/officeDocument/2006/relationships/image" Target="../media/image97.png"/><Relationship Id="rId1" Type="http://schemas.openxmlformats.org/officeDocument/2006/relationships/slideLayout" Target="../slideLayouts/slideLayout12.xml"/><Relationship Id="rId2" Type="http://schemas.openxmlformats.org/officeDocument/2006/relationships/notesSlide" Target="../notesSlides/notesSlide103.xml"/><Relationship Id="rId3" Type="http://schemas.openxmlformats.org/officeDocument/2006/relationships/image" Target="../media/image96.png"/></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04.xml"/><Relationship Id="rId3" Type="http://schemas.openxmlformats.org/officeDocument/2006/relationships/image" Target="../media/image98.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4" Type="http://schemas.openxmlformats.org/officeDocument/2006/relationships/image" Target="../media/image6.png"/><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5.pdf"/></Relationships>
</file>

<file path=ppt/slides/_rels/slide130.xml.rels><?xml version="1.0" encoding="UTF-8" standalone="yes"?>
<Relationships xmlns="http://schemas.openxmlformats.org/package/2006/relationships"><Relationship Id="rId4" Type="http://schemas.openxmlformats.org/officeDocument/2006/relationships/image" Target="../media/image100.png"/><Relationship Id="rId1" Type="http://schemas.openxmlformats.org/officeDocument/2006/relationships/slideLayout" Target="../slideLayouts/slideLayout12.xml"/><Relationship Id="rId2" Type="http://schemas.openxmlformats.org/officeDocument/2006/relationships/notesSlide" Target="../notesSlides/notesSlide105.xml"/><Relationship Id="rId3" Type="http://schemas.openxmlformats.org/officeDocument/2006/relationships/image" Target="../media/image99.png"/></Relationships>
</file>

<file path=ppt/slides/_rels/slide131.xml.rels><?xml version="1.0" encoding="UTF-8" standalone="yes"?>
<Relationships xmlns="http://schemas.openxmlformats.org/package/2006/relationships"><Relationship Id="rId4" Type="http://schemas.openxmlformats.org/officeDocument/2006/relationships/image" Target="../media/image102.png"/><Relationship Id="rId1" Type="http://schemas.openxmlformats.org/officeDocument/2006/relationships/slideLayout" Target="../slideLayouts/slideLayout12.xml"/><Relationship Id="rId2" Type="http://schemas.openxmlformats.org/officeDocument/2006/relationships/notesSlide" Target="../notesSlides/notesSlide106.xml"/><Relationship Id="rId3" Type="http://schemas.openxmlformats.org/officeDocument/2006/relationships/image" Target="../media/image101.png"/><Relationship Id="rId5" Type="http://schemas.openxmlformats.org/officeDocument/2006/relationships/image" Target="../media/image103.png"/></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07.xml"/><Relationship Id="rId3" Type="http://schemas.openxmlformats.org/officeDocument/2006/relationships/image" Target="../media/image104.png"/><Relationship Id="rId1" Type="http://schemas.openxmlformats.org/officeDocument/2006/relationships/slideLayout" Target="../slideLayouts/slideLayout12.xml"/></Relationships>
</file>

<file path=ppt/slides/_rels/slide133.xml.rels><?xml version="1.0" encoding="UTF-8" standalone="yes"?>
<Relationships xmlns="http://schemas.openxmlformats.org/package/2006/relationships"><Relationship Id="rId4" Type="http://schemas.openxmlformats.org/officeDocument/2006/relationships/image" Target="../media/image106.png"/><Relationship Id="rId1" Type="http://schemas.openxmlformats.org/officeDocument/2006/relationships/slideLayout" Target="../slideLayouts/slideLayout12.xml"/><Relationship Id="rId2" Type="http://schemas.openxmlformats.org/officeDocument/2006/relationships/notesSlide" Target="../notesSlides/notesSlide108.xml"/><Relationship Id="rId3" Type="http://schemas.openxmlformats.org/officeDocument/2006/relationships/image" Target="../media/image105.png"/></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09.xml"/><Relationship Id="rId3" Type="http://schemas.openxmlformats.org/officeDocument/2006/relationships/image" Target="../media/image107.jpeg"/><Relationship Id="rId1" Type="http://schemas.openxmlformats.org/officeDocument/2006/relationships/slideLayout" Target="../slideLayouts/slideLayout1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6.xml.rels><?xml version="1.0" encoding="UTF-8" standalone="yes"?>
<Relationships xmlns="http://schemas.openxmlformats.org/package/2006/relationships"><Relationship Id="rId4"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notesSlide" Target="../notesSlides/notesSlide110.xml"/><Relationship Id="rId3" Type="http://schemas.openxmlformats.org/officeDocument/2006/relationships/image" Target="../media/image7.png"/></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4" Type="http://schemas.openxmlformats.org/officeDocument/2006/relationships/image" Target="../media/image6.png"/><Relationship Id="rId1" Type="http://schemas.openxmlformats.org/officeDocument/2006/relationships/slideLayout" Target="../slideLayouts/slideLayout12.xml"/><Relationship Id="rId2" Type="http://schemas.openxmlformats.org/officeDocument/2006/relationships/notesSlide" Target="../notesSlides/notesSlide113.xml"/><Relationship Id="rId3" Type="http://schemas.openxmlformats.org/officeDocument/2006/relationships/image" Target="../media/image5.pd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108.png"/><Relationship Id="rId3" Type="http://schemas.openxmlformats.org/officeDocument/2006/relationships/image" Target="../media/image109.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4"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0.pdf"/></Relationships>
</file>

<file path=ppt/slides/_rels/slide150.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image" Target="../media/image113.png"/><Relationship Id="rId3" Type="http://schemas.openxmlformats.org/officeDocument/2006/relationships/image" Target="../media/image114.pn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image" Target="../media/image115.png"/><Relationship Id="rId3" Type="http://schemas.openxmlformats.org/officeDocument/2006/relationships/image" Target="../media/image116.pn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image" Target="../media/image117.png"/><Relationship Id="rId3" Type="http://schemas.openxmlformats.org/officeDocument/2006/relationships/image" Target="../media/image118.pn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4" Type="http://schemas.openxmlformats.org/officeDocument/2006/relationships/image" Target="../media/image121.png"/><Relationship Id="rId1" Type="http://schemas.openxmlformats.org/officeDocument/2006/relationships/slideLayout" Target="../slideLayouts/slideLayout2.xml"/><Relationship Id="rId2" Type="http://schemas.openxmlformats.org/officeDocument/2006/relationships/image" Target="../media/image119.png"/><Relationship Id="rId3" Type="http://schemas.openxmlformats.org/officeDocument/2006/relationships/image" Target="../media/image120.png"/><Relationship Id="rId5" Type="http://schemas.openxmlformats.org/officeDocument/2006/relationships/image" Target="../media/image122.png"/></Relationships>
</file>

<file path=ppt/slides/_rels/slide158.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120.xml"/><Relationship Id="rId3" Type="http://schemas.openxmlformats.org/officeDocument/2006/relationships/image" Target="../media/image124.png"/><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21.xml"/><Relationship Id="rId3" Type="http://schemas.openxmlformats.org/officeDocument/2006/relationships/image" Target="../media/image125.png"/><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hyperlink" Target="http://www.cio.gov/eauthentication/" TargetMode="External"/><Relationship Id="rId3" Type="http://schemas.openxmlformats.org/officeDocument/2006/relationships/hyperlink" Target="http://www.cio.gov/fbca/" TargetMode="External"/><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122.xml"/><Relationship Id="rId3" Type="http://schemas.openxmlformats.org/officeDocument/2006/relationships/image" Target="../media/image12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3" Type="http://schemas.openxmlformats.org/officeDocument/2006/relationships/image" Target="../media/image12.jpeg"/><Relationship Id="rId1" Type="http://schemas.openxmlformats.org/officeDocument/2006/relationships/slideLayout" Target="../slideLayouts/slideLayout12.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123.xml"/><Relationship Id="rId3" Type="http://schemas.openxmlformats.org/officeDocument/2006/relationships/image" Target="../media/image126.png"/><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124.xml"/><Relationship Id="rId3" Type="http://schemas.openxmlformats.org/officeDocument/2006/relationships/image" Target="../media/image125.png"/><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126.xml"/><Relationship Id="rId3" Type="http://schemas.openxmlformats.org/officeDocument/2006/relationships/image" Target="../media/image127.png"/><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27.xml"/><Relationship Id="rId3" Type="http://schemas.openxmlformats.org/officeDocument/2006/relationships/image" Target="../media/image128.png"/><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3" Type="http://schemas.openxmlformats.org/officeDocument/2006/relationships/image" Target="../media/image13.png"/><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3"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4" Type="http://schemas.openxmlformats.org/officeDocument/2006/relationships/image" Target="../media/image6.png"/><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5.pdf"/></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3" Type="http://schemas.openxmlformats.org/officeDocument/2006/relationships/image" Target="../media/image15.jpe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3" Type="http://schemas.openxmlformats.org/officeDocument/2006/relationships/image" Target="../media/image16.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7.xml"/><Relationship Id="rId3" Type="http://schemas.openxmlformats.org/officeDocument/2006/relationships/image" Target="../media/image1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8.xml"/><Relationship Id="rId3" Type="http://schemas.openxmlformats.org/officeDocument/2006/relationships/image" Target="../media/image19.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0.pdf"/><Relationship Id="rId3" Type="http://schemas.openxmlformats.org/officeDocument/2006/relationships/image" Target="../media/image2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4" Type="http://schemas.openxmlformats.org/officeDocument/2006/relationships/image" Target="../media/image21.png"/><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0.pdf"/><Relationship Id="rId5" Type="http://schemas.openxmlformats.org/officeDocument/2006/relationships/image" Target="../media/image22.tiff"/></Relationships>
</file>

<file path=ppt/slides/_rels/slide28.xml.rels><?xml version="1.0" encoding="UTF-8" standalone="yes"?>
<Relationships xmlns="http://schemas.openxmlformats.org/package/2006/relationships"><Relationship Id="rId2" Type="http://schemas.openxmlformats.org/officeDocument/2006/relationships/image" Target="../media/image20.pdf"/><Relationship Id="rId3" Type="http://schemas.openxmlformats.org/officeDocument/2006/relationships/image" Target="../media/image2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0.pdf"/><Relationship Id="rId3" Type="http://schemas.openxmlformats.org/officeDocument/2006/relationships/image" Target="../media/image2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0.pdf"/><Relationship Id="rId3" Type="http://schemas.openxmlformats.org/officeDocument/2006/relationships/image" Target="../media/image2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0.pdf"/><Relationship Id="rId3" Type="http://schemas.openxmlformats.org/officeDocument/2006/relationships/image" Target="../media/image2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0.pdf"/><Relationship Id="rId3" Type="http://schemas.openxmlformats.org/officeDocument/2006/relationships/image" Target="../media/image2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4"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0.pd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1.xml"/><Relationship Id="rId3" Type="http://schemas.openxmlformats.org/officeDocument/2006/relationships/image" Target="../media/image1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2.xml"/><Relationship Id="rId3" Type="http://schemas.openxmlformats.org/officeDocument/2006/relationships/image" Target="../media/image1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2.tif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4" Type="http://schemas.openxmlformats.org/officeDocument/2006/relationships/image" Target="../media/image25.png"/><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4.pdf"/></Relationships>
</file>

<file path=ppt/slides/_rels/slide41.xml.rels><?xml version="1.0" encoding="UTF-8" standalone="yes"?>
<Relationships xmlns="http://schemas.openxmlformats.org/package/2006/relationships"><Relationship Id="rId4" Type="http://schemas.openxmlformats.org/officeDocument/2006/relationships/image" Target="../media/image25.png"/><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4.pdf"/></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4.xml"/><Relationship Id="rId3" Type="http://schemas.openxmlformats.org/officeDocument/2006/relationships/image" Target="../media/image12.jpeg"/><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5.xml"/><Relationship Id="rId3" Type="http://schemas.openxmlformats.org/officeDocument/2006/relationships/image" Target="../media/image26.jpeg"/><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6" Type="http://schemas.openxmlformats.org/officeDocument/2006/relationships/image" Target="../media/image30.png"/><Relationship Id="rId4" Type="http://schemas.openxmlformats.org/officeDocument/2006/relationships/image" Target="../media/image28.png"/><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27.png"/><Relationship Id="rId5" Type="http://schemas.openxmlformats.org/officeDocument/2006/relationships/image" Target="../media/image29.png"/></Relationships>
</file>

<file path=ppt/slides/_rels/slide54.xml.rels><?xml version="1.0" encoding="UTF-8" standalone="yes"?>
<Relationships xmlns="http://schemas.openxmlformats.org/package/2006/relationships"><Relationship Id="rId6" Type="http://schemas.openxmlformats.org/officeDocument/2006/relationships/image" Target="../media/image30.png"/><Relationship Id="rId4" Type="http://schemas.openxmlformats.org/officeDocument/2006/relationships/image" Target="../media/image28.png"/><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27.png"/><Relationship Id="rId5" Type="http://schemas.openxmlformats.org/officeDocument/2006/relationships/image" Target="../media/image29.png"/></Relationships>
</file>

<file path=ppt/slides/_rels/slide55.xml.rels><?xml version="1.0" encoding="UTF-8" standalone="yes"?>
<Relationships xmlns="http://schemas.openxmlformats.org/package/2006/relationships"><Relationship Id="rId4" Type="http://schemas.openxmlformats.org/officeDocument/2006/relationships/image" Target="../media/image28.png"/><Relationship Id="rId5" Type="http://schemas.openxmlformats.org/officeDocument/2006/relationships/image" Target="../media/image29.png"/><Relationship Id="rId7" Type="http://schemas.openxmlformats.org/officeDocument/2006/relationships/image" Target="../media/image31.emf"/><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27.png"/><Relationship Id="rId6" Type="http://schemas.openxmlformats.org/officeDocument/2006/relationships/image" Target="../media/image30.png"/></Relationships>
</file>

<file path=ppt/slides/_rels/slide56.xml.rels><?xml version="1.0" encoding="UTF-8" standalone="yes"?>
<Relationships xmlns="http://schemas.openxmlformats.org/package/2006/relationships"><Relationship Id="rId8" Type="http://schemas.openxmlformats.org/officeDocument/2006/relationships/image" Target="../media/image32.png"/><Relationship Id="rId4" Type="http://schemas.openxmlformats.org/officeDocument/2006/relationships/image" Target="../media/image28.png"/><Relationship Id="rId5" Type="http://schemas.openxmlformats.org/officeDocument/2006/relationships/image" Target="../media/image29.png"/><Relationship Id="rId7" Type="http://schemas.openxmlformats.org/officeDocument/2006/relationships/image" Target="../media/image31.emf"/><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27.png"/><Relationship Id="rId6" Type="http://schemas.openxmlformats.org/officeDocument/2006/relationships/image" Target="../media/image30.png"/></Relationships>
</file>

<file path=ppt/slides/_rels/slide57.xml.rels><?xml version="1.0" encoding="UTF-8" standalone="yes"?>
<Relationships xmlns="http://schemas.openxmlformats.org/package/2006/relationships"><Relationship Id="rId8" Type="http://schemas.openxmlformats.org/officeDocument/2006/relationships/image" Target="../media/image31.emf"/><Relationship Id="rId4" Type="http://schemas.openxmlformats.org/officeDocument/2006/relationships/image" Target="../media/image28.png"/><Relationship Id="rId5" Type="http://schemas.openxmlformats.org/officeDocument/2006/relationships/image" Target="../media/image29.png"/><Relationship Id="rId7" Type="http://schemas.openxmlformats.org/officeDocument/2006/relationships/image" Target="../media/image32.png"/><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27.png"/><Relationship Id="rId6" Type="http://schemas.openxmlformats.org/officeDocument/2006/relationships/image" Target="../media/image30.png"/></Relationships>
</file>

<file path=ppt/slides/_rels/slide58.xml.rels><?xml version="1.0" encoding="UTF-8" standalone="yes"?>
<Relationships xmlns="http://schemas.openxmlformats.org/package/2006/relationships"><Relationship Id="rId8" Type="http://schemas.openxmlformats.org/officeDocument/2006/relationships/image" Target="../media/image31.emf"/><Relationship Id="rId4" Type="http://schemas.openxmlformats.org/officeDocument/2006/relationships/image" Target="../media/image28.png"/><Relationship Id="rId5" Type="http://schemas.openxmlformats.org/officeDocument/2006/relationships/image" Target="../media/image29.png"/><Relationship Id="rId7" Type="http://schemas.openxmlformats.org/officeDocument/2006/relationships/image" Target="../media/image32.png"/><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27.png"/><Relationship Id="rId6" Type="http://schemas.openxmlformats.org/officeDocument/2006/relationships/image" Target="../media/image30.png"/></Relationships>
</file>

<file path=ppt/slides/_rels/slide59.xml.rels><?xml version="1.0" encoding="UTF-8" standalone="yes"?>
<Relationships xmlns="http://schemas.openxmlformats.org/package/2006/relationships"><Relationship Id="rId8" Type="http://schemas.openxmlformats.org/officeDocument/2006/relationships/image" Target="../media/image31.emf"/><Relationship Id="rId4" Type="http://schemas.openxmlformats.org/officeDocument/2006/relationships/image" Target="../media/image28.png"/><Relationship Id="rId5" Type="http://schemas.openxmlformats.org/officeDocument/2006/relationships/image" Target="../media/image29.png"/><Relationship Id="rId7" Type="http://schemas.openxmlformats.org/officeDocument/2006/relationships/image" Target="../media/image32.png"/><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27.png"/><Relationship Id="rId6" Type="http://schemas.openxmlformats.org/officeDocument/2006/relationships/image" Target="../media/image30.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8" Type="http://schemas.openxmlformats.org/officeDocument/2006/relationships/image" Target="../media/image31.emf"/><Relationship Id="rId4" Type="http://schemas.openxmlformats.org/officeDocument/2006/relationships/image" Target="../media/image28.png"/><Relationship Id="rId5" Type="http://schemas.openxmlformats.org/officeDocument/2006/relationships/image" Target="../media/image29.png"/><Relationship Id="rId7" Type="http://schemas.openxmlformats.org/officeDocument/2006/relationships/image" Target="../media/image32.png"/><Relationship Id="rId1" Type="http://schemas.openxmlformats.org/officeDocument/2006/relationships/slideLayout" Target="../slideLayouts/slideLayout2.xml"/><Relationship Id="rId2" Type="http://schemas.openxmlformats.org/officeDocument/2006/relationships/notesSlide" Target="../notesSlides/notesSlide43.xml"/><Relationship Id="rId9" Type="http://schemas.openxmlformats.org/officeDocument/2006/relationships/image" Target="../media/image33.png"/><Relationship Id="rId3" Type="http://schemas.openxmlformats.org/officeDocument/2006/relationships/image" Target="../media/image27.png"/><Relationship Id="rId6" Type="http://schemas.openxmlformats.org/officeDocument/2006/relationships/image" Target="../media/image30.png"/></Relationships>
</file>

<file path=ppt/slides/_rels/slide61.xml.rels><?xml version="1.0" encoding="UTF-8" standalone="yes"?>
<Relationships xmlns="http://schemas.openxmlformats.org/package/2006/relationships"><Relationship Id="rId8" Type="http://schemas.openxmlformats.org/officeDocument/2006/relationships/image" Target="../media/image33.png"/><Relationship Id="rId4" Type="http://schemas.openxmlformats.org/officeDocument/2006/relationships/image" Target="../media/image28.png"/><Relationship Id="rId5" Type="http://schemas.openxmlformats.org/officeDocument/2006/relationships/image" Target="../media/image29.png"/><Relationship Id="rId7" Type="http://schemas.openxmlformats.org/officeDocument/2006/relationships/image" Target="../media/image32.png"/><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27.png"/><Relationship Id="rId6" Type="http://schemas.openxmlformats.org/officeDocument/2006/relationships/image" Target="../media/image30.png"/></Relationships>
</file>

<file path=ppt/slides/_rels/slide62.xml.rels><?xml version="1.0" encoding="UTF-8" standalone="yes"?>
<Relationships xmlns="http://schemas.openxmlformats.org/package/2006/relationships"><Relationship Id="rId8" Type="http://schemas.openxmlformats.org/officeDocument/2006/relationships/image" Target="../media/image33.png"/><Relationship Id="rId4" Type="http://schemas.openxmlformats.org/officeDocument/2006/relationships/image" Target="../media/image28.png"/><Relationship Id="rId5" Type="http://schemas.openxmlformats.org/officeDocument/2006/relationships/image" Target="../media/image29.png"/><Relationship Id="rId7" Type="http://schemas.openxmlformats.org/officeDocument/2006/relationships/image" Target="../media/image32.png"/><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27.png"/><Relationship Id="rId6" Type="http://schemas.openxmlformats.org/officeDocument/2006/relationships/image" Target="../media/image30.png"/></Relationships>
</file>

<file path=ppt/slides/_rels/slide63.xml.rels><?xml version="1.0" encoding="UTF-8" standalone="yes"?>
<Relationships xmlns="http://schemas.openxmlformats.org/package/2006/relationships"><Relationship Id="rId8" Type="http://schemas.openxmlformats.org/officeDocument/2006/relationships/image" Target="../media/image33.png"/><Relationship Id="rId4" Type="http://schemas.openxmlformats.org/officeDocument/2006/relationships/image" Target="../media/image28.png"/><Relationship Id="rId5" Type="http://schemas.openxmlformats.org/officeDocument/2006/relationships/image" Target="../media/image29.png"/><Relationship Id="rId7" Type="http://schemas.openxmlformats.org/officeDocument/2006/relationships/image" Target="../media/image32.png"/><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27.png"/><Relationship Id="rId6" Type="http://schemas.openxmlformats.org/officeDocument/2006/relationships/image" Target="../media/image30.png"/></Relationships>
</file>

<file path=ppt/slides/_rels/slide64.xml.rels><?xml version="1.0" encoding="UTF-8" standalone="yes"?>
<Relationships xmlns="http://schemas.openxmlformats.org/package/2006/relationships"><Relationship Id="rId8" Type="http://schemas.openxmlformats.org/officeDocument/2006/relationships/image" Target="../media/image33.png"/><Relationship Id="rId4" Type="http://schemas.openxmlformats.org/officeDocument/2006/relationships/image" Target="../media/image28.png"/><Relationship Id="rId5" Type="http://schemas.openxmlformats.org/officeDocument/2006/relationships/image" Target="../media/image29.png"/><Relationship Id="rId7" Type="http://schemas.openxmlformats.org/officeDocument/2006/relationships/image" Target="../media/image32.png"/><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27.png"/><Relationship Id="rId6" Type="http://schemas.openxmlformats.org/officeDocument/2006/relationships/image" Target="../media/image30.png"/></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4" Type="http://schemas.openxmlformats.org/officeDocument/2006/relationships/image" Target="../media/image35.png"/><Relationship Id="rId1" Type="http://schemas.openxmlformats.org/officeDocument/2006/relationships/slideLayout" Target="../slideLayouts/slideLayout12.xml"/><Relationship Id="rId2" Type="http://schemas.openxmlformats.org/officeDocument/2006/relationships/notesSlide" Target="../notesSlides/notesSlide50.xml"/><Relationship Id="rId3" Type="http://schemas.openxmlformats.org/officeDocument/2006/relationships/image" Target="../media/image34.pn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1.xml"/><Relationship Id="rId3" Type="http://schemas.openxmlformats.org/officeDocument/2006/relationships/image" Target="../media/image36.png"/><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2.xml"/><Relationship Id="rId3" Type="http://schemas.openxmlformats.org/officeDocument/2006/relationships/image" Target="../media/image36.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4" Type="http://schemas.openxmlformats.org/officeDocument/2006/relationships/image" Target="../media/image38.png"/><Relationship Id="rId1" Type="http://schemas.openxmlformats.org/officeDocument/2006/relationships/slideLayout" Target="../slideLayouts/slideLayout12.xml"/><Relationship Id="rId2" Type="http://schemas.openxmlformats.org/officeDocument/2006/relationships/notesSlide" Target="../notesSlides/notesSlide53.xml"/><Relationship Id="rId3" Type="http://schemas.openxmlformats.org/officeDocument/2006/relationships/image" Target="../media/image37.png"/></Relationships>
</file>

<file path=ppt/slides/_rels/slide71.xml.rels><?xml version="1.0" encoding="UTF-8" standalone="yes"?>
<Relationships xmlns="http://schemas.openxmlformats.org/package/2006/relationships"><Relationship Id="rId4" Type="http://schemas.openxmlformats.org/officeDocument/2006/relationships/image" Target="../media/image38.png"/><Relationship Id="rId1" Type="http://schemas.openxmlformats.org/officeDocument/2006/relationships/slideLayout" Target="../slideLayouts/slideLayout12.xml"/><Relationship Id="rId2" Type="http://schemas.openxmlformats.org/officeDocument/2006/relationships/notesSlide" Target="../notesSlides/notesSlide54.xml"/><Relationship Id="rId3" Type="http://schemas.openxmlformats.org/officeDocument/2006/relationships/image" Target="../media/image37.png"/></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5.xml"/><Relationship Id="rId3" Type="http://schemas.openxmlformats.org/officeDocument/2006/relationships/image" Target="../media/image39.png"/><Relationship Id="rId1" Type="http://schemas.openxmlformats.org/officeDocument/2006/relationships/slideLayout" Target="../slideLayouts/slideLayout1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6.xml"/><Relationship Id="rId3" Type="http://schemas.openxmlformats.org/officeDocument/2006/relationships/image" Target="../media/image40.png"/><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4" Type="http://schemas.openxmlformats.org/officeDocument/2006/relationships/image" Target="../media/image42.png"/><Relationship Id="rId1" Type="http://schemas.openxmlformats.org/officeDocument/2006/relationships/slideLayout" Target="../slideLayouts/slideLayout12.xml"/><Relationship Id="rId2" Type="http://schemas.openxmlformats.org/officeDocument/2006/relationships/notesSlide" Target="../notesSlides/notesSlide57.xml"/><Relationship Id="rId3" Type="http://schemas.openxmlformats.org/officeDocument/2006/relationships/image" Target="../media/image41.png"/><Relationship Id="rId5" Type="http://schemas.openxmlformats.org/officeDocument/2006/relationships/image" Target="../media/image43.png"/></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60.xml"/><Relationship Id="rId3" Type="http://schemas.openxmlformats.org/officeDocument/2006/relationships/image" Target="../media/image44.png"/><Relationship Id="rId1" Type="http://schemas.openxmlformats.org/officeDocument/2006/relationships/slideLayout" Target="../slideLayouts/slideLayout12.xml"/></Relationships>
</file>

<file path=ppt/slides/_rels/slide78.xml.rels><?xml version="1.0" encoding="UTF-8" standalone="yes"?>
<Relationships xmlns="http://schemas.openxmlformats.org/package/2006/relationships"><Relationship Id="rId4" Type="http://schemas.openxmlformats.org/officeDocument/2006/relationships/image" Target="../media/image46.png"/><Relationship Id="rId1" Type="http://schemas.openxmlformats.org/officeDocument/2006/relationships/slideLayout" Target="../slideLayouts/slideLayout12.xml"/><Relationship Id="rId2" Type="http://schemas.openxmlformats.org/officeDocument/2006/relationships/notesSlide" Target="../notesSlides/notesSlide61.xml"/><Relationship Id="rId3" Type="http://schemas.openxmlformats.org/officeDocument/2006/relationships/image" Target="../media/image45.png"/></Relationships>
</file>

<file path=ppt/slides/_rels/slide79.xml.rels><?xml version="1.0" encoding="UTF-8" standalone="yes"?>
<Relationships xmlns="http://schemas.openxmlformats.org/package/2006/relationships"><Relationship Id="rId4" Type="http://schemas.openxmlformats.org/officeDocument/2006/relationships/image" Target="../media/image48.png"/><Relationship Id="rId1" Type="http://schemas.openxmlformats.org/officeDocument/2006/relationships/slideLayout" Target="../slideLayouts/slideLayout12.xml"/><Relationship Id="rId2" Type="http://schemas.openxmlformats.org/officeDocument/2006/relationships/notesSlide" Target="../notesSlides/notesSlide62.xml"/><Relationship Id="rId3" Type="http://schemas.openxmlformats.org/officeDocument/2006/relationships/image" Target="../media/image47.png"/></Relationships>
</file>

<file path=ppt/slides/_rels/slide8.xml.rels><?xml version="1.0" encoding="UTF-8" standalone="yes"?>
<Relationships xmlns="http://schemas.openxmlformats.org/package/2006/relationships"><Relationship Id="rId4" Type="http://schemas.openxmlformats.org/officeDocument/2006/relationships/image" Target="../media/image6.png"/><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5.pdf"/></Relationships>
</file>

<file path=ppt/slides/_rels/slide80.xml.rels><?xml version="1.0" encoding="UTF-8" standalone="yes"?>
<Relationships xmlns="http://schemas.openxmlformats.org/package/2006/relationships"><Relationship Id="rId4" Type="http://schemas.openxmlformats.org/officeDocument/2006/relationships/image" Target="../media/image50.png"/><Relationship Id="rId1" Type="http://schemas.openxmlformats.org/officeDocument/2006/relationships/slideLayout" Target="../slideLayouts/slideLayout12.xml"/><Relationship Id="rId2" Type="http://schemas.openxmlformats.org/officeDocument/2006/relationships/notesSlide" Target="../notesSlides/notesSlide63.xml"/><Relationship Id="rId3" Type="http://schemas.openxmlformats.org/officeDocument/2006/relationships/image" Target="../media/image49.png"/></Relationships>
</file>

<file path=ppt/slides/_rels/slide81.xml.rels><?xml version="1.0" encoding="UTF-8" standalone="yes"?>
<Relationships xmlns="http://schemas.openxmlformats.org/package/2006/relationships"><Relationship Id="rId6" Type="http://schemas.openxmlformats.org/officeDocument/2006/relationships/image" Target="../media/image53.png"/><Relationship Id="rId4" Type="http://schemas.openxmlformats.org/officeDocument/2006/relationships/image" Target="../media/image41.png"/><Relationship Id="rId1" Type="http://schemas.openxmlformats.org/officeDocument/2006/relationships/slideLayout" Target="../slideLayouts/slideLayout12.xml"/><Relationship Id="rId2" Type="http://schemas.openxmlformats.org/officeDocument/2006/relationships/notesSlide" Target="../notesSlides/notesSlide64.xml"/><Relationship Id="rId3" Type="http://schemas.openxmlformats.org/officeDocument/2006/relationships/image" Target="../media/image51.png"/><Relationship Id="rId5" Type="http://schemas.openxmlformats.org/officeDocument/2006/relationships/image" Target="../media/image52.png"/></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2.xml"/></Relationships>
</file>

<file path=ppt/slides/_rels/slide83.xml.rels><?xml version="1.0" encoding="UTF-8" standalone="yes"?>
<Relationships xmlns="http://schemas.openxmlformats.org/package/2006/relationships"><Relationship Id="rId4" Type="http://schemas.openxmlformats.org/officeDocument/2006/relationships/image" Target="../media/image55.png"/><Relationship Id="rId1" Type="http://schemas.openxmlformats.org/officeDocument/2006/relationships/slideLayout" Target="../slideLayouts/slideLayout12.xml"/><Relationship Id="rId2" Type="http://schemas.openxmlformats.org/officeDocument/2006/relationships/notesSlide" Target="../notesSlides/notesSlide66.xml"/><Relationship Id="rId3" Type="http://schemas.openxmlformats.org/officeDocument/2006/relationships/image" Target="../media/image54.png"/></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67.xml"/><Relationship Id="rId3" Type="http://schemas.openxmlformats.org/officeDocument/2006/relationships/image" Target="../media/image55.png"/><Relationship Id="rId1" Type="http://schemas.openxmlformats.org/officeDocument/2006/relationships/slideLayout" Target="../slideLayouts/slideLayout1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2.xml"/></Relationships>
</file>

<file path=ppt/slides/_rels/slide86.xml.rels><?xml version="1.0" encoding="UTF-8" standalone="yes"?>
<Relationships xmlns="http://schemas.openxmlformats.org/package/2006/relationships"><Relationship Id="rId4" Type="http://schemas.openxmlformats.org/officeDocument/2006/relationships/image" Target="../media/image56.png"/><Relationship Id="rId1" Type="http://schemas.openxmlformats.org/officeDocument/2006/relationships/slideLayout" Target="../slideLayouts/slideLayout12.xml"/><Relationship Id="rId2" Type="http://schemas.openxmlformats.org/officeDocument/2006/relationships/notesSlide" Target="../notesSlides/notesSlide69.xml"/><Relationship Id="rId3" Type="http://schemas.openxmlformats.org/officeDocument/2006/relationships/image" Target="../media/image41.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4" Type="http://schemas.openxmlformats.org/officeDocument/2006/relationships/image" Target="../media/image58.png"/><Relationship Id="rId1" Type="http://schemas.openxmlformats.org/officeDocument/2006/relationships/slideLayout" Target="../slideLayouts/slideLayout2.xml"/><Relationship Id="rId2" Type="http://schemas.openxmlformats.org/officeDocument/2006/relationships/image" Target="../media/image12.jpeg"/><Relationship Id="rId3" Type="http://schemas.openxmlformats.org/officeDocument/2006/relationships/image" Target="../media/image57.png"/></Relationships>
</file>

<file path=ppt/slides/_rels/slide89.xml.rels><?xml version="1.0" encoding="UTF-8" standalone="yes"?>
<Relationships xmlns="http://schemas.openxmlformats.org/package/2006/relationships"><Relationship Id="rId4" Type="http://schemas.openxmlformats.org/officeDocument/2006/relationships/image" Target="../media/image57.png"/><Relationship Id="rId1" Type="http://schemas.openxmlformats.org/officeDocument/2006/relationships/slideLayout" Target="../slideLayouts/slideLayout2.xml"/><Relationship Id="rId2" Type="http://schemas.openxmlformats.org/officeDocument/2006/relationships/image" Target="../media/image59.png"/><Relationship Id="rId3" Type="http://schemas.openxmlformats.org/officeDocument/2006/relationships/image" Target="../media/image12.jpeg"/></Relationships>
</file>

<file path=ppt/slides/_rels/slide9.xml.rels><?xml version="1.0" encoding="UTF-8" standalone="yes"?>
<Relationships xmlns="http://schemas.openxmlformats.org/package/2006/relationships"><Relationship Id="rId4"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7.png"/></Relationships>
</file>

<file path=ppt/slides/_rels/slide90.xml.rels><?xml version="1.0" encoding="UTF-8" standalone="yes"?>
<Relationships xmlns="http://schemas.openxmlformats.org/package/2006/relationships"><Relationship Id="rId4" Type="http://schemas.openxmlformats.org/officeDocument/2006/relationships/image" Target="../media/image57.png"/><Relationship Id="rId1" Type="http://schemas.openxmlformats.org/officeDocument/2006/relationships/slideLayout" Target="../slideLayouts/slideLayout2.xml"/><Relationship Id="rId2" Type="http://schemas.openxmlformats.org/officeDocument/2006/relationships/image" Target="../media/image60.png"/><Relationship Id="rId3" Type="http://schemas.openxmlformats.org/officeDocument/2006/relationships/image" Target="../media/image12.jpeg"/></Relationships>
</file>

<file path=ppt/slides/_rels/slide9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4" Type="http://schemas.openxmlformats.org/officeDocument/2006/relationships/image" Target="../media/image63.png"/><Relationship Id="rId1" Type="http://schemas.openxmlformats.org/officeDocument/2006/relationships/slideLayout" Target="../slideLayouts/slideLayout12.xml"/><Relationship Id="rId2" Type="http://schemas.openxmlformats.org/officeDocument/2006/relationships/notesSlide" Target="../notesSlides/notesSlide70.xml"/><Relationship Id="rId3" Type="http://schemas.openxmlformats.org/officeDocument/2006/relationships/image" Target="../media/image62.png"/></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73.xml"/><Relationship Id="rId3" Type="http://schemas.openxmlformats.org/officeDocument/2006/relationships/image" Target="../media/image64.png"/><Relationship Id="rId1" Type="http://schemas.openxmlformats.org/officeDocument/2006/relationships/slideLayout" Target="../slideLayouts/slideLayout12.xml"/></Relationships>
</file>

<file path=ppt/slides/_rels/slide96.xml.rels><?xml version="1.0" encoding="UTF-8" standalone="yes"?>
<Relationships xmlns="http://schemas.openxmlformats.org/package/2006/relationships"><Relationship Id="rId4" Type="http://schemas.openxmlformats.org/officeDocument/2006/relationships/image" Target="../media/image66.png"/><Relationship Id="rId1" Type="http://schemas.openxmlformats.org/officeDocument/2006/relationships/slideLayout" Target="../slideLayouts/slideLayout12.xml"/><Relationship Id="rId2" Type="http://schemas.openxmlformats.org/officeDocument/2006/relationships/notesSlide" Target="../notesSlides/notesSlide74.xml"/><Relationship Id="rId3" Type="http://schemas.openxmlformats.org/officeDocument/2006/relationships/image" Target="../media/image65.png"/></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75.xml"/><Relationship Id="rId3" Type="http://schemas.openxmlformats.org/officeDocument/2006/relationships/image" Target="../media/image67.png"/><Relationship Id="rId1" Type="http://schemas.openxmlformats.org/officeDocument/2006/relationships/slideLayout" Target="../slideLayouts/slideLayout12.xml"/></Relationships>
</file>

<file path=ppt/slides/_rels/slide98.xml.rels><?xml version="1.0" encoding="UTF-8" standalone="yes"?>
<Relationships xmlns="http://schemas.openxmlformats.org/package/2006/relationships"><Relationship Id="rId4" Type="http://schemas.openxmlformats.org/officeDocument/2006/relationships/image" Target="../media/image68.png"/><Relationship Id="rId1" Type="http://schemas.openxmlformats.org/officeDocument/2006/relationships/slideLayout" Target="../slideLayouts/slideLayout12.xml"/><Relationship Id="rId2" Type="http://schemas.openxmlformats.org/officeDocument/2006/relationships/notesSlide" Target="../notesSlides/notesSlide76.xml"/><Relationship Id="rId3" Type="http://schemas.openxmlformats.org/officeDocument/2006/relationships/image" Target="../media/image67.png"/></Relationships>
</file>

<file path=ppt/slides/_rels/slide99.xml.rels><?xml version="1.0" encoding="UTF-8" standalone="yes"?>
<Relationships xmlns="http://schemas.openxmlformats.org/package/2006/relationships"><Relationship Id="rId4" Type="http://schemas.openxmlformats.org/officeDocument/2006/relationships/image" Target="../media/image70.png"/><Relationship Id="rId1" Type="http://schemas.openxmlformats.org/officeDocument/2006/relationships/slideLayout" Target="../slideLayouts/slideLayout12.xml"/><Relationship Id="rId2" Type="http://schemas.openxmlformats.org/officeDocument/2006/relationships/notesSlide" Target="../notesSlides/notesSlide77.xml"/><Relationship Id="rId3" Type="http://schemas.openxmlformats.org/officeDocument/2006/relationships/image" Target="../media/image69.png"/><Relationship Id="rId5" Type="http://schemas.openxmlformats.org/officeDocument/2006/relationships/image" Target="../media/image7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4338" name="Title 1"/>
          <p:cNvSpPr>
            <a:spLocks noGrp="1"/>
          </p:cNvSpPr>
          <p:nvPr>
            <p:ph type="ctrTitle"/>
          </p:nvPr>
        </p:nvSpPr>
        <p:spPr>
          <a:xfrm>
            <a:off x="4495800" y="1676400"/>
            <a:ext cx="4267200" cy="2057400"/>
          </a:xfrm>
        </p:spPr>
        <p:txBody>
          <a:bodyPr/>
          <a:lstStyle/>
          <a:p>
            <a:pPr eaLnBrk="1" hangingPunct="1"/>
            <a:r>
              <a:rPr lang="en-US" sz="3200" dirty="0" smtClean="0">
                <a:latin typeface="Arial Black" charset="0"/>
                <a:ea typeface="ＭＳ Ｐゴシック" charset="-128"/>
                <a:cs typeface="ＭＳ Ｐゴシック" charset="-128"/>
              </a:rPr>
              <a:t>GAARDS</a:t>
            </a:r>
          </a:p>
        </p:txBody>
      </p:sp>
      <p:sp>
        <p:nvSpPr>
          <p:cNvPr id="14339" name="Subtitle 2"/>
          <p:cNvSpPr>
            <a:spLocks noGrp="1"/>
          </p:cNvSpPr>
          <p:nvPr>
            <p:ph type="subTitle" idx="1"/>
          </p:nvPr>
        </p:nvSpPr>
        <p:spPr>
          <a:xfrm>
            <a:off x="4191000" y="4191000"/>
            <a:ext cx="4495800" cy="1905000"/>
          </a:xfrm>
        </p:spPr>
        <p:txBody>
          <a:bodyPr/>
          <a:lstStyle/>
          <a:p>
            <a:pPr eaLnBrk="1" hangingPunct="1"/>
            <a:r>
              <a:rPr lang="en-US" dirty="0" smtClean="0">
                <a:ea typeface="ＭＳ Ｐゴシック" charset="-128"/>
                <a:cs typeface="ＭＳ Ｐゴシック" charset="-128"/>
              </a:rPr>
              <a:t>Stephen Langella</a:t>
            </a:r>
          </a:p>
          <a:p>
            <a:pPr eaLnBrk="1" hangingPunct="1"/>
            <a:r>
              <a:rPr lang="en-US" b="0" dirty="0" smtClean="0">
                <a:ea typeface="ＭＳ Ｐゴシック" charset="-128"/>
                <a:cs typeface="ＭＳ Ｐゴシック" charset="-128"/>
              </a:rPr>
              <a:t>Stephen.Langella@osumc.edu</a:t>
            </a:r>
          </a:p>
          <a:p>
            <a:pPr eaLnBrk="1" hangingPunct="1"/>
            <a:endParaRPr lang="en-US" sz="1800" dirty="0" smtClean="0">
              <a:ea typeface="ＭＳ Ｐゴシック" charset="-128"/>
              <a:cs typeface="ＭＳ Ｐゴシック" charset="-128"/>
            </a:endParaRPr>
          </a:p>
          <a:p>
            <a:pPr eaLnBrk="1" hangingPunct="1"/>
            <a:r>
              <a:rPr lang="en-US" sz="1800" dirty="0" smtClean="0">
                <a:ea typeface="ＭＳ Ｐゴシック" charset="-128"/>
                <a:cs typeface="ＭＳ Ｐゴシック" charset="-128"/>
              </a:rPr>
              <a:t>June 2009</a:t>
            </a:r>
          </a:p>
          <a:p>
            <a:pPr eaLnBrk="1" hangingPunct="1"/>
            <a:r>
              <a:rPr lang="en-US" sz="1800" b="0" dirty="0" smtClean="0">
                <a:ea typeface="ＭＳ Ｐゴシック" charset="-128"/>
                <a:cs typeface="ＭＳ Ｐゴシック" charset="-128"/>
              </a:rPr>
              <a:t>http://</a:t>
            </a:r>
            <a:r>
              <a:rPr lang="en-US" sz="1800" b="0" dirty="0" err="1" smtClean="0">
                <a:ea typeface="ＭＳ Ｐゴシック" charset="-128"/>
                <a:cs typeface="ＭＳ Ｐゴシック" charset="-128"/>
              </a:rPr>
              <a:t>www.cagrid.org</a:t>
            </a:r>
            <a:endParaRPr lang="en-US" sz="1800" b="0" dirty="0" smtClean="0">
              <a:ea typeface="ＭＳ Ｐゴシック" charset="-128"/>
              <a:cs typeface="ＭＳ Ｐゴシック" charset="-128"/>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r>
              <a:rPr lang="en-US" dirty="0" smtClean="0"/>
              <a:t>Delegation </a:t>
            </a:r>
          </a:p>
        </p:txBody>
      </p:sp>
      <p:sp>
        <p:nvSpPr>
          <p:cNvPr id="19459" name="Rectangle 3"/>
          <p:cNvSpPr>
            <a:spLocks noGrp="1" noChangeArrowheads="1"/>
          </p:cNvSpPr>
          <p:nvPr>
            <p:ph idx="1"/>
          </p:nvPr>
        </p:nvSpPr>
        <p:spPr>
          <a:xfrm>
            <a:off x="304800" y="914400"/>
            <a:ext cx="8610600" cy="5046663"/>
          </a:xfrm>
        </p:spPr>
        <p:txBody>
          <a:bodyPr/>
          <a:lstStyle/>
          <a:p>
            <a:endParaRPr lang="en-US" sz="2000" b="0" dirty="0" smtClean="0"/>
          </a:p>
          <a:p>
            <a:r>
              <a:rPr lang="en-US" sz="2000" dirty="0" smtClean="0"/>
              <a:t>Proxy Certificates</a:t>
            </a:r>
          </a:p>
          <a:p>
            <a:pPr lvl="1"/>
            <a:r>
              <a:rPr lang="en-US" sz="2000" dirty="0" smtClean="0"/>
              <a:t>Allow users to delegate on the fly by granting other entities the right to use their name</a:t>
            </a:r>
          </a:p>
          <a:p>
            <a:pPr lvl="1"/>
            <a:r>
              <a:rPr lang="en-US" sz="2000" dirty="0" smtClean="0"/>
              <a:t>Standardized in IETF/PKIX 2004</a:t>
            </a:r>
          </a:p>
          <a:p>
            <a:pPr lvl="1"/>
            <a:r>
              <a:rPr lang="en-US" sz="2000" dirty="0" smtClean="0"/>
              <a:t>Fully implemented, deployed and widely used</a:t>
            </a:r>
          </a:p>
          <a:p>
            <a:pPr lvl="1">
              <a:lnSpc>
                <a:spcPct val="90000"/>
              </a:lnSpc>
            </a:pPr>
            <a:r>
              <a:rPr lang="en-US" sz="2000" dirty="0" smtClean="0"/>
              <a:t>Same format as X.509 Public Key Identify Certificate, but signed by user (or another proxy certificate)</a:t>
            </a:r>
          </a:p>
          <a:p>
            <a:pPr lvl="1">
              <a:lnSpc>
                <a:spcPct val="90000"/>
              </a:lnSpc>
            </a:pPr>
            <a:r>
              <a:rPr lang="en-US" sz="2000" dirty="0" smtClean="0"/>
              <a:t>Name scoped to issuer’s name</a:t>
            </a:r>
          </a:p>
          <a:p>
            <a:pPr lvl="1">
              <a:lnSpc>
                <a:spcPct val="90000"/>
              </a:lnSpc>
            </a:pPr>
            <a:r>
              <a:rPr lang="en-US" sz="2000" dirty="0" smtClean="0"/>
              <a:t>Support restricted delegation from issuer to bearer</a:t>
            </a:r>
          </a:p>
          <a:p>
            <a:pPr lvl="1">
              <a:lnSpc>
                <a:spcPct val="90000"/>
              </a:lnSpc>
            </a:pPr>
            <a:r>
              <a:rPr lang="en-US" sz="2000" dirty="0" smtClean="0"/>
              <a:t>Includes critical extension to identify as Proxy and express delegation</a:t>
            </a:r>
          </a:p>
          <a:p>
            <a:endParaRPr lang="en-US" sz="2000" dirty="0" smtClean="0"/>
          </a:p>
          <a:p>
            <a:endParaRPr lang="en-US" sz="2000" b="0" dirty="0" smtClean="0"/>
          </a:p>
          <a:p>
            <a:pPr lvl="1"/>
            <a:endParaRPr lang="en-US" sz="2000" dirty="0" smtClean="0"/>
          </a:p>
        </p:txBody>
      </p:sp>
    </p:spTree>
  </p:cSld>
  <p:clrMapOvr>
    <a:masterClrMapping/>
  </p:clrMapOvr>
  <p:transition advClick="0"/>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a:xfrm>
            <a:off x="0" y="76200"/>
            <a:ext cx="6400800" cy="914400"/>
          </a:xfrm>
        </p:spPr>
        <p:txBody>
          <a:bodyPr/>
          <a:lstStyle/>
          <a:p>
            <a:pPr eaLnBrk="1" hangingPunct="1"/>
            <a:r>
              <a:rPr lang="en-US" dirty="0" smtClean="0">
                <a:ea typeface="Arial" charset="0"/>
                <a:cs typeface="Arial" charset="0"/>
              </a:rPr>
              <a:t>Dorian Identity Provider Account</a:t>
            </a:r>
            <a:endParaRPr lang="en-US" dirty="0">
              <a:ea typeface="Arial" charset="0"/>
              <a:cs typeface="Arial" charset="0"/>
            </a:endParaRPr>
          </a:p>
        </p:txBody>
      </p:sp>
      <p:sp>
        <p:nvSpPr>
          <p:cNvPr id="59395" name="Rectangle 3"/>
          <p:cNvSpPr>
            <a:spLocks noGrp="1" noChangeArrowheads="1"/>
          </p:cNvSpPr>
          <p:nvPr>
            <p:ph type="body" sz="half" idx="1"/>
          </p:nvPr>
        </p:nvSpPr>
        <p:spPr>
          <a:xfrm>
            <a:off x="0" y="1219200"/>
            <a:ext cx="4419600" cy="4953000"/>
          </a:xfrm>
        </p:spPr>
        <p:txBody>
          <a:bodyPr/>
          <a:lstStyle/>
          <a:p>
            <a:pPr marL="0" indent="0" eaLnBrk="1" hangingPunct="1">
              <a:buClr>
                <a:srgbClr val="2D2D8A"/>
              </a:buClr>
            </a:pPr>
            <a:r>
              <a:rPr lang="en-US" dirty="0" smtClean="0">
                <a:ea typeface="Arial" charset="0"/>
                <a:cs typeface="Arial" charset="0"/>
              </a:rPr>
              <a:t> Account Password</a:t>
            </a:r>
          </a:p>
          <a:p>
            <a:pPr marL="400050" lvl="1" indent="0" eaLnBrk="1" hangingPunct="1">
              <a:buClr>
                <a:srgbClr val="2D2D8A"/>
              </a:buClr>
            </a:pPr>
            <a:r>
              <a:rPr lang="en-US" dirty="0" smtClean="0">
                <a:ea typeface="Arial" charset="0"/>
                <a:cs typeface="Arial" charset="0"/>
              </a:rPr>
              <a:t> Used to authenticate with the Dorian Identity Provider</a:t>
            </a:r>
          </a:p>
          <a:p>
            <a:pPr marL="400050" lvl="1" indent="0" eaLnBrk="1" hangingPunct="1">
              <a:buClr>
                <a:srgbClr val="2D2D8A"/>
              </a:buClr>
            </a:pPr>
            <a:r>
              <a:rPr lang="en-US" dirty="0" smtClean="0">
                <a:ea typeface="Arial" charset="0"/>
                <a:cs typeface="Arial" charset="0"/>
              </a:rPr>
              <a:t> Federal </a:t>
            </a:r>
            <a:r>
              <a:rPr lang="en-US" dirty="0" err="1" smtClean="0">
                <a:ea typeface="Arial" charset="0"/>
                <a:cs typeface="Arial" charset="0"/>
              </a:rPr>
              <a:t>eAuthentication</a:t>
            </a:r>
            <a:r>
              <a:rPr lang="en-US" dirty="0" smtClean="0">
                <a:ea typeface="Arial" charset="0"/>
                <a:cs typeface="Arial" charset="0"/>
              </a:rPr>
              <a:t> Level 1 and Level 2 Compliant</a:t>
            </a:r>
          </a:p>
          <a:p>
            <a:pPr marL="400050" lvl="1" indent="0" eaLnBrk="1" hangingPunct="1">
              <a:buClr>
                <a:srgbClr val="2D2D8A"/>
              </a:buClr>
            </a:pPr>
            <a:r>
              <a:rPr lang="en-US" dirty="0" smtClean="0">
                <a:ea typeface="Arial" charset="0"/>
                <a:cs typeface="Arial" charset="0"/>
              </a:rPr>
              <a:t> </a:t>
            </a:r>
            <a:r>
              <a:rPr lang="en-US" b="1" dirty="0" smtClean="0">
                <a:solidFill>
                  <a:srgbClr val="222268"/>
                </a:solidFill>
                <a:ea typeface="Arial" charset="0"/>
                <a:cs typeface="Arial" charset="0"/>
              </a:rPr>
              <a:t>Password Strength Requirements</a:t>
            </a:r>
          </a:p>
          <a:p>
            <a:pPr marL="800100" lvl="2" indent="0" eaLnBrk="1" hangingPunct="1">
              <a:buClr>
                <a:srgbClr val="2D2D8A"/>
              </a:buClr>
            </a:pPr>
            <a:r>
              <a:rPr lang="en-US" dirty="0" smtClean="0">
                <a:ea typeface="Arial" charset="0"/>
                <a:cs typeface="Arial" charset="0"/>
              </a:rPr>
              <a:t> 10 – 20 Characters (Configurable)</a:t>
            </a:r>
          </a:p>
          <a:p>
            <a:pPr marL="800100" lvl="2" indent="0" eaLnBrk="1" hangingPunct="1">
              <a:buClr>
                <a:srgbClr val="2D2D8A"/>
              </a:buClr>
            </a:pPr>
            <a:r>
              <a:rPr lang="en-US" dirty="0" smtClean="0">
                <a:ea typeface="Arial" charset="0"/>
                <a:cs typeface="Arial" charset="0"/>
              </a:rPr>
              <a:t> At Least 1 Capital Letter</a:t>
            </a:r>
          </a:p>
          <a:p>
            <a:pPr marL="800100" lvl="2" indent="0" eaLnBrk="1" hangingPunct="1">
              <a:buClr>
                <a:srgbClr val="2D2D8A"/>
              </a:buClr>
            </a:pPr>
            <a:r>
              <a:rPr lang="en-US" dirty="0" smtClean="0">
                <a:ea typeface="Arial" charset="0"/>
                <a:cs typeface="Arial" charset="0"/>
              </a:rPr>
              <a:t> At Least 1 Number</a:t>
            </a:r>
          </a:p>
          <a:p>
            <a:pPr marL="800100" lvl="2" indent="0" eaLnBrk="1" hangingPunct="1">
              <a:buClr>
                <a:srgbClr val="2D2D8A"/>
              </a:buClr>
            </a:pPr>
            <a:r>
              <a:rPr lang="en-US" dirty="0" smtClean="0">
                <a:ea typeface="Arial" charset="0"/>
                <a:cs typeface="Arial" charset="0"/>
              </a:rPr>
              <a:t> At Least 1 </a:t>
            </a:r>
            <a:r>
              <a:rPr lang="en-US" dirty="0" smtClean="0"/>
              <a:t>non-alphanumeric symbol</a:t>
            </a:r>
          </a:p>
          <a:p>
            <a:pPr marL="800100" lvl="2" indent="0" eaLnBrk="1" hangingPunct="1">
              <a:buClr>
                <a:srgbClr val="2D2D8A"/>
              </a:buClr>
            </a:pPr>
            <a:r>
              <a:rPr lang="en-US" dirty="0" smtClean="0">
                <a:ea typeface="Arial" charset="0"/>
                <a:cs typeface="Arial" charset="0"/>
              </a:rPr>
              <a:t> No dictionary words (forwards or backwards)</a:t>
            </a:r>
          </a:p>
          <a:p>
            <a:pPr marL="400050" lvl="1" indent="0" eaLnBrk="1" hangingPunct="1">
              <a:buClr>
                <a:srgbClr val="2D2D8A"/>
              </a:buClr>
            </a:pPr>
            <a:r>
              <a:rPr lang="en-US" dirty="0" smtClean="0">
                <a:ea typeface="Arial" charset="0"/>
                <a:cs typeface="Arial" charset="0"/>
              </a:rPr>
              <a:t> </a:t>
            </a:r>
            <a:r>
              <a:rPr lang="en-US" b="1" dirty="0" smtClean="0">
                <a:solidFill>
                  <a:schemeClr val="accent6">
                    <a:lumMod val="75000"/>
                  </a:schemeClr>
                </a:solidFill>
                <a:ea typeface="Arial" charset="0"/>
                <a:cs typeface="Arial" charset="0"/>
              </a:rPr>
              <a:t>Password Security (Configurable)</a:t>
            </a:r>
          </a:p>
          <a:p>
            <a:pPr marL="800100" lvl="2" indent="0" eaLnBrk="1" hangingPunct="1">
              <a:buClr>
                <a:srgbClr val="2D2D8A"/>
              </a:buClr>
            </a:pPr>
            <a:r>
              <a:rPr lang="en-US" dirty="0" smtClean="0">
                <a:ea typeface="Arial" charset="0"/>
                <a:cs typeface="Arial" charset="0"/>
              </a:rPr>
              <a:t> 5 Invalid consecutive logins, results in a 4 hour suspension of account</a:t>
            </a:r>
          </a:p>
          <a:p>
            <a:pPr marL="800100" lvl="2" indent="0" eaLnBrk="1" hangingPunct="1">
              <a:buClr>
                <a:srgbClr val="2D2D8A"/>
              </a:buClr>
            </a:pPr>
            <a:r>
              <a:rPr lang="en-US" dirty="0" smtClean="0">
                <a:ea typeface="Arial" charset="0"/>
                <a:cs typeface="Arial" charset="0"/>
              </a:rPr>
              <a:t> 500 total invalid logins results in permanent suspension of account until password is reset by and administrator.</a:t>
            </a:r>
          </a:p>
          <a:p>
            <a:pPr marL="800100" lvl="2" indent="0" eaLnBrk="1" hangingPunct="1">
              <a:buClr>
                <a:srgbClr val="2D2D8A"/>
              </a:buClr>
            </a:pPr>
            <a:endParaRPr lang="en-US" dirty="0" smtClean="0">
              <a:ea typeface="Arial" charset="0"/>
              <a:cs typeface="Arial" charset="0"/>
            </a:endParaRPr>
          </a:p>
        </p:txBody>
      </p:sp>
      <p:pic>
        <p:nvPicPr>
          <p:cNvPr id="5" name="Picture 4"/>
          <p:cNvPicPr>
            <a:picLocks noChangeAspect="1"/>
          </p:cNvPicPr>
          <p:nvPr/>
        </p:nvPicPr>
        <p:blipFill>
          <a:blip r:embed="rId3"/>
          <a:stretch>
            <a:fillRect/>
          </a:stretch>
        </p:blipFill>
        <p:spPr>
          <a:xfrm>
            <a:off x="4800600" y="1295400"/>
            <a:ext cx="4222950" cy="2975402"/>
          </a:xfrm>
          <a:prstGeom prst="rect">
            <a:avLst/>
          </a:prstGeom>
        </p:spPr>
      </p:pic>
      <p:sp>
        <p:nvSpPr>
          <p:cNvPr id="7" name="Rectangle 3"/>
          <p:cNvSpPr txBox="1">
            <a:spLocks noChangeArrowheads="1"/>
          </p:cNvSpPr>
          <p:nvPr/>
        </p:nvSpPr>
        <p:spPr bwMode="auto">
          <a:xfrm>
            <a:off x="4572000" y="4381500"/>
            <a:ext cx="4572000" cy="20193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20000"/>
              </a:spcBef>
              <a:spcAft>
                <a:spcPct val="0"/>
              </a:spcAft>
              <a:buClr>
                <a:srgbClr val="2D2D8A"/>
              </a:buClr>
              <a:buSzTx/>
              <a:buFontTx/>
              <a:buChar char="•"/>
              <a:tabLst/>
              <a:defRPr/>
            </a:pPr>
            <a:r>
              <a:rPr kumimoji="0" lang="en-US" sz="1800" b="1" i="0" u="none" strike="noStrike" kern="0" cap="none" spc="0" normalizeH="0" baseline="0" noProof="0" dirty="0" smtClean="0">
                <a:ln>
                  <a:noFill/>
                </a:ln>
                <a:solidFill>
                  <a:schemeClr val="tx1"/>
                </a:solidFill>
                <a:effectLst/>
                <a:uLnTx/>
                <a:uFillTx/>
                <a:latin typeface="+mn-lt"/>
                <a:ea typeface="Arial" charset="0"/>
                <a:cs typeface="Arial" charset="0"/>
              </a:rPr>
              <a:t> </a:t>
            </a:r>
            <a:r>
              <a:rPr kumimoji="0" lang="en-US" b="1" i="0" u="none" strike="noStrike" kern="0" cap="none" spc="0" normalizeH="0" baseline="0" noProof="0" dirty="0" smtClean="0">
                <a:ln>
                  <a:noFill/>
                </a:ln>
                <a:solidFill>
                  <a:srgbClr val="222268"/>
                </a:solidFill>
                <a:effectLst/>
                <a:uLnTx/>
                <a:uFillTx/>
                <a:latin typeface="+mn-lt"/>
                <a:ea typeface="Arial" charset="0"/>
                <a:cs typeface="Arial" charset="0"/>
              </a:rPr>
              <a:t>Changing</a:t>
            </a:r>
            <a:r>
              <a:rPr lang="en-US" b="1" kern="0" dirty="0" smtClean="0">
                <a:solidFill>
                  <a:srgbClr val="222268"/>
                </a:solidFill>
                <a:latin typeface="+mn-lt"/>
                <a:ea typeface="Arial" charset="0"/>
                <a:cs typeface="Arial" charset="0"/>
              </a:rPr>
              <a:t> Passwords</a:t>
            </a:r>
            <a:endParaRPr kumimoji="0" lang="en-US" b="1" i="0" u="none" strike="noStrike" kern="0" cap="none" spc="0" normalizeH="0" baseline="0" noProof="0" dirty="0" smtClean="0">
              <a:ln>
                <a:noFill/>
              </a:ln>
              <a:solidFill>
                <a:srgbClr val="222268"/>
              </a:solidFill>
              <a:effectLst/>
              <a:uLnTx/>
              <a:uFillTx/>
              <a:latin typeface="+mn-lt"/>
              <a:ea typeface="Arial" charset="0"/>
              <a:cs typeface="Arial" charset="0"/>
            </a:endParaRPr>
          </a:p>
          <a:p>
            <a:pPr marL="400050" marR="0" lvl="1" indent="0" algn="l" defTabSz="914400" rtl="0" eaLnBrk="1" fontAlgn="base" latinLnBrk="0" hangingPunct="1">
              <a:lnSpc>
                <a:spcPct val="100000"/>
              </a:lnSpc>
              <a:spcBef>
                <a:spcPct val="20000"/>
              </a:spcBef>
              <a:spcAft>
                <a:spcPct val="0"/>
              </a:spcAft>
              <a:buClr>
                <a:srgbClr val="2D2D8A"/>
              </a:buClr>
              <a:buSzTx/>
              <a:buFontTx/>
              <a:buChar char="•"/>
              <a:tabLst/>
              <a:defRPr/>
            </a:pPr>
            <a:r>
              <a:rPr kumimoji="0" lang="en-US" sz="1800" b="0" i="0" u="none" strike="noStrike" kern="0" cap="none" spc="0" normalizeH="0" baseline="0" noProof="0" dirty="0" smtClean="0">
                <a:ln>
                  <a:noFill/>
                </a:ln>
                <a:solidFill>
                  <a:schemeClr val="tx1"/>
                </a:solidFill>
                <a:effectLst/>
                <a:uLnTx/>
                <a:uFillTx/>
                <a:latin typeface="+mn-lt"/>
                <a:ea typeface="Arial" charset="0"/>
                <a:cs typeface="Arial" charset="0"/>
              </a:rPr>
              <a:t> </a:t>
            </a:r>
            <a:r>
              <a:rPr kumimoji="0" lang="en-US" sz="1600" b="0" i="0" u="none" strike="noStrike" kern="0" cap="none" spc="0" normalizeH="0" baseline="0" noProof="0" dirty="0" smtClean="0">
                <a:ln>
                  <a:noFill/>
                </a:ln>
                <a:solidFill>
                  <a:schemeClr val="tx1"/>
                </a:solidFill>
                <a:effectLst/>
                <a:uLnTx/>
                <a:uFillTx/>
                <a:latin typeface="+mn-lt"/>
                <a:ea typeface="Arial" charset="0"/>
                <a:cs typeface="Arial" charset="0"/>
              </a:rPr>
              <a:t>No requirements for changing passwords</a:t>
            </a:r>
          </a:p>
          <a:p>
            <a:pPr marL="400050" marR="0" lvl="1" indent="0" algn="l" defTabSz="914400" rtl="0" eaLnBrk="1" fontAlgn="base" latinLnBrk="0" hangingPunct="1">
              <a:lnSpc>
                <a:spcPct val="100000"/>
              </a:lnSpc>
              <a:spcBef>
                <a:spcPct val="20000"/>
              </a:spcBef>
              <a:spcAft>
                <a:spcPct val="0"/>
              </a:spcAft>
              <a:buClr>
                <a:srgbClr val="2D2D8A"/>
              </a:buClr>
              <a:buSzTx/>
              <a:buFontTx/>
              <a:buChar char="•"/>
              <a:tabLst/>
              <a:defRPr/>
            </a:pPr>
            <a:r>
              <a:rPr kumimoji="0" lang="en-US" sz="1600" b="0" i="0" u="none" strike="noStrike" kern="0" cap="none" spc="0" normalizeH="0" baseline="0" noProof="0" dirty="0" smtClean="0">
                <a:ln>
                  <a:noFill/>
                </a:ln>
                <a:solidFill>
                  <a:schemeClr val="tx1"/>
                </a:solidFill>
                <a:effectLst/>
                <a:uLnTx/>
                <a:uFillTx/>
                <a:latin typeface="+mn-lt"/>
                <a:ea typeface="Arial" charset="0"/>
                <a:cs typeface="Arial" charset="0"/>
              </a:rPr>
              <a:t> Users may change their</a:t>
            </a:r>
            <a:r>
              <a:rPr kumimoji="0" lang="en-US" sz="1600" b="0" i="0" u="none" strike="noStrike" kern="0" cap="none" spc="0" normalizeH="0" noProof="0" dirty="0" smtClean="0">
                <a:ln>
                  <a:noFill/>
                </a:ln>
                <a:solidFill>
                  <a:schemeClr val="tx1"/>
                </a:solidFill>
                <a:effectLst/>
                <a:uLnTx/>
                <a:uFillTx/>
                <a:latin typeface="+mn-lt"/>
                <a:ea typeface="Arial" charset="0"/>
                <a:cs typeface="Arial" charset="0"/>
              </a:rPr>
              <a:t> own password whenever they desire</a:t>
            </a:r>
            <a:endParaRPr kumimoji="0" lang="en-US" sz="1600" b="0" i="0" u="none" strike="noStrike" kern="0" cap="none" spc="0" normalizeH="0" baseline="0" noProof="0" dirty="0" smtClean="0">
              <a:ln>
                <a:noFill/>
              </a:ln>
              <a:solidFill>
                <a:schemeClr val="tx1"/>
              </a:solidFill>
              <a:effectLst/>
              <a:uLnTx/>
              <a:uFillTx/>
              <a:latin typeface="+mn-lt"/>
              <a:ea typeface="Arial" charset="0"/>
              <a:cs typeface="Arial" charset="0"/>
            </a:endParaRPr>
          </a:p>
          <a:p>
            <a:pPr marL="400050" marR="0" lvl="1" indent="0" algn="l" defTabSz="914400" rtl="0" eaLnBrk="1" fontAlgn="base" latinLnBrk="0" hangingPunct="1">
              <a:lnSpc>
                <a:spcPct val="100000"/>
              </a:lnSpc>
              <a:spcBef>
                <a:spcPct val="20000"/>
              </a:spcBef>
              <a:spcAft>
                <a:spcPct val="0"/>
              </a:spcAft>
              <a:buClr>
                <a:srgbClr val="2D2D8A"/>
              </a:buClr>
              <a:buSzTx/>
              <a:buFontTx/>
              <a:buChar char="•"/>
              <a:tabLst/>
              <a:defRPr/>
            </a:pPr>
            <a:r>
              <a:rPr kumimoji="0" lang="en-US" sz="1600" b="0" i="0" u="none" strike="noStrike" kern="0" cap="none" spc="0" normalizeH="0" baseline="0" noProof="0" dirty="0" smtClean="0">
                <a:ln>
                  <a:noFill/>
                </a:ln>
                <a:solidFill>
                  <a:schemeClr val="tx1"/>
                </a:solidFill>
                <a:effectLst/>
                <a:uLnTx/>
                <a:uFillTx/>
                <a:latin typeface="+mn-lt"/>
                <a:ea typeface="Arial" charset="0"/>
                <a:cs typeface="Arial" charset="0"/>
              </a:rPr>
              <a:t> Administrator may reset</a:t>
            </a:r>
            <a:r>
              <a:rPr kumimoji="0" lang="en-US" sz="1600" b="0" i="0" u="none" strike="noStrike" kern="0" cap="none" spc="0" normalizeH="0" noProof="0" dirty="0" smtClean="0">
                <a:ln>
                  <a:noFill/>
                </a:ln>
                <a:solidFill>
                  <a:schemeClr val="tx1"/>
                </a:solidFill>
                <a:effectLst/>
                <a:uLnTx/>
                <a:uFillTx/>
                <a:latin typeface="+mn-lt"/>
                <a:ea typeface="Arial" charset="0"/>
                <a:cs typeface="Arial" charset="0"/>
              </a:rPr>
              <a:t> passwords.</a:t>
            </a:r>
          </a:p>
          <a:p>
            <a:pPr marL="400050" marR="0" lvl="1" indent="0" algn="l" defTabSz="914400" rtl="0" eaLnBrk="1" fontAlgn="base" latinLnBrk="0" hangingPunct="1">
              <a:lnSpc>
                <a:spcPct val="100000"/>
              </a:lnSpc>
              <a:spcBef>
                <a:spcPct val="20000"/>
              </a:spcBef>
              <a:spcAft>
                <a:spcPct val="0"/>
              </a:spcAft>
              <a:buClr>
                <a:srgbClr val="2D2D8A"/>
              </a:buClr>
              <a:buSzTx/>
              <a:buFontTx/>
              <a:buChar char="•"/>
              <a:tabLst/>
              <a:defRPr/>
            </a:pPr>
            <a:r>
              <a:rPr lang="en-US" sz="1600" kern="0" baseline="0" dirty="0" smtClean="0">
                <a:latin typeface="+mn-lt"/>
                <a:ea typeface="Arial" charset="0"/>
                <a:cs typeface="Arial" charset="0"/>
              </a:rPr>
              <a:t>Changing</a:t>
            </a:r>
            <a:r>
              <a:rPr lang="en-US" sz="1600" kern="0" dirty="0" smtClean="0">
                <a:latin typeface="+mn-lt"/>
                <a:ea typeface="Arial" charset="0"/>
                <a:cs typeface="Arial" charset="0"/>
              </a:rPr>
              <a:t> a password resets password security.</a:t>
            </a:r>
            <a:endParaRPr kumimoji="0" lang="en-US" sz="1600" b="0" i="0" u="none" strike="noStrike" kern="0" cap="none" spc="0" normalizeH="0" baseline="0" noProof="0" dirty="0" smtClean="0">
              <a:ln>
                <a:noFill/>
              </a:ln>
              <a:solidFill>
                <a:schemeClr val="tx1"/>
              </a:solidFill>
              <a:effectLst/>
              <a:uLnTx/>
              <a:uFillTx/>
              <a:latin typeface="+mn-lt"/>
              <a:ea typeface="Arial" charset="0"/>
              <a:cs typeface="Arial" charset="0"/>
            </a:endParaRPr>
          </a:p>
        </p:txBody>
      </p:sp>
    </p:spTree>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a:xfrm>
            <a:off x="0" y="76200"/>
            <a:ext cx="6400800" cy="914400"/>
          </a:xfrm>
        </p:spPr>
        <p:txBody>
          <a:bodyPr/>
          <a:lstStyle/>
          <a:p>
            <a:pPr eaLnBrk="1" hangingPunct="1"/>
            <a:r>
              <a:rPr lang="en-US" dirty="0" smtClean="0">
                <a:ea typeface="Arial" charset="0"/>
                <a:cs typeface="Arial" charset="0"/>
              </a:rPr>
              <a:t>Dorian Identity Provider Account</a:t>
            </a:r>
            <a:endParaRPr lang="en-US" dirty="0">
              <a:ea typeface="Arial" charset="0"/>
              <a:cs typeface="Arial" charset="0"/>
            </a:endParaRPr>
          </a:p>
        </p:txBody>
      </p:sp>
      <p:sp>
        <p:nvSpPr>
          <p:cNvPr id="59395" name="Rectangle 3"/>
          <p:cNvSpPr>
            <a:spLocks noGrp="1" noChangeArrowheads="1"/>
          </p:cNvSpPr>
          <p:nvPr>
            <p:ph type="body" sz="half" idx="1"/>
          </p:nvPr>
        </p:nvSpPr>
        <p:spPr>
          <a:xfrm>
            <a:off x="0" y="1219200"/>
            <a:ext cx="3657600" cy="4953000"/>
          </a:xfrm>
        </p:spPr>
        <p:txBody>
          <a:bodyPr/>
          <a:lstStyle/>
          <a:p>
            <a:pPr marL="0" indent="0" eaLnBrk="1" hangingPunct="1">
              <a:buClr>
                <a:srgbClr val="2D2D8A"/>
              </a:buClr>
            </a:pPr>
            <a:r>
              <a:rPr lang="en-US" sz="1800" dirty="0" smtClean="0">
                <a:ea typeface="Arial" charset="0"/>
                <a:cs typeface="Arial" charset="0"/>
              </a:rPr>
              <a:t> Auditing – </a:t>
            </a:r>
            <a:r>
              <a:rPr lang="en-US" sz="1800" b="0" dirty="0" smtClean="0">
                <a:ea typeface="Arial" charset="0"/>
                <a:cs typeface="Arial" charset="0"/>
              </a:rPr>
              <a:t>Dorian maintains auditing information for each Dorian Identity Provider users accounts</a:t>
            </a:r>
          </a:p>
          <a:p>
            <a:pPr marL="0" indent="0" eaLnBrk="1" hangingPunct="1">
              <a:buClr>
                <a:srgbClr val="2D2D8A"/>
              </a:buClr>
            </a:pPr>
            <a:r>
              <a:rPr lang="en-US" b="0" dirty="0" smtClean="0">
                <a:ea typeface="Arial" charset="0"/>
                <a:cs typeface="Arial" charset="0"/>
              </a:rPr>
              <a:t> Dorian Identity Provider administrator may search/view the auditing information for each account.</a:t>
            </a:r>
            <a:endParaRPr lang="en-US" sz="1800" dirty="0" smtClean="0">
              <a:ea typeface="Arial" charset="0"/>
              <a:cs typeface="Arial" charset="0"/>
            </a:endParaRPr>
          </a:p>
          <a:p>
            <a:pPr marL="0" indent="0" eaLnBrk="1" hangingPunct="1">
              <a:buClr>
                <a:srgbClr val="2D2D8A"/>
              </a:buClr>
            </a:pPr>
            <a:endParaRPr lang="en-US" sz="1800" dirty="0" smtClean="0">
              <a:ea typeface="Arial" charset="0"/>
              <a:cs typeface="Arial" charset="0"/>
            </a:endParaRPr>
          </a:p>
          <a:p>
            <a:pPr marL="0" indent="0" eaLnBrk="1" hangingPunct="1">
              <a:buClr>
                <a:srgbClr val="2D2D8A"/>
              </a:buClr>
            </a:pPr>
            <a:endParaRPr lang="en-US" sz="1800" dirty="0" smtClean="0">
              <a:ea typeface="Arial" charset="0"/>
              <a:cs typeface="Arial" charset="0"/>
            </a:endParaRPr>
          </a:p>
        </p:txBody>
      </p:sp>
      <p:pic>
        <p:nvPicPr>
          <p:cNvPr id="12" name="Picture 11"/>
          <p:cNvPicPr>
            <a:picLocks noChangeAspect="1"/>
          </p:cNvPicPr>
          <p:nvPr/>
        </p:nvPicPr>
        <p:blipFill>
          <a:blip r:embed="rId3"/>
          <a:stretch>
            <a:fillRect/>
          </a:stretch>
        </p:blipFill>
        <p:spPr>
          <a:xfrm>
            <a:off x="4343400" y="1219200"/>
            <a:ext cx="4343400" cy="3055754"/>
          </a:xfrm>
          <a:prstGeom prst="rect">
            <a:avLst/>
          </a:prstGeom>
        </p:spPr>
      </p:pic>
      <p:pic>
        <p:nvPicPr>
          <p:cNvPr id="13" name="Picture 12" descr="Image142.png"/>
          <p:cNvPicPr>
            <a:picLocks noChangeAspect="1"/>
          </p:cNvPicPr>
          <p:nvPr/>
        </p:nvPicPr>
        <p:blipFill>
          <a:blip r:embed="rId4"/>
          <a:stretch>
            <a:fillRect/>
          </a:stretch>
        </p:blipFill>
        <p:spPr>
          <a:xfrm>
            <a:off x="1143000" y="4343400"/>
            <a:ext cx="6858000" cy="2035968"/>
          </a:xfrm>
          <a:prstGeom prst="rect">
            <a:avLst/>
          </a:prstGeom>
        </p:spPr>
      </p:pic>
    </p:spTree>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a:xfrm>
            <a:off x="0" y="76200"/>
            <a:ext cx="6400800" cy="914400"/>
          </a:xfrm>
        </p:spPr>
        <p:txBody>
          <a:bodyPr/>
          <a:lstStyle/>
          <a:p>
            <a:pPr eaLnBrk="1" hangingPunct="1"/>
            <a:r>
              <a:rPr lang="en-US" dirty="0" smtClean="0">
                <a:ea typeface="Arial" charset="0"/>
                <a:cs typeface="Arial" charset="0"/>
              </a:rPr>
              <a:t>Dorian Identity Provider Auditing</a:t>
            </a:r>
            <a:endParaRPr lang="en-US" dirty="0">
              <a:ea typeface="Arial" charset="0"/>
              <a:cs typeface="Arial" charset="0"/>
            </a:endParaRPr>
          </a:p>
        </p:txBody>
      </p:sp>
      <p:sp>
        <p:nvSpPr>
          <p:cNvPr id="59395" name="Rectangle 3"/>
          <p:cNvSpPr>
            <a:spLocks noGrp="1" noChangeArrowheads="1"/>
          </p:cNvSpPr>
          <p:nvPr>
            <p:ph type="body" sz="half" idx="1"/>
          </p:nvPr>
        </p:nvSpPr>
        <p:spPr>
          <a:xfrm>
            <a:off x="76200" y="1143000"/>
            <a:ext cx="4648200" cy="4953000"/>
          </a:xfrm>
        </p:spPr>
        <p:txBody>
          <a:bodyPr/>
          <a:lstStyle/>
          <a:p>
            <a:pPr marL="0" indent="0" eaLnBrk="1" hangingPunct="1">
              <a:buClr>
                <a:srgbClr val="2D2D8A"/>
              </a:buClr>
            </a:pPr>
            <a:r>
              <a:rPr lang="en-US" sz="1800" dirty="0" smtClean="0">
                <a:ea typeface="Arial" charset="0"/>
                <a:cs typeface="Arial" charset="0"/>
              </a:rPr>
              <a:t> </a:t>
            </a:r>
            <a:r>
              <a:rPr lang="en-US" sz="1800" b="0" dirty="0" smtClean="0">
                <a:ea typeface="Arial" charset="0"/>
                <a:cs typeface="Arial" charset="0"/>
              </a:rPr>
              <a:t>Dorian </a:t>
            </a:r>
            <a:r>
              <a:rPr lang="en-US" b="0" dirty="0" smtClean="0">
                <a:ea typeface="Arial" charset="0"/>
                <a:cs typeface="Arial" charset="0"/>
              </a:rPr>
              <a:t>enables Dorian Identity Provider administrators to perform and audit across all the Dorian </a:t>
            </a:r>
            <a:r>
              <a:rPr lang="en-US" b="0" dirty="0" err="1" smtClean="0">
                <a:ea typeface="Arial" charset="0"/>
                <a:cs typeface="Arial" charset="0"/>
              </a:rPr>
              <a:t>IdP</a:t>
            </a:r>
            <a:r>
              <a:rPr lang="en-US" b="0" dirty="0" smtClean="0">
                <a:ea typeface="Arial" charset="0"/>
                <a:cs typeface="Arial" charset="0"/>
              </a:rPr>
              <a:t> auditing information.</a:t>
            </a:r>
          </a:p>
          <a:p>
            <a:pPr marL="0" indent="0" eaLnBrk="1" hangingPunct="1">
              <a:buClr>
                <a:srgbClr val="2D2D8A"/>
              </a:buClr>
            </a:pPr>
            <a:r>
              <a:rPr lang="en-US" sz="1600" dirty="0" smtClean="0">
                <a:ea typeface="Arial" charset="0"/>
                <a:cs typeface="Arial" charset="0"/>
              </a:rPr>
              <a:t> </a:t>
            </a:r>
            <a:r>
              <a:rPr lang="en-US" dirty="0" smtClean="0">
                <a:ea typeface="Arial" charset="0"/>
                <a:cs typeface="Arial" charset="0"/>
              </a:rPr>
              <a:t>Audit Search Criteria</a:t>
            </a:r>
          </a:p>
          <a:p>
            <a:pPr marL="0" indent="0" eaLnBrk="1" hangingPunct="1">
              <a:buClr>
                <a:srgbClr val="2D2D8A"/>
              </a:buClr>
            </a:pPr>
            <a:endParaRPr lang="en-US" dirty="0" smtClean="0">
              <a:ea typeface="Arial" charset="0"/>
              <a:cs typeface="Arial" charset="0"/>
            </a:endParaRPr>
          </a:p>
          <a:p>
            <a:pPr marL="0" indent="0" eaLnBrk="1" hangingPunct="1">
              <a:buClr>
                <a:srgbClr val="2D2D8A"/>
              </a:buClr>
            </a:pPr>
            <a:endParaRPr lang="en-US" dirty="0" smtClean="0">
              <a:ea typeface="Arial" charset="0"/>
              <a:cs typeface="Arial" charset="0"/>
            </a:endParaRPr>
          </a:p>
          <a:p>
            <a:pPr marL="0" indent="0" eaLnBrk="1" hangingPunct="1">
              <a:buClr>
                <a:srgbClr val="2D2D8A"/>
              </a:buClr>
            </a:pPr>
            <a:endParaRPr lang="en-US" dirty="0" smtClean="0">
              <a:ea typeface="Arial" charset="0"/>
              <a:cs typeface="Arial" charset="0"/>
            </a:endParaRPr>
          </a:p>
          <a:p>
            <a:pPr marL="0" indent="0" eaLnBrk="1" hangingPunct="1">
              <a:buClr>
                <a:srgbClr val="2D2D8A"/>
              </a:buClr>
            </a:pPr>
            <a:endParaRPr lang="en-US" sz="1600" dirty="0" smtClean="0">
              <a:ea typeface="Arial" charset="0"/>
              <a:cs typeface="Arial" charset="0"/>
            </a:endParaRPr>
          </a:p>
          <a:p>
            <a:pPr marL="0" indent="0" eaLnBrk="1" hangingPunct="1">
              <a:buClr>
                <a:srgbClr val="2D2D8A"/>
              </a:buClr>
            </a:pPr>
            <a:endParaRPr lang="en-US" sz="1600" dirty="0" smtClean="0">
              <a:ea typeface="Arial" charset="0"/>
              <a:cs typeface="Arial" charset="0"/>
            </a:endParaRPr>
          </a:p>
          <a:p>
            <a:pPr marL="0" indent="0" eaLnBrk="1" hangingPunct="1">
              <a:buClr>
                <a:srgbClr val="2D2D8A"/>
              </a:buClr>
            </a:pPr>
            <a:endParaRPr lang="en-US" sz="1600" dirty="0" smtClean="0">
              <a:ea typeface="Arial" charset="0"/>
              <a:cs typeface="Arial" charset="0"/>
            </a:endParaRPr>
          </a:p>
          <a:p>
            <a:pPr marL="0" indent="0" eaLnBrk="1" hangingPunct="1">
              <a:buClr>
                <a:srgbClr val="2D2D8A"/>
              </a:buClr>
            </a:pPr>
            <a:r>
              <a:rPr lang="en-US" sz="1600" dirty="0" smtClean="0">
                <a:ea typeface="Arial" charset="0"/>
                <a:cs typeface="Arial" charset="0"/>
              </a:rPr>
              <a:t> </a:t>
            </a:r>
            <a:r>
              <a:rPr lang="en-US" dirty="0" smtClean="0">
                <a:ea typeface="Arial" charset="0"/>
                <a:cs typeface="Arial" charset="0"/>
              </a:rPr>
              <a:t>Auditing Information</a:t>
            </a:r>
          </a:p>
          <a:p>
            <a:pPr lvl="1" eaLnBrk="1" hangingPunct="1"/>
            <a:endParaRPr lang="en-US" sz="1800" dirty="0" smtClean="0">
              <a:latin typeface="Tahoma" charset="0"/>
            </a:endParaRPr>
          </a:p>
          <a:p>
            <a:pPr lvl="1" eaLnBrk="1" hangingPunct="1"/>
            <a:endParaRPr lang="en-US" sz="1400" b="1" dirty="0">
              <a:latin typeface="Tahoma" charset="0"/>
            </a:endParaRPr>
          </a:p>
        </p:txBody>
      </p:sp>
      <p:pic>
        <p:nvPicPr>
          <p:cNvPr id="6" name="Picture 5" descr="Image145.png"/>
          <p:cNvPicPr>
            <a:picLocks noChangeAspect="1"/>
          </p:cNvPicPr>
          <p:nvPr/>
        </p:nvPicPr>
        <p:blipFill>
          <a:blip r:embed="rId3"/>
          <a:stretch>
            <a:fillRect/>
          </a:stretch>
        </p:blipFill>
        <p:spPr>
          <a:xfrm>
            <a:off x="533400" y="2438400"/>
            <a:ext cx="3733800" cy="1566573"/>
          </a:xfrm>
          <a:prstGeom prst="rect">
            <a:avLst/>
          </a:prstGeom>
        </p:spPr>
      </p:pic>
      <p:pic>
        <p:nvPicPr>
          <p:cNvPr id="8" name="Picture 7" descr="Image146.png"/>
          <p:cNvPicPr>
            <a:picLocks noChangeAspect="1"/>
          </p:cNvPicPr>
          <p:nvPr/>
        </p:nvPicPr>
        <p:blipFill>
          <a:blip r:embed="rId4"/>
          <a:stretch>
            <a:fillRect/>
          </a:stretch>
        </p:blipFill>
        <p:spPr>
          <a:xfrm>
            <a:off x="533400" y="4648200"/>
            <a:ext cx="3733800" cy="1923719"/>
          </a:xfrm>
          <a:prstGeom prst="rect">
            <a:avLst/>
          </a:prstGeom>
        </p:spPr>
      </p:pic>
      <p:pic>
        <p:nvPicPr>
          <p:cNvPr id="9" name="Picture 8"/>
          <p:cNvPicPr>
            <a:picLocks noChangeAspect="1"/>
          </p:cNvPicPr>
          <p:nvPr/>
        </p:nvPicPr>
        <p:blipFill>
          <a:blip r:embed="rId5"/>
          <a:stretch>
            <a:fillRect/>
          </a:stretch>
        </p:blipFill>
        <p:spPr>
          <a:xfrm>
            <a:off x="4953000" y="1285033"/>
            <a:ext cx="4006850" cy="2677367"/>
          </a:xfrm>
          <a:prstGeom prst="rect">
            <a:avLst/>
          </a:prstGeom>
        </p:spPr>
      </p:pic>
      <p:pic>
        <p:nvPicPr>
          <p:cNvPr id="10" name="Picture 9"/>
          <p:cNvPicPr>
            <a:picLocks noChangeAspect="1"/>
          </p:cNvPicPr>
          <p:nvPr/>
        </p:nvPicPr>
        <p:blipFill>
          <a:blip r:embed="rId6"/>
          <a:stretch>
            <a:fillRect/>
          </a:stretch>
        </p:blipFill>
        <p:spPr>
          <a:xfrm>
            <a:off x="5257800" y="4038600"/>
            <a:ext cx="3373161" cy="2209800"/>
          </a:xfrm>
          <a:prstGeom prst="rect">
            <a:avLst/>
          </a:prstGeom>
        </p:spPr>
      </p:pic>
    </p:spTree>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4338" name="Title 1"/>
          <p:cNvSpPr>
            <a:spLocks noGrp="1"/>
          </p:cNvSpPr>
          <p:nvPr>
            <p:ph type="ctrTitle"/>
          </p:nvPr>
        </p:nvSpPr>
        <p:spPr>
          <a:xfrm>
            <a:off x="4495800" y="1676400"/>
            <a:ext cx="4267200" cy="2057400"/>
          </a:xfrm>
        </p:spPr>
        <p:txBody>
          <a:bodyPr/>
          <a:lstStyle/>
          <a:p>
            <a:pPr eaLnBrk="1" hangingPunct="1"/>
            <a:r>
              <a:rPr lang="en-US" sz="3200" dirty="0" smtClean="0">
                <a:latin typeface="Arial Black" charset="0"/>
                <a:ea typeface="ＭＳ Ｐゴシック" charset="-128"/>
                <a:cs typeface="ＭＳ Ｐゴシック" charset="-128"/>
              </a:rPr>
              <a:t>Grid </a:t>
            </a:r>
            <a:r>
              <a:rPr lang="en-US" sz="3200" smtClean="0">
                <a:latin typeface="Arial Black" charset="0"/>
                <a:ea typeface="ＭＳ Ｐゴシック" charset="-128"/>
                <a:cs typeface="ＭＳ Ｐゴシック" charset="-128"/>
              </a:rPr>
              <a:t>Trust Service (GTS)</a:t>
            </a:r>
            <a:endParaRPr lang="en-US" sz="3200" dirty="0" smtClean="0">
              <a:latin typeface="Arial Black" charset="0"/>
              <a:ea typeface="ＭＳ Ｐゴシック" charset="-128"/>
              <a:cs typeface="ＭＳ Ｐゴシック" charset="-128"/>
            </a:endParaRPr>
          </a:p>
        </p:txBody>
      </p:sp>
    </p:spTree>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0" y="0"/>
            <a:ext cx="6553200" cy="914400"/>
          </a:xfrm>
        </p:spPr>
        <p:txBody>
          <a:bodyPr/>
          <a:lstStyle/>
          <a:p>
            <a:pPr eaLnBrk="1" hangingPunct="1"/>
            <a:r>
              <a:rPr lang="en-US" sz="2400" dirty="0" smtClean="0">
                <a:ea typeface="Arial" charset="0"/>
                <a:cs typeface="Arial" charset="0"/>
              </a:rPr>
              <a:t>How do we know which </a:t>
            </a:r>
            <a:r>
              <a:rPr lang="en-US" sz="2400" dirty="0" err="1" smtClean="0">
                <a:ea typeface="Arial" charset="0"/>
                <a:cs typeface="Arial" charset="0"/>
              </a:rPr>
              <a:t>CAs</a:t>
            </a:r>
            <a:r>
              <a:rPr lang="en-US" sz="2400" dirty="0" smtClean="0">
                <a:ea typeface="Arial" charset="0"/>
                <a:cs typeface="Arial" charset="0"/>
              </a:rPr>
              <a:t> to Trust?</a:t>
            </a:r>
          </a:p>
        </p:txBody>
      </p:sp>
      <p:pic>
        <p:nvPicPr>
          <p:cNvPr id="4" name="Picture 3" descr="grid-authentication.pdf"/>
          <p:cNvPicPr>
            <a:picLocks noChangeAspect="1"/>
          </p:cNvPicPr>
          <p:nvPr/>
        </p:nvPicPr>
        <mc:AlternateContent>
          <mc:Choice xmlns:ma="http://schemas.microsoft.com/office/mac/drawingml/2008/main" Requires="ma">
            <p:blipFill>
              <a:blip r:embed="rId3"/>
              <a:stretch>
                <a:fillRect/>
              </a:stretch>
            </p:blipFill>
          </mc:Choice>
          <mc:Fallback>
            <p:blipFill>
              <a:blip r:embed="rId4"/>
              <a:stretch>
                <a:fillRect/>
              </a:stretch>
            </p:blipFill>
          </mc:Fallback>
        </mc:AlternateContent>
        <p:spPr>
          <a:xfrm>
            <a:off x="294132" y="1206723"/>
            <a:ext cx="8621268" cy="5041677"/>
          </a:xfrm>
          <a:prstGeom prst="rect">
            <a:avLst/>
          </a:prstGeom>
        </p:spPr>
      </p:pic>
      <p:sp>
        <p:nvSpPr>
          <p:cNvPr id="5" name="AutoShape 13"/>
          <p:cNvSpPr>
            <a:spLocks noChangeArrowheads="1"/>
          </p:cNvSpPr>
          <p:nvPr/>
        </p:nvSpPr>
        <p:spPr bwMode="auto">
          <a:xfrm>
            <a:off x="2819400" y="4648200"/>
            <a:ext cx="1295400" cy="457200"/>
          </a:xfrm>
          <a:prstGeom prst="wedgeRoundRectCallout">
            <a:avLst>
              <a:gd name="adj1" fmla="val 107352"/>
              <a:gd name="adj2" fmla="val -78819"/>
              <a:gd name="adj3" fmla="val 16667"/>
            </a:avLst>
          </a:prstGeom>
          <a:solidFill>
            <a:schemeClr val="accent1"/>
          </a:solidFill>
          <a:ln w="9525">
            <a:solidFill>
              <a:schemeClr val="tx1"/>
            </a:solidFill>
            <a:miter lim="800000"/>
            <a:headEnd/>
            <a:tailEnd/>
          </a:ln>
        </p:spPr>
        <p:txBody>
          <a:bodyPr>
            <a:prstTxWarp prst="textNoShape">
              <a:avLst/>
            </a:prstTxWarp>
          </a:bodyPr>
          <a:lstStyle/>
          <a:p>
            <a:pPr algn="ctr"/>
            <a:r>
              <a:rPr lang="en-US" sz="1200" b="1" dirty="0"/>
              <a:t>Should I trust this CA?</a:t>
            </a:r>
          </a:p>
        </p:txBody>
      </p:sp>
      <p:sp>
        <p:nvSpPr>
          <p:cNvPr id="7" name="AutoShape 10"/>
          <p:cNvSpPr>
            <a:spLocks noChangeArrowheads="1"/>
          </p:cNvSpPr>
          <p:nvPr/>
        </p:nvSpPr>
        <p:spPr bwMode="auto">
          <a:xfrm>
            <a:off x="6096000" y="4953000"/>
            <a:ext cx="1295400" cy="457200"/>
          </a:xfrm>
          <a:prstGeom prst="wedgeRoundRectCallout">
            <a:avLst>
              <a:gd name="adj1" fmla="val -31250"/>
              <a:gd name="adj2" fmla="val -138194"/>
              <a:gd name="adj3" fmla="val 16667"/>
            </a:avLst>
          </a:prstGeom>
          <a:solidFill>
            <a:schemeClr val="accent1"/>
          </a:solidFill>
          <a:ln w="9525">
            <a:solidFill>
              <a:schemeClr val="tx1"/>
            </a:solidFill>
            <a:miter lim="800000"/>
            <a:headEnd/>
            <a:tailEnd/>
          </a:ln>
        </p:spPr>
        <p:txBody>
          <a:bodyPr>
            <a:prstTxWarp prst="textNoShape">
              <a:avLst/>
            </a:prstTxWarp>
          </a:bodyPr>
          <a:lstStyle/>
          <a:p>
            <a:pPr algn="ctr"/>
            <a:r>
              <a:rPr lang="en-US" sz="1200" b="1" dirty="0"/>
              <a:t>Should I trust this CA?</a:t>
            </a:r>
          </a:p>
        </p:txBody>
      </p:sp>
    </p:spTree>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p:txBody>
          <a:bodyPr/>
          <a:lstStyle/>
          <a:p>
            <a:pPr eaLnBrk="1" hangingPunct="1"/>
            <a:r>
              <a:rPr lang="en-US" dirty="0" smtClean="0"/>
              <a:t>Motivations</a:t>
            </a:r>
            <a:endParaRPr lang="en-US" dirty="0"/>
          </a:p>
        </p:txBody>
      </p:sp>
      <p:sp>
        <p:nvSpPr>
          <p:cNvPr id="36867" name="Rectangle 3"/>
          <p:cNvSpPr>
            <a:spLocks noGrp="1" noChangeArrowheads="1"/>
          </p:cNvSpPr>
          <p:nvPr>
            <p:ph type="body" sz="half" idx="1"/>
          </p:nvPr>
        </p:nvSpPr>
        <p:spPr>
          <a:xfrm>
            <a:off x="304800" y="1443038"/>
            <a:ext cx="8458200" cy="4881562"/>
          </a:xfrm>
          <a:noFill/>
        </p:spPr>
        <p:txBody>
          <a:bodyPr/>
          <a:lstStyle/>
          <a:p>
            <a:pPr marL="0" indent="0" eaLnBrk="1" hangingPunct="1">
              <a:lnSpc>
                <a:spcPct val="85000"/>
              </a:lnSpc>
            </a:pPr>
            <a:r>
              <a:rPr lang="en-US" sz="2000" dirty="0" err="1" smtClean="0"/>
              <a:t>Globus</a:t>
            </a:r>
            <a:r>
              <a:rPr lang="en-US" sz="2000" dirty="0" smtClean="0"/>
              <a:t> Approach (Out of Box)</a:t>
            </a:r>
          </a:p>
          <a:p>
            <a:pPr lvl="1" eaLnBrk="1" hangingPunct="1">
              <a:lnSpc>
                <a:spcPct val="85000"/>
              </a:lnSpc>
            </a:pPr>
            <a:r>
              <a:rPr lang="en-US" sz="1800" dirty="0"/>
              <a:t>Service Container and or Service can be configured by specifying a trusted ca certificates directory in the server/service configuration directory</a:t>
            </a:r>
          </a:p>
          <a:p>
            <a:pPr lvl="1" eaLnBrk="1" hangingPunct="1">
              <a:lnSpc>
                <a:spcPct val="85000"/>
              </a:lnSpc>
            </a:pPr>
            <a:r>
              <a:rPr lang="en-US" sz="1800" dirty="0"/>
              <a:t>Credentials are accepted if they are signed by a ca certificate in the trusted ca directory.</a:t>
            </a:r>
          </a:p>
          <a:p>
            <a:pPr lvl="1" eaLnBrk="1" hangingPunct="1">
              <a:lnSpc>
                <a:spcPct val="85000"/>
              </a:lnSpc>
            </a:pPr>
            <a:r>
              <a:rPr lang="en-US" sz="1800" b="1" dirty="0"/>
              <a:t>Drawbacks</a:t>
            </a:r>
          </a:p>
          <a:p>
            <a:pPr lvl="2" eaLnBrk="1" hangingPunct="1">
              <a:lnSpc>
                <a:spcPct val="85000"/>
              </a:lnSpc>
            </a:pPr>
            <a:r>
              <a:rPr lang="en-US" dirty="0"/>
              <a:t>Hard for grid administrators to manage</a:t>
            </a:r>
          </a:p>
          <a:p>
            <a:pPr lvl="2" eaLnBrk="1" hangingPunct="1">
              <a:lnSpc>
                <a:spcPct val="85000"/>
              </a:lnSpc>
            </a:pPr>
            <a:r>
              <a:rPr lang="en-US" dirty="0"/>
              <a:t>Difficult to provision trusted authorities</a:t>
            </a:r>
          </a:p>
          <a:p>
            <a:pPr lvl="2" eaLnBrk="1" hangingPunct="1">
              <a:lnSpc>
                <a:spcPct val="85000"/>
              </a:lnSpc>
            </a:pPr>
            <a:r>
              <a:rPr lang="en-US" dirty="0"/>
              <a:t>Every time a new trusted authority comes on line, all the services in the grid must re-configured to trust that authorities.</a:t>
            </a:r>
          </a:p>
          <a:p>
            <a:pPr lvl="2" eaLnBrk="1" hangingPunct="1">
              <a:lnSpc>
                <a:spcPct val="85000"/>
              </a:lnSpc>
            </a:pPr>
            <a:r>
              <a:rPr lang="en-US" dirty="0"/>
              <a:t>Difficult to provision </a:t>
            </a:r>
            <a:r>
              <a:rPr lang="en-US" dirty="0" err="1"/>
              <a:t>CRLs</a:t>
            </a:r>
            <a:endParaRPr lang="en-US" dirty="0"/>
          </a:p>
          <a:p>
            <a:pPr lvl="2" eaLnBrk="1" hangingPunct="1">
              <a:lnSpc>
                <a:spcPct val="85000"/>
              </a:lnSpc>
            </a:pPr>
            <a:r>
              <a:rPr lang="en-US" dirty="0"/>
              <a:t>Impossible to keep trusted CA list current</a:t>
            </a:r>
          </a:p>
          <a:p>
            <a:pPr lvl="2" eaLnBrk="1" hangingPunct="1">
              <a:lnSpc>
                <a:spcPct val="85000"/>
              </a:lnSpc>
            </a:pPr>
            <a:r>
              <a:rPr lang="en-US" dirty="0"/>
              <a:t>Trust is configured at the container level, not at the service level</a:t>
            </a:r>
          </a:p>
          <a:p>
            <a:pPr lvl="2" eaLnBrk="1" hangingPunct="1">
              <a:lnSpc>
                <a:spcPct val="85000"/>
              </a:lnSpc>
            </a:pPr>
            <a:r>
              <a:rPr lang="en-US" dirty="0"/>
              <a:t>Trust Fabric in the hands of users</a:t>
            </a:r>
          </a:p>
          <a:p>
            <a:pPr lvl="2" eaLnBrk="1" hangingPunct="1">
              <a:lnSpc>
                <a:spcPct val="85000"/>
              </a:lnSpc>
            </a:pPr>
            <a:r>
              <a:rPr lang="en-US" dirty="0"/>
              <a:t>Potential Serious Security Risk</a:t>
            </a:r>
          </a:p>
        </p:txBody>
      </p:sp>
    </p:spTree>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p:txBody>
          <a:bodyPr/>
          <a:lstStyle/>
          <a:p>
            <a:pPr eaLnBrk="1" hangingPunct="1"/>
            <a:r>
              <a:rPr lang="en-US"/>
              <a:t>Certificate Validation Profiles</a:t>
            </a:r>
          </a:p>
        </p:txBody>
      </p:sp>
      <p:sp>
        <p:nvSpPr>
          <p:cNvPr id="37891" name="Rectangle 3"/>
          <p:cNvSpPr>
            <a:spLocks noGrp="1" noChangeArrowheads="1"/>
          </p:cNvSpPr>
          <p:nvPr>
            <p:ph type="body" sz="half" idx="1"/>
          </p:nvPr>
        </p:nvSpPr>
        <p:spPr>
          <a:xfrm>
            <a:off x="304800" y="1443038"/>
            <a:ext cx="8458200" cy="4243387"/>
          </a:xfrm>
          <a:noFill/>
        </p:spPr>
        <p:txBody>
          <a:bodyPr/>
          <a:lstStyle/>
          <a:p>
            <a:pPr marL="0" indent="0" eaLnBrk="1" hangingPunct="1">
              <a:lnSpc>
                <a:spcPct val="90000"/>
              </a:lnSpc>
            </a:pPr>
            <a:r>
              <a:rPr lang="en-US" sz="2000"/>
              <a:t>Locally Stored Locally Validated Profile (LSLV)</a:t>
            </a:r>
          </a:p>
          <a:p>
            <a:pPr lvl="1" eaLnBrk="1" hangingPunct="1">
              <a:lnSpc>
                <a:spcPct val="90000"/>
              </a:lnSpc>
            </a:pPr>
            <a:r>
              <a:rPr lang="en-US" sz="1800"/>
              <a:t>Trusted Certificates are locally stored.</a:t>
            </a:r>
          </a:p>
          <a:p>
            <a:pPr lvl="1" eaLnBrk="1" hangingPunct="1">
              <a:lnSpc>
                <a:spcPct val="90000"/>
              </a:lnSpc>
            </a:pPr>
            <a:r>
              <a:rPr lang="en-US" sz="1800"/>
              <a:t>Revocation Lists Store Locally</a:t>
            </a:r>
          </a:p>
          <a:p>
            <a:pPr lvl="1" eaLnBrk="1" hangingPunct="1">
              <a:lnSpc>
                <a:spcPct val="90000"/>
              </a:lnSpc>
            </a:pPr>
            <a:r>
              <a:rPr lang="en-US" sz="1800"/>
              <a:t>Certificates received are validated against locally stored trusted certificates.</a:t>
            </a:r>
          </a:p>
          <a:p>
            <a:pPr lvl="1" eaLnBrk="1" hangingPunct="1">
              <a:lnSpc>
                <a:spcPct val="90000"/>
              </a:lnSpc>
            </a:pPr>
            <a:r>
              <a:rPr lang="en-US" sz="1800"/>
              <a:t>Equivalent to XKMS Tier 0</a:t>
            </a:r>
          </a:p>
          <a:p>
            <a:pPr lvl="1" eaLnBrk="1" hangingPunct="1">
              <a:lnSpc>
                <a:spcPct val="90000"/>
              </a:lnSpc>
            </a:pPr>
            <a:r>
              <a:rPr lang="en-US" sz="1800"/>
              <a:t>Pros</a:t>
            </a:r>
          </a:p>
          <a:p>
            <a:pPr lvl="2" eaLnBrk="1" hangingPunct="1">
              <a:lnSpc>
                <a:spcPct val="90000"/>
              </a:lnSpc>
            </a:pPr>
            <a:r>
              <a:rPr lang="en-US"/>
              <a:t>Almost no infrastructure required</a:t>
            </a:r>
          </a:p>
          <a:p>
            <a:pPr lvl="1" eaLnBrk="1" hangingPunct="1">
              <a:lnSpc>
                <a:spcPct val="90000"/>
              </a:lnSpc>
            </a:pPr>
            <a:r>
              <a:rPr lang="en-US" sz="1800"/>
              <a:t>Cons</a:t>
            </a:r>
          </a:p>
          <a:p>
            <a:pPr lvl="2" eaLnBrk="1" hangingPunct="1">
              <a:lnSpc>
                <a:spcPct val="90000"/>
              </a:lnSpc>
            </a:pPr>
            <a:r>
              <a:rPr lang="en-US"/>
              <a:t>Impossible to keep trusted CA list current</a:t>
            </a:r>
          </a:p>
          <a:p>
            <a:pPr lvl="2" eaLnBrk="1" hangingPunct="1">
              <a:lnSpc>
                <a:spcPct val="90000"/>
              </a:lnSpc>
            </a:pPr>
            <a:r>
              <a:rPr lang="en-US"/>
              <a:t>Trust Fabric in the hands of users</a:t>
            </a:r>
          </a:p>
          <a:p>
            <a:pPr lvl="2" eaLnBrk="1" hangingPunct="1">
              <a:lnSpc>
                <a:spcPct val="90000"/>
              </a:lnSpc>
            </a:pPr>
            <a:r>
              <a:rPr lang="en-US"/>
              <a:t>Potential Serious Security Risk</a:t>
            </a:r>
          </a:p>
          <a:p>
            <a:pPr lvl="2" eaLnBrk="1" hangingPunct="1">
              <a:lnSpc>
                <a:spcPct val="90000"/>
              </a:lnSpc>
              <a:buClr>
                <a:srgbClr val="003399"/>
              </a:buClr>
            </a:pPr>
            <a:endParaRPr lang="en-US"/>
          </a:p>
        </p:txBody>
      </p:sp>
    </p:spTree>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lstStyle/>
          <a:p>
            <a:pPr eaLnBrk="1" hangingPunct="1"/>
            <a:r>
              <a:rPr lang="en-US"/>
              <a:t>Certificate Validation Profiles</a:t>
            </a:r>
          </a:p>
        </p:txBody>
      </p:sp>
      <p:sp>
        <p:nvSpPr>
          <p:cNvPr id="38915" name="Rectangle 3"/>
          <p:cNvSpPr>
            <a:spLocks noGrp="1" noChangeArrowheads="1"/>
          </p:cNvSpPr>
          <p:nvPr>
            <p:ph type="body" sz="half" idx="1"/>
          </p:nvPr>
        </p:nvSpPr>
        <p:spPr>
          <a:xfrm>
            <a:off x="304800" y="1452563"/>
            <a:ext cx="8458200" cy="4244975"/>
          </a:xfrm>
          <a:noFill/>
        </p:spPr>
        <p:txBody>
          <a:bodyPr/>
          <a:lstStyle/>
          <a:p>
            <a:pPr marL="0" indent="0" eaLnBrk="1" hangingPunct="1">
              <a:lnSpc>
                <a:spcPct val="90000"/>
              </a:lnSpc>
            </a:pPr>
            <a:r>
              <a:rPr lang="en-US" sz="2000"/>
              <a:t>Remotely Retrieved Locally Validated Profile (RRLV)</a:t>
            </a:r>
          </a:p>
          <a:p>
            <a:pPr lvl="1" eaLnBrk="1" hangingPunct="1">
              <a:lnSpc>
                <a:spcPct val="90000"/>
              </a:lnSpc>
            </a:pPr>
            <a:r>
              <a:rPr lang="en-US" sz="1800"/>
              <a:t>Trusted Certificates exist and are managed by a Trust Service</a:t>
            </a:r>
          </a:p>
          <a:p>
            <a:pPr lvl="1" eaLnBrk="1" hangingPunct="1">
              <a:lnSpc>
                <a:spcPct val="90000"/>
              </a:lnSpc>
            </a:pPr>
            <a:r>
              <a:rPr lang="en-US" sz="1800"/>
              <a:t>Certificates received are validated against trusted certificates retrieved from a trust service</a:t>
            </a:r>
          </a:p>
          <a:p>
            <a:pPr lvl="1" eaLnBrk="1" hangingPunct="1">
              <a:lnSpc>
                <a:spcPct val="90000"/>
              </a:lnSpc>
            </a:pPr>
            <a:r>
              <a:rPr lang="en-US" sz="1800"/>
              <a:t>Equivalent to XKMS Tier 1</a:t>
            </a:r>
          </a:p>
          <a:p>
            <a:pPr lvl="1" eaLnBrk="1" hangingPunct="1">
              <a:lnSpc>
                <a:spcPct val="90000"/>
              </a:lnSpc>
            </a:pPr>
            <a:r>
              <a:rPr lang="en-US" sz="1800"/>
              <a:t>Pros</a:t>
            </a:r>
          </a:p>
          <a:p>
            <a:pPr lvl="2" eaLnBrk="1" hangingPunct="1">
              <a:lnSpc>
                <a:spcPct val="90000"/>
              </a:lnSpc>
            </a:pPr>
            <a:r>
              <a:rPr lang="en-US"/>
              <a:t>Authentication performed against the current trust fabric</a:t>
            </a:r>
          </a:p>
          <a:p>
            <a:pPr lvl="2" eaLnBrk="1" hangingPunct="1">
              <a:lnSpc>
                <a:spcPct val="90000"/>
              </a:lnSpc>
            </a:pPr>
            <a:r>
              <a:rPr lang="en-US"/>
              <a:t>Validation done locally, specialized validation requirements can be enforced. </a:t>
            </a:r>
          </a:p>
          <a:p>
            <a:pPr lvl="1" eaLnBrk="1" hangingPunct="1">
              <a:lnSpc>
                <a:spcPct val="90000"/>
              </a:lnSpc>
            </a:pPr>
            <a:r>
              <a:rPr lang="en-US" sz="1800"/>
              <a:t>Cons</a:t>
            </a:r>
          </a:p>
          <a:p>
            <a:pPr lvl="2" eaLnBrk="1" hangingPunct="1">
              <a:lnSpc>
                <a:spcPct val="90000"/>
              </a:lnSpc>
            </a:pPr>
            <a:r>
              <a:rPr lang="en-US"/>
              <a:t>Validation done locally, poor enforcement could lead to a potential security risk.</a:t>
            </a:r>
          </a:p>
          <a:p>
            <a:pPr lvl="2" eaLnBrk="1" hangingPunct="1">
              <a:lnSpc>
                <a:spcPct val="90000"/>
              </a:lnSpc>
            </a:pPr>
            <a:r>
              <a:rPr lang="en-US"/>
              <a:t>Relies on bootstrapping from the Trust Service</a:t>
            </a:r>
          </a:p>
          <a:p>
            <a:pPr lvl="2" eaLnBrk="1" hangingPunct="1">
              <a:buClr>
                <a:srgbClr val="003399"/>
              </a:buClr>
              <a:buFontTx/>
              <a:buNone/>
            </a:pPr>
            <a:endParaRPr lang="en-US"/>
          </a:p>
          <a:p>
            <a:pPr lvl="1" eaLnBrk="1" hangingPunct="1">
              <a:buClr>
                <a:srgbClr val="003399"/>
              </a:buClr>
            </a:pPr>
            <a:endParaRPr lang="en-US" sz="1400"/>
          </a:p>
          <a:p>
            <a:pPr lvl="1" eaLnBrk="1" hangingPunct="1">
              <a:buClr>
                <a:srgbClr val="003399"/>
              </a:buClr>
            </a:pPr>
            <a:endParaRPr lang="en-US" sz="1400"/>
          </a:p>
        </p:txBody>
      </p:sp>
    </p:spTree>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lstStyle/>
          <a:p>
            <a:pPr eaLnBrk="1" hangingPunct="1"/>
            <a:r>
              <a:rPr lang="en-US"/>
              <a:t>Certificate Validation Profiles</a:t>
            </a:r>
          </a:p>
        </p:txBody>
      </p:sp>
      <p:sp>
        <p:nvSpPr>
          <p:cNvPr id="39939" name="Rectangle 3"/>
          <p:cNvSpPr>
            <a:spLocks noGrp="1" noChangeArrowheads="1"/>
          </p:cNvSpPr>
          <p:nvPr>
            <p:ph type="body" sz="half" idx="1"/>
          </p:nvPr>
        </p:nvSpPr>
        <p:spPr>
          <a:xfrm>
            <a:off x="304800" y="1443038"/>
            <a:ext cx="8458200" cy="4243387"/>
          </a:xfrm>
          <a:noFill/>
        </p:spPr>
        <p:txBody>
          <a:bodyPr/>
          <a:lstStyle/>
          <a:p>
            <a:pPr marL="0" indent="0" eaLnBrk="1" hangingPunct="1">
              <a:lnSpc>
                <a:spcPct val="90000"/>
              </a:lnSpc>
            </a:pPr>
            <a:r>
              <a:rPr lang="en-US" sz="1600"/>
              <a:t> </a:t>
            </a:r>
            <a:r>
              <a:rPr lang="en-US" sz="2000"/>
              <a:t>Remotely Stored Remotely Validated Profile (RSRV)</a:t>
            </a:r>
          </a:p>
          <a:p>
            <a:pPr lvl="1" eaLnBrk="1" hangingPunct="1">
              <a:lnSpc>
                <a:spcPct val="90000"/>
              </a:lnSpc>
            </a:pPr>
            <a:r>
              <a:rPr lang="en-US" sz="1800"/>
              <a:t>Trusted Certificates exist and are managed by a Trust Service</a:t>
            </a:r>
          </a:p>
          <a:p>
            <a:pPr lvl="1" eaLnBrk="1" hangingPunct="1">
              <a:lnSpc>
                <a:spcPct val="90000"/>
              </a:lnSpc>
            </a:pPr>
            <a:r>
              <a:rPr lang="en-US" sz="1800"/>
              <a:t>Certificates received are sent to a Trust Service to be validated</a:t>
            </a:r>
          </a:p>
          <a:p>
            <a:pPr lvl="1" eaLnBrk="1" hangingPunct="1">
              <a:lnSpc>
                <a:spcPct val="90000"/>
              </a:lnSpc>
            </a:pPr>
            <a:r>
              <a:rPr lang="en-US" sz="1800"/>
              <a:t>Equivalent to XKMS Tier 2</a:t>
            </a:r>
          </a:p>
          <a:p>
            <a:pPr lvl="1" eaLnBrk="1" hangingPunct="1">
              <a:lnSpc>
                <a:spcPct val="90000"/>
              </a:lnSpc>
            </a:pPr>
            <a:r>
              <a:rPr lang="en-US" sz="1800"/>
              <a:t>Pros</a:t>
            </a:r>
          </a:p>
          <a:p>
            <a:pPr lvl="2" eaLnBrk="1" hangingPunct="1">
              <a:lnSpc>
                <a:spcPct val="90000"/>
              </a:lnSpc>
            </a:pPr>
            <a:r>
              <a:rPr lang="en-US"/>
              <a:t>Authentication performed against the current trust fabric</a:t>
            </a:r>
          </a:p>
          <a:p>
            <a:pPr lvl="2" eaLnBrk="1" hangingPunct="1">
              <a:lnSpc>
                <a:spcPct val="90000"/>
              </a:lnSpc>
            </a:pPr>
            <a:r>
              <a:rPr lang="en-US"/>
              <a:t>Validation done remotely and enforced globally.</a:t>
            </a:r>
          </a:p>
          <a:p>
            <a:pPr lvl="2" eaLnBrk="1" hangingPunct="1">
              <a:lnSpc>
                <a:spcPct val="90000"/>
              </a:lnSpc>
            </a:pPr>
            <a:r>
              <a:rPr lang="en-US"/>
              <a:t>Local deployment no longer responsible for validation</a:t>
            </a:r>
          </a:p>
          <a:p>
            <a:pPr lvl="2" eaLnBrk="1" hangingPunct="1">
              <a:lnSpc>
                <a:spcPct val="90000"/>
              </a:lnSpc>
            </a:pPr>
            <a:r>
              <a:rPr lang="en-US"/>
              <a:t>Certificate Path Discovery Managed.</a:t>
            </a:r>
          </a:p>
          <a:p>
            <a:pPr lvl="2" eaLnBrk="1" hangingPunct="1">
              <a:lnSpc>
                <a:spcPct val="90000"/>
              </a:lnSpc>
            </a:pPr>
            <a:r>
              <a:rPr lang="en-US"/>
              <a:t>Enforcement of CA Signing Policies</a:t>
            </a:r>
          </a:p>
          <a:p>
            <a:pPr lvl="1" eaLnBrk="1" hangingPunct="1">
              <a:lnSpc>
                <a:spcPct val="90000"/>
              </a:lnSpc>
            </a:pPr>
            <a:r>
              <a:rPr lang="en-US" sz="1800"/>
              <a:t>Cons</a:t>
            </a:r>
          </a:p>
          <a:p>
            <a:pPr lvl="2" eaLnBrk="1" hangingPunct="1">
              <a:lnSpc>
                <a:spcPct val="90000"/>
              </a:lnSpc>
            </a:pPr>
            <a:r>
              <a:rPr lang="en-US"/>
              <a:t>Network Overhead</a:t>
            </a:r>
          </a:p>
          <a:p>
            <a:pPr lvl="1" eaLnBrk="1" hangingPunct="1">
              <a:buClr>
                <a:srgbClr val="003399"/>
              </a:buClr>
            </a:pPr>
            <a:endParaRPr lang="en-US" sz="1600"/>
          </a:p>
        </p:txBody>
      </p:sp>
    </p:spTree>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pPr eaLnBrk="1" hangingPunct="1"/>
            <a:r>
              <a:rPr lang="en-US"/>
              <a:t>Certificate Validation Profile Support</a:t>
            </a:r>
          </a:p>
        </p:txBody>
      </p:sp>
      <p:sp>
        <p:nvSpPr>
          <p:cNvPr id="40963" name="Rectangle 3"/>
          <p:cNvSpPr>
            <a:spLocks noGrp="1" noChangeArrowheads="1"/>
          </p:cNvSpPr>
          <p:nvPr>
            <p:ph type="body" sz="half" idx="1"/>
          </p:nvPr>
        </p:nvSpPr>
        <p:spPr>
          <a:xfrm>
            <a:off x="152400" y="1443038"/>
            <a:ext cx="8610600" cy="4881562"/>
          </a:xfrm>
          <a:noFill/>
        </p:spPr>
        <p:txBody>
          <a:bodyPr/>
          <a:lstStyle/>
          <a:p>
            <a:pPr marL="0" indent="0" eaLnBrk="1" hangingPunct="1">
              <a:lnSpc>
                <a:spcPct val="90000"/>
              </a:lnSpc>
            </a:pPr>
            <a:r>
              <a:rPr lang="en-US" sz="1800" dirty="0"/>
              <a:t> Locally Stored Locally Validated Profile (LSLV)</a:t>
            </a:r>
          </a:p>
          <a:p>
            <a:pPr lvl="1" eaLnBrk="1" hangingPunct="1">
              <a:lnSpc>
                <a:spcPct val="90000"/>
              </a:lnSpc>
            </a:pPr>
            <a:r>
              <a:rPr lang="en-US" sz="1600" dirty="0"/>
              <a:t>Supported by </a:t>
            </a:r>
            <a:r>
              <a:rPr lang="en-US" sz="1600" dirty="0" err="1" smtClean="0"/>
              <a:t>Globus</a:t>
            </a:r>
            <a:endParaRPr lang="en-US" sz="1600" dirty="0" smtClean="0"/>
          </a:p>
          <a:p>
            <a:pPr lvl="1" eaLnBrk="1" hangingPunct="1">
              <a:lnSpc>
                <a:spcPct val="90000"/>
              </a:lnSpc>
            </a:pPr>
            <a:r>
              <a:rPr lang="en-US" sz="1600" dirty="0"/>
              <a:t>Directory of Trusted Certificates</a:t>
            </a:r>
          </a:p>
          <a:p>
            <a:pPr lvl="1" eaLnBrk="1" hangingPunct="1">
              <a:lnSpc>
                <a:spcPct val="90000"/>
              </a:lnSpc>
            </a:pPr>
            <a:r>
              <a:rPr lang="en-US" sz="1600" dirty="0"/>
              <a:t>Certificate Validation against certificates in directory of Trusted Certificates</a:t>
            </a:r>
          </a:p>
          <a:p>
            <a:pPr lvl="1" eaLnBrk="1" hangingPunct="1">
              <a:lnSpc>
                <a:spcPct val="90000"/>
              </a:lnSpc>
              <a:buFontTx/>
              <a:buNone/>
            </a:pPr>
            <a:endParaRPr lang="en-US" sz="1600" dirty="0"/>
          </a:p>
          <a:p>
            <a:pPr marL="0" indent="0" eaLnBrk="1" hangingPunct="1">
              <a:lnSpc>
                <a:spcPct val="90000"/>
              </a:lnSpc>
            </a:pPr>
            <a:r>
              <a:rPr lang="en-US" sz="1600" dirty="0"/>
              <a:t> </a:t>
            </a:r>
            <a:r>
              <a:rPr lang="en-US" sz="1800" dirty="0"/>
              <a:t>Remotely Retrieved Locally Validated Profile (RRLV)</a:t>
            </a:r>
          </a:p>
          <a:p>
            <a:pPr lvl="1" eaLnBrk="1" hangingPunct="1">
              <a:lnSpc>
                <a:spcPct val="90000"/>
              </a:lnSpc>
            </a:pPr>
            <a:r>
              <a:rPr lang="en-US" sz="1600" dirty="0"/>
              <a:t>Use trust service to obtain trusted CA certificates and CRLS and store them in the </a:t>
            </a:r>
            <a:r>
              <a:rPr lang="en-US" sz="1600" dirty="0" err="1"/>
              <a:t>Globus</a:t>
            </a:r>
            <a:r>
              <a:rPr lang="en-US" sz="1600" dirty="0"/>
              <a:t> Trusted Certificate directory.</a:t>
            </a:r>
          </a:p>
          <a:p>
            <a:pPr lvl="1" eaLnBrk="1" hangingPunct="1">
              <a:lnSpc>
                <a:spcPct val="90000"/>
              </a:lnSpc>
            </a:pPr>
            <a:r>
              <a:rPr lang="en-US" sz="1600" dirty="0"/>
              <a:t>Trust Service client manages the </a:t>
            </a:r>
            <a:r>
              <a:rPr lang="en-US" sz="1600" dirty="0" err="1"/>
              <a:t>Globus</a:t>
            </a:r>
            <a:r>
              <a:rPr lang="en-US" sz="1600" dirty="0"/>
              <a:t> Trusted Certificate directory for </a:t>
            </a:r>
            <a:r>
              <a:rPr lang="en-US" sz="1600" dirty="0" err="1"/>
              <a:t>Globus</a:t>
            </a:r>
            <a:r>
              <a:rPr lang="en-US" sz="1600" dirty="0"/>
              <a:t>, keeping it up to date. </a:t>
            </a:r>
          </a:p>
          <a:p>
            <a:pPr lvl="1" eaLnBrk="1" hangingPunct="1">
              <a:lnSpc>
                <a:spcPct val="90000"/>
              </a:lnSpc>
            </a:pPr>
            <a:r>
              <a:rPr lang="en-US" sz="1600" dirty="0"/>
              <a:t>Only minor changes to </a:t>
            </a:r>
            <a:r>
              <a:rPr lang="en-US" sz="1600" dirty="0" err="1"/>
              <a:t>Globus</a:t>
            </a:r>
            <a:r>
              <a:rPr lang="en-US" sz="1600" dirty="0"/>
              <a:t> required.</a:t>
            </a:r>
          </a:p>
          <a:p>
            <a:pPr lvl="1" eaLnBrk="1" hangingPunct="1">
              <a:lnSpc>
                <a:spcPct val="90000"/>
              </a:lnSpc>
            </a:pPr>
            <a:endParaRPr lang="en-US" sz="1600" dirty="0"/>
          </a:p>
          <a:p>
            <a:pPr marL="0" indent="0" eaLnBrk="1" hangingPunct="1">
              <a:lnSpc>
                <a:spcPct val="90000"/>
              </a:lnSpc>
            </a:pPr>
            <a:r>
              <a:rPr lang="en-US" sz="1600" b="0" dirty="0"/>
              <a:t> </a:t>
            </a:r>
            <a:r>
              <a:rPr lang="en-US" sz="1800" dirty="0"/>
              <a:t>Supporting Remotely Stored Remotely Validated Profile (RSRV) </a:t>
            </a:r>
          </a:p>
          <a:p>
            <a:pPr lvl="1" eaLnBrk="1" hangingPunct="1">
              <a:lnSpc>
                <a:spcPct val="90000"/>
              </a:lnSpc>
            </a:pPr>
            <a:r>
              <a:rPr lang="en-US" sz="1600" dirty="0" err="1"/>
              <a:t>Globus</a:t>
            </a:r>
            <a:r>
              <a:rPr lang="en-US" sz="1600" dirty="0"/>
              <a:t> contacts Trust Service during authentication to determine if the credentials in question are signed by a Trusted CA</a:t>
            </a:r>
          </a:p>
          <a:p>
            <a:pPr lvl="1" eaLnBrk="1" hangingPunct="1">
              <a:lnSpc>
                <a:spcPct val="90000"/>
              </a:lnSpc>
            </a:pPr>
            <a:r>
              <a:rPr lang="en-US" sz="1600" dirty="0"/>
              <a:t>Trust Service performs all validation and enforces revocation lists.</a:t>
            </a:r>
          </a:p>
          <a:p>
            <a:pPr lvl="1" eaLnBrk="1" hangingPunct="1">
              <a:lnSpc>
                <a:spcPct val="90000"/>
              </a:lnSpc>
            </a:pPr>
            <a:r>
              <a:rPr lang="en-US" sz="1600" dirty="0"/>
              <a:t>Support requires SIGNIFICANT changes to the </a:t>
            </a:r>
            <a:r>
              <a:rPr lang="en-US" sz="1600" dirty="0" err="1"/>
              <a:t>Globus</a:t>
            </a:r>
            <a:r>
              <a:rPr lang="en-US" sz="1600" dirty="0"/>
              <a:t> Toolkit</a:t>
            </a:r>
          </a:p>
          <a:p>
            <a:pPr marL="0" indent="0" eaLnBrk="1" hangingPunct="1">
              <a:lnSpc>
                <a:spcPct val="90000"/>
              </a:lnSpc>
            </a:pPr>
            <a:endParaRPr lang="en-US" sz="1600" dirty="0"/>
          </a:p>
          <a:p>
            <a:pPr marL="0" indent="0" eaLnBrk="1" hangingPunct="1">
              <a:lnSpc>
                <a:spcPct val="90000"/>
              </a:lnSpc>
            </a:pPr>
            <a:endParaRPr lang="en-US" sz="1600" dirty="0"/>
          </a:p>
          <a:p>
            <a:pPr lvl="2" eaLnBrk="1" hangingPunct="1">
              <a:lnSpc>
                <a:spcPct val="90000"/>
              </a:lnSpc>
              <a:buClr>
                <a:srgbClr val="003399"/>
              </a:buClr>
              <a:buFontTx/>
              <a:buNone/>
            </a:pPr>
            <a:endParaRPr lang="en-US" sz="1400" dirty="0"/>
          </a:p>
          <a:p>
            <a:pPr lvl="1" eaLnBrk="1" hangingPunct="1">
              <a:lnSpc>
                <a:spcPct val="90000"/>
              </a:lnSpc>
              <a:buClr>
                <a:srgbClr val="003399"/>
              </a:buClr>
            </a:pPr>
            <a:endParaRPr lang="en-US" sz="1600" dirty="0"/>
          </a:p>
          <a:p>
            <a:pPr lvl="2" eaLnBrk="1" hangingPunct="1">
              <a:lnSpc>
                <a:spcPct val="90000"/>
              </a:lnSpc>
              <a:buClr>
                <a:srgbClr val="003399"/>
              </a:buClr>
            </a:pPr>
            <a:endParaRPr lang="en-US" sz="1400" dirty="0"/>
          </a:p>
          <a:p>
            <a:pPr lvl="1" eaLnBrk="1" hangingPunct="1">
              <a:lnSpc>
                <a:spcPct val="90000"/>
              </a:lnSpc>
              <a:buClr>
                <a:srgbClr val="003399"/>
              </a:buClr>
            </a:pPr>
            <a:endParaRPr lang="en-US" sz="1600" dirty="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r>
              <a:rPr lang="en-US" sz="2400" dirty="0" smtClean="0"/>
              <a:t>Identity Certificate </a:t>
            </a:r>
            <a:r>
              <a:rPr lang="en-US" sz="2400" dirty="0" err="1" smtClean="0"/>
              <a:t>vs</a:t>
            </a:r>
            <a:r>
              <a:rPr lang="en-US" sz="2400" dirty="0" smtClean="0"/>
              <a:t> Proxy Certificates</a:t>
            </a:r>
          </a:p>
        </p:txBody>
      </p:sp>
      <p:graphicFrame>
        <p:nvGraphicFramePr>
          <p:cNvPr id="5" name="Group 112"/>
          <p:cNvGraphicFramePr>
            <a:graphicFrameLocks noGrp="1"/>
          </p:cNvGraphicFramePr>
          <p:nvPr>
            <p:ph idx="1"/>
          </p:nvPr>
        </p:nvGraphicFramePr>
        <p:xfrm>
          <a:off x="304801" y="1524000"/>
          <a:ext cx="8610599" cy="4566504"/>
        </p:xfrm>
        <a:graphic>
          <a:graphicData uri="http://schemas.openxmlformats.org/drawingml/2006/table">
            <a:tbl>
              <a:tblPr/>
              <a:tblGrid>
                <a:gridCol w="1922756"/>
                <a:gridCol w="3655673"/>
                <a:gridCol w="3032170"/>
              </a:tblGrid>
              <a:tr h="652072">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a:ln>
                            <a:noFill/>
                          </a:ln>
                          <a:solidFill>
                            <a:schemeClr val="tx1"/>
                          </a:solidFill>
                          <a:effectLst/>
                          <a:latin typeface="Times New Roman" charset="0"/>
                          <a:ea typeface="MS Mincho" pitchFamily="49" charset="-128"/>
                          <a:cs typeface="MS Mincho" pitchFamily="49" charset="-128"/>
                        </a:rPr>
                        <a:t>Certificate attribute</a:t>
                      </a:r>
                      <a:endParaRPr kumimoji="0" lang="en-US" sz="2000" b="0" i="0" u="none" strike="noStrike" cap="none" normalizeH="0" baseline="0" dirty="0">
                        <a:ln>
                          <a:noFill/>
                        </a:ln>
                        <a:solidFill>
                          <a:schemeClr val="tx1"/>
                        </a:solidFill>
                        <a:effectLst/>
                        <a:latin typeface="Times New Roman" charset="0"/>
                        <a:ea typeface="Arial" charset="0"/>
                        <a:cs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a:ln>
                            <a:noFill/>
                          </a:ln>
                          <a:solidFill>
                            <a:schemeClr val="tx1"/>
                          </a:solidFill>
                          <a:effectLst/>
                          <a:latin typeface="Times New Roman" charset="0"/>
                          <a:ea typeface="MS Mincho" pitchFamily="49" charset="-128"/>
                          <a:cs typeface="MS Mincho" pitchFamily="49" charset="-128"/>
                        </a:rPr>
                        <a:t>X.509 Public key certificate</a:t>
                      </a:r>
                      <a:endParaRPr kumimoji="0" lang="en-US" sz="2000" b="0" i="0" u="none" strike="noStrike" cap="none" normalizeH="0" baseline="0" dirty="0">
                        <a:ln>
                          <a:noFill/>
                        </a:ln>
                        <a:solidFill>
                          <a:schemeClr val="tx1"/>
                        </a:solidFill>
                        <a:effectLst/>
                        <a:latin typeface="Times New Roman" charset="0"/>
                        <a:ea typeface="Arial" charset="0"/>
                        <a:cs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a:ln>
                            <a:noFill/>
                          </a:ln>
                          <a:solidFill>
                            <a:schemeClr val="tx1"/>
                          </a:solidFill>
                          <a:effectLst/>
                          <a:latin typeface="Times New Roman" charset="0"/>
                          <a:ea typeface="MS Mincho" pitchFamily="49" charset="-128"/>
                          <a:cs typeface="MS Mincho" pitchFamily="49" charset="-128"/>
                        </a:rPr>
                        <a:t>X.509 Proxy Certificates</a:t>
                      </a:r>
                      <a:endParaRPr kumimoji="0" lang="en-US" sz="2000" b="0" i="0" u="none" strike="noStrike" cap="none" normalizeH="0" baseline="0" dirty="0">
                        <a:ln>
                          <a:noFill/>
                        </a:ln>
                        <a:solidFill>
                          <a:schemeClr val="tx1"/>
                        </a:solidFill>
                        <a:effectLst/>
                        <a:latin typeface="Times New Roman" charset="0"/>
                        <a:ea typeface="Arial" charset="0"/>
                        <a:cs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1231692">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Times New Roman" charset="0"/>
                          <a:ea typeface="MS Mincho" pitchFamily="49" charset="-128"/>
                          <a:cs typeface="MS Mincho" pitchFamily="49" charset="-128"/>
                        </a:rPr>
                        <a:t>Issuer/</a:t>
                      </a:r>
                    </a:p>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Times New Roman" charset="0"/>
                          <a:ea typeface="MS Mincho" pitchFamily="49" charset="-128"/>
                          <a:cs typeface="MS Mincho" pitchFamily="49" charset="-128"/>
                        </a:rPr>
                        <a:t>Signer</a:t>
                      </a:r>
                      <a:endParaRPr kumimoji="0" lang="en-US" sz="2000" b="0" i="0" u="none" strike="noStrike" cap="none" normalizeH="0" baseline="0" dirty="0">
                        <a:ln>
                          <a:noFill/>
                        </a:ln>
                        <a:solidFill>
                          <a:schemeClr val="tx1"/>
                        </a:solidFill>
                        <a:effectLst/>
                        <a:latin typeface="Times New Roman" charset="0"/>
                        <a:ea typeface="Arial" charset="0"/>
                        <a:cs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Times New Roman" charset="0"/>
                          <a:ea typeface="MS Mincho" pitchFamily="49" charset="-128"/>
                          <a:cs typeface="MS Mincho" pitchFamily="49" charset="-128"/>
                        </a:rPr>
                        <a:t>A certification authority</a:t>
                      </a:r>
                      <a:endParaRPr kumimoji="0" lang="en-US" sz="2000" b="0" i="0" u="none" strike="noStrike" cap="none" normalizeH="0" baseline="0" dirty="0">
                        <a:ln>
                          <a:noFill/>
                        </a:ln>
                        <a:solidFill>
                          <a:schemeClr val="tx1"/>
                        </a:solidFill>
                        <a:effectLst/>
                        <a:latin typeface="Times New Roman" charset="0"/>
                        <a:ea typeface="Arial" charset="0"/>
                        <a:cs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chemeClr val="tx1"/>
                          </a:solidFill>
                          <a:effectLst/>
                          <a:latin typeface="Times New Roman" charset="0"/>
                          <a:ea typeface="MS Mincho" pitchFamily="49" charset="-128"/>
                          <a:cs typeface="MS Mincho" pitchFamily="49" charset="-128"/>
                        </a:rPr>
                        <a:t>A public key certificate or another Proxy Certificate</a:t>
                      </a:r>
                      <a:endParaRPr kumimoji="0" lang="en-US" sz="2000" b="0" i="0" u="none" strike="noStrike" cap="none" normalizeH="0" baseline="0">
                        <a:ln>
                          <a:noFill/>
                        </a:ln>
                        <a:solidFill>
                          <a:schemeClr val="tx1"/>
                        </a:solidFill>
                        <a:effectLst/>
                        <a:latin typeface="Times New Roman" charset="0"/>
                        <a:ea typeface="Arial" charset="0"/>
                        <a:cs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1231692">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Times New Roman" charset="0"/>
                          <a:ea typeface="MS Mincho" pitchFamily="49" charset="-128"/>
                          <a:cs typeface="MS Mincho" pitchFamily="49" charset="-128"/>
                        </a:rPr>
                        <a:t>Name</a:t>
                      </a:r>
                      <a:endParaRPr kumimoji="0" lang="en-US" sz="2000" b="0" i="0" u="none" strike="noStrike" cap="none" normalizeH="0" baseline="0" dirty="0">
                        <a:ln>
                          <a:noFill/>
                        </a:ln>
                        <a:solidFill>
                          <a:schemeClr val="tx1"/>
                        </a:solidFill>
                        <a:effectLst/>
                        <a:latin typeface="Times New Roman" charset="0"/>
                        <a:ea typeface="Arial" charset="0"/>
                        <a:cs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Times New Roman" charset="0"/>
                          <a:ea typeface="MS Mincho" pitchFamily="49" charset="-128"/>
                          <a:cs typeface="MS Mincho" pitchFamily="49" charset="-128"/>
                        </a:rPr>
                        <a:t>Any as allowed by issuer’s policy</a:t>
                      </a:r>
                      <a:endParaRPr kumimoji="0" lang="en-US" sz="2000" b="0" i="0" u="none" strike="noStrike" cap="none" normalizeH="0" baseline="0" dirty="0">
                        <a:ln>
                          <a:noFill/>
                        </a:ln>
                        <a:solidFill>
                          <a:schemeClr val="tx1"/>
                        </a:solidFill>
                        <a:effectLst/>
                        <a:latin typeface="Times New Roman" charset="0"/>
                        <a:ea typeface="Arial" charset="0"/>
                        <a:cs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Times New Roman" charset="0"/>
                          <a:ea typeface="MS Mincho" pitchFamily="49" charset="-128"/>
                          <a:cs typeface="MS Mincho" pitchFamily="49" charset="-128"/>
                        </a:rPr>
                        <a:t>Unique, scoped to namespace defined by issuer’s name</a:t>
                      </a:r>
                      <a:endParaRPr kumimoji="0" lang="en-US" sz="2000" b="0" i="0" u="none" strike="noStrike" cap="none" normalizeH="0" baseline="0" dirty="0">
                        <a:ln>
                          <a:noFill/>
                        </a:ln>
                        <a:solidFill>
                          <a:schemeClr val="tx1"/>
                        </a:solidFill>
                        <a:effectLst/>
                        <a:latin typeface="Times New Roman" charset="0"/>
                        <a:ea typeface="Arial" charset="0"/>
                        <a:cs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941882">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chemeClr val="tx1"/>
                          </a:solidFill>
                          <a:effectLst/>
                          <a:latin typeface="Times New Roman" charset="0"/>
                          <a:ea typeface="MS Mincho" pitchFamily="49" charset="-128"/>
                          <a:cs typeface="MS Mincho" pitchFamily="49" charset="-128"/>
                        </a:rPr>
                        <a:t>Delegation</a:t>
                      </a:r>
                    </a:p>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chemeClr val="tx1"/>
                          </a:solidFill>
                          <a:effectLst/>
                          <a:latin typeface="Times New Roman" charset="0"/>
                          <a:ea typeface="MS Mincho" pitchFamily="49" charset="-128"/>
                          <a:cs typeface="MS Mincho" pitchFamily="49" charset="-128"/>
                        </a:rPr>
                        <a:t>from</a:t>
                      </a:r>
                    </a:p>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chemeClr val="tx1"/>
                          </a:solidFill>
                          <a:effectLst/>
                          <a:latin typeface="Times New Roman" charset="0"/>
                          <a:ea typeface="MS Mincho" pitchFamily="49" charset="-128"/>
                          <a:cs typeface="MS Mincho" pitchFamily="49" charset="-128"/>
                        </a:rPr>
                        <a:t>Issuer</a:t>
                      </a:r>
                      <a:endParaRPr kumimoji="0" lang="en-US" sz="2000" b="0" i="0" u="none" strike="noStrike" cap="none" normalizeH="0" baseline="0">
                        <a:ln>
                          <a:noFill/>
                        </a:ln>
                        <a:solidFill>
                          <a:schemeClr val="tx1"/>
                        </a:solidFill>
                        <a:effectLst/>
                        <a:latin typeface="Times New Roman" charset="0"/>
                        <a:ea typeface="Arial" charset="0"/>
                        <a:cs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chemeClr val="tx1"/>
                          </a:solidFill>
                          <a:effectLst/>
                          <a:latin typeface="Times New Roman" charset="0"/>
                          <a:ea typeface="MS Mincho" pitchFamily="49" charset="-128"/>
                          <a:cs typeface="MS Mincho" pitchFamily="49" charset="-128"/>
                        </a:rPr>
                        <a:t>None</a:t>
                      </a:r>
                      <a:endParaRPr kumimoji="0" lang="en-US" sz="2000" b="0" i="0" u="none" strike="noStrike" cap="none" normalizeH="0" baseline="0">
                        <a:ln>
                          <a:noFill/>
                        </a:ln>
                        <a:solidFill>
                          <a:schemeClr val="tx1"/>
                        </a:solidFill>
                        <a:effectLst/>
                        <a:latin typeface="Times New Roman" charset="0"/>
                        <a:ea typeface="Arial" charset="0"/>
                        <a:cs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Times New Roman" charset="0"/>
                          <a:ea typeface="MS Mincho" pitchFamily="49" charset="-128"/>
                          <a:cs typeface="MS Mincho" pitchFamily="49" charset="-128"/>
                        </a:rPr>
                        <a:t>Allows for arbitrary delegation policies</a:t>
                      </a:r>
                      <a:endParaRPr kumimoji="0" lang="en-US" sz="2000" b="0" i="0" u="none" strike="noStrike" cap="none" normalizeH="0" baseline="0" dirty="0">
                        <a:ln>
                          <a:noFill/>
                        </a:ln>
                        <a:solidFill>
                          <a:schemeClr val="tx1"/>
                        </a:solidFill>
                        <a:effectLst/>
                        <a:latin typeface="Times New Roman" charset="0"/>
                        <a:ea typeface="Arial" charset="0"/>
                        <a:cs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62262">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chemeClr val="tx1"/>
                          </a:solidFill>
                          <a:effectLst/>
                          <a:latin typeface="Times New Roman" charset="0"/>
                          <a:ea typeface="MS Mincho" pitchFamily="49" charset="-128"/>
                          <a:cs typeface="MS Mincho" pitchFamily="49" charset="-128"/>
                        </a:rPr>
                        <a:t>Key pairs</a:t>
                      </a:r>
                      <a:endParaRPr kumimoji="0" lang="en-US" sz="2000" b="0" i="0" u="none" strike="noStrike" cap="none" normalizeH="0" baseline="0">
                        <a:ln>
                          <a:noFill/>
                        </a:ln>
                        <a:solidFill>
                          <a:schemeClr val="tx1"/>
                        </a:solidFill>
                        <a:effectLst/>
                        <a:latin typeface="Times New Roman" charset="0"/>
                        <a:ea typeface="Arial" charset="0"/>
                        <a:cs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Times New Roman" charset="0"/>
                          <a:ea typeface="MS Mincho" pitchFamily="49" charset="-128"/>
                          <a:cs typeface="MS Mincho" pitchFamily="49" charset="-128"/>
                        </a:rPr>
                        <a:t>Uses unique key pair</a:t>
                      </a:r>
                      <a:endParaRPr kumimoji="0" lang="en-US" sz="2000" b="0" i="0" u="none" strike="noStrike" cap="none" normalizeH="0" baseline="0" dirty="0">
                        <a:ln>
                          <a:noFill/>
                        </a:ln>
                        <a:solidFill>
                          <a:schemeClr val="tx1"/>
                        </a:solidFill>
                        <a:effectLst/>
                        <a:latin typeface="Times New Roman" charset="0"/>
                        <a:ea typeface="Arial" charset="0"/>
                        <a:cs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Times New Roman" charset="0"/>
                          <a:ea typeface="MS Mincho" pitchFamily="49" charset="-128"/>
                          <a:cs typeface="MS Mincho" pitchFamily="49" charset="-128"/>
                        </a:rPr>
                        <a:t>Uses unique key pair</a:t>
                      </a:r>
                      <a:endParaRPr kumimoji="0" lang="en-US" sz="2000" b="0" i="0" u="none" strike="noStrike" cap="none" normalizeH="0" baseline="0" dirty="0">
                        <a:ln>
                          <a:noFill/>
                        </a:ln>
                        <a:solidFill>
                          <a:schemeClr val="tx1"/>
                        </a:solidFill>
                        <a:effectLst/>
                        <a:latin typeface="Times New Roman" charset="0"/>
                        <a:ea typeface="Arial" charset="0"/>
                        <a:cs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Tree>
  </p:cSld>
  <p:clrMapOvr>
    <a:masterClrMapping/>
  </p:clrMapOvr>
  <p:transition advClick="0"/>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pPr eaLnBrk="1" hangingPunct="1"/>
            <a:r>
              <a:rPr lang="en-US"/>
              <a:t>Grid Trust Service Approach</a:t>
            </a:r>
          </a:p>
        </p:txBody>
      </p:sp>
      <p:sp>
        <p:nvSpPr>
          <p:cNvPr id="41987" name="Rectangle 3"/>
          <p:cNvSpPr>
            <a:spLocks noGrp="1" noChangeArrowheads="1"/>
          </p:cNvSpPr>
          <p:nvPr>
            <p:ph type="body" sz="half" idx="1"/>
          </p:nvPr>
        </p:nvSpPr>
        <p:spPr>
          <a:xfrm>
            <a:off x="304800" y="1443038"/>
            <a:ext cx="8458200" cy="4243387"/>
          </a:xfrm>
          <a:noFill/>
        </p:spPr>
        <p:txBody>
          <a:bodyPr/>
          <a:lstStyle/>
          <a:p>
            <a:pPr marL="0" indent="0" eaLnBrk="1" hangingPunct="1">
              <a:lnSpc>
                <a:spcPct val="90000"/>
              </a:lnSpc>
            </a:pPr>
            <a:r>
              <a:rPr lang="en-US" sz="1600"/>
              <a:t> </a:t>
            </a:r>
            <a:r>
              <a:rPr lang="en-US" sz="2000"/>
              <a:t>Design and Implement a Grid Trust Service</a:t>
            </a:r>
          </a:p>
          <a:p>
            <a:pPr lvl="1" eaLnBrk="1" hangingPunct="1">
              <a:lnSpc>
                <a:spcPct val="90000"/>
              </a:lnSpc>
            </a:pPr>
            <a:r>
              <a:rPr lang="en-US" sz="1800"/>
              <a:t>Support for the Remotely Retrieved Locally Validated Profile (RRLV).</a:t>
            </a:r>
          </a:p>
          <a:p>
            <a:pPr lvl="2" eaLnBrk="1" hangingPunct="1">
              <a:lnSpc>
                <a:spcPct val="90000"/>
              </a:lnSpc>
            </a:pPr>
            <a:r>
              <a:rPr lang="en-US"/>
              <a:t>Provide plug-in for the existing Globus Toolkit</a:t>
            </a:r>
          </a:p>
          <a:p>
            <a:pPr lvl="1" eaLnBrk="1" hangingPunct="1">
              <a:lnSpc>
                <a:spcPct val="90000"/>
              </a:lnSpc>
            </a:pPr>
            <a:r>
              <a:rPr lang="en-US" sz="1800"/>
              <a:t>Supporting the Retrieved Remotely Validated Profile (RRRV)</a:t>
            </a:r>
          </a:p>
          <a:p>
            <a:pPr lvl="2" eaLnBrk="1" hangingPunct="1">
              <a:lnSpc>
                <a:spcPct val="90000"/>
              </a:lnSpc>
            </a:pPr>
            <a:r>
              <a:rPr lang="en-US"/>
              <a:t>Work with Globus team to develop a validation interface abstracting validation in Globus.</a:t>
            </a:r>
          </a:p>
          <a:p>
            <a:pPr lvl="2" eaLnBrk="1" hangingPunct="1">
              <a:lnSpc>
                <a:spcPct val="90000"/>
              </a:lnSpc>
            </a:pPr>
            <a:r>
              <a:rPr lang="en-US"/>
              <a:t>Future versions of Globus can be configured with a custom validation interface</a:t>
            </a:r>
          </a:p>
          <a:p>
            <a:pPr marL="0" indent="0" eaLnBrk="1" hangingPunct="1">
              <a:buClr>
                <a:srgbClr val="003399"/>
              </a:buClr>
              <a:buFontTx/>
              <a:buNone/>
            </a:pPr>
            <a:endParaRPr lang="en-US" sz="1800"/>
          </a:p>
          <a:p>
            <a:pPr lvl="1" eaLnBrk="1" hangingPunct="1">
              <a:buClr>
                <a:srgbClr val="003399"/>
              </a:buClr>
            </a:pPr>
            <a:endParaRPr lang="en-US" sz="1800"/>
          </a:p>
        </p:txBody>
      </p:sp>
    </p:spTree>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p:txBody>
          <a:bodyPr/>
          <a:lstStyle/>
          <a:p>
            <a:pPr eaLnBrk="1" hangingPunct="1"/>
            <a:r>
              <a:rPr lang="en-US"/>
              <a:t>Grid Trust Service (GTS)</a:t>
            </a:r>
          </a:p>
        </p:txBody>
      </p:sp>
      <p:sp>
        <p:nvSpPr>
          <p:cNvPr id="43011" name="Rectangle 3"/>
          <p:cNvSpPr>
            <a:spLocks noGrp="1" noChangeArrowheads="1"/>
          </p:cNvSpPr>
          <p:nvPr>
            <p:ph type="body" sz="half" idx="1"/>
          </p:nvPr>
        </p:nvSpPr>
        <p:spPr>
          <a:xfrm>
            <a:off x="304800" y="1443038"/>
            <a:ext cx="4487863" cy="4243387"/>
          </a:xfrm>
          <a:noFill/>
        </p:spPr>
        <p:txBody>
          <a:bodyPr/>
          <a:lstStyle/>
          <a:p>
            <a:pPr marL="0" indent="0" eaLnBrk="1" hangingPunct="1">
              <a:buClr>
                <a:srgbClr val="003399"/>
              </a:buClr>
            </a:pPr>
            <a:endParaRPr lang="en-US" sz="1800"/>
          </a:p>
          <a:p>
            <a:pPr lvl="1" eaLnBrk="1" hangingPunct="1">
              <a:buClr>
                <a:srgbClr val="003399"/>
              </a:buClr>
            </a:pPr>
            <a:endParaRPr lang="en-US" sz="1800"/>
          </a:p>
        </p:txBody>
      </p:sp>
      <p:sp>
        <p:nvSpPr>
          <p:cNvPr id="43012" name="Rectangle 4"/>
          <p:cNvSpPr>
            <a:spLocks noChangeArrowheads="1"/>
          </p:cNvSpPr>
          <p:nvPr/>
        </p:nvSpPr>
        <p:spPr bwMode="auto">
          <a:xfrm>
            <a:off x="228600" y="1666875"/>
            <a:ext cx="4953000" cy="4581525"/>
          </a:xfrm>
          <a:prstGeom prst="rect">
            <a:avLst/>
          </a:prstGeom>
          <a:noFill/>
          <a:ln w="9525">
            <a:noFill/>
            <a:miter lim="800000"/>
            <a:headEnd/>
            <a:tailEnd/>
          </a:ln>
        </p:spPr>
        <p:txBody>
          <a:bodyPr>
            <a:prstTxWarp prst="textNoShape">
              <a:avLst/>
            </a:prstTxWarp>
          </a:bodyPr>
          <a:lstStyle/>
          <a:p>
            <a:pPr>
              <a:lnSpc>
                <a:spcPct val="90000"/>
              </a:lnSpc>
              <a:spcBef>
                <a:spcPct val="20000"/>
              </a:spcBef>
              <a:buClr>
                <a:schemeClr val="accent2"/>
              </a:buClr>
              <a:buFontTx/>
              <a:buChar char="•"/>
            </a:pPr>
            <a:r>
              <a:rPr lang="en-US" b="1">
                <a:latin typeface="Tahoma" charset="0"/>
              </a:rPr>
              <a:t>Grid Trust Service (GTS)</a:t>
            </a:r>
          </a:p>
          <a:p>
            <a:pPr marL="742950" lvl="1" indent="-285750">
              <a:lnSpc>
                <a:spcPct val="90000"/>
              </a:lnSpc>
              <a:spcBef>
                <a:spcPct val="20000"/>
              </a:spcBef>
              <a:buClr>
                <a:schemeClr val="accent2"/>
              </a:buClr>
              <a:buFontTx/>
              <a:buChar char="•"/>
            </a:pPr>
            <a:r>
              <a:rPr lang="en-US" sz="1600">
                <a:latin typeface="Tahoma" charset="0"/>
              </a:rPr>
              <a:t>WSRF Grid Service</a:t>
            </a:r>
          </a:p>
          <a:p>
            <a:pPr marL="742950" lvl="1" indent="-285750">
              <a:lnSpc>
                <a:spcPct val="90000"/>
              </a:lnSpc>
              <a:spcBef>
                <a:spcPct val="20000"/>
              </a:spcBef>
              <a:buClr>
                <a:schemeClr val="accent2"/>
              </a:buClr>
              <a:buFontTx/>
              <a:buChar char="•"/>
            </a:pPr>
            <a:r>
              <a:rPr lang="en-US" sz="1600">
                <a:latin typeface="Tahoma" charset="0"/>
              </a:rPr>
              <a:t>Define and manage levels of assurance. </a:t>
            </a:r>
          </a:p>
          <a:p>
            <a:pPr marL="742950" lvl="1" indent="-285750">
              <a:lnSpc>
                <a:spcPct val="90000"/>
              </a:lnSpc>
              <a:spcBef>
                <a:spcPct val="20000"/>
              </a:spcBef>
              <a:buClr>
                <a:schemeClr val="accent2"/>
              </a:buClr>
              <a:buFontTx/>
              <a:buChar char="•"/>
            </a:pPr>
            <a:r>
              <a:rPr lang="en-US" sz="1600">
                <a:latin typeface="Tahoma" charset="0"/>
              </a:rPr>
              <a:t>Provides Support for Managing Trusted Certificate Authorities</a:t>
            </a:r>
          </a:p>
          <a:p>
            <a:pPr marL="742950" lvl="1" indent="-285750">
              <a:lnSpc>
                <a:spcPct val="90000"/>
              </a:lnSpc>
              <a:spcBef>
                <a:spcPct val="20000"/>
              </a:spcBef>
              <a:buClr>
                <a:schemeClr val="accent2"/>
              </a:buClr>
              <a:buFontTx/>
              <a:buChar char="•"/>
            </a:pPr>
            <a:r>
              <a:rPr lang="en-US" sz="1600">
                <a:latin typeface="Tahoma" charset="0"/>
              </a:rPr>
              <a:t>Administrator register/manage certificate authorities and CRLS with GTS</a:t>
            </a:r>
          </a:p>
          <a:p>
            <a:pPr marL="742950" lvl="1" indent="-285750">
              <a:lnSpc>
                <a:spcPct val="90000"/>
              </a:lnSpc>
              <a:spcBef>
                <a:spcPct val="20000"/>
              </a:spcBef>
              <a:buClr>
                <a:schemeClr val="accent2"/>
              </a:buClr>
              <a:buFontTx/>
              <a:buChar char="•"/>
            </a:pPr>
            <a:r>
              <a:rPr lang="en-US" sz="1600">
                <a:latin typeface="Tahoma" charset="0"/>
              </a:rPr>
              <a:t>Client tools synchronize Globus Trust Framework with GTS</a:t>
            </a:r>
          </a:p>
          <a:p>
            <a:pPr marL="1143000" lvl="2" indent="-228600">
              <a:lnSpc>
                <a:spcPct val="90000"/>
              </a:lnSpc>
              <a:spcBef>
                <a:spcPct val="20000"/>
              </a:spcBef>
              <a:buClr>
                <a:schemeClr val="accent2"/>
              </a:buClr>
              <a:buFontTx/>
              <a:buChar char="•"/>
            </a:pPr>
            <a:r>
              <a:rPr lang="en-US" sz="1600">
                <a:latin typeface="Tahoma" charset="0"/>
              </a:rPr>
              <a:t>Remotely Retrieved Locally Validated Profile (RRLV)</a:t>
            </a:r>
          </a:p>
          <a:p>
            <a:pPr marL="1143000" lvl="2" indent="-228600">
              <a:lnSpc>
                <a:spcPct val="90000"/>
              </a:lnSpc>
              <a:spcBef>
                <a:spcPct val="20000"/>
              </a:spcBef>
              <a:buClr>
                <a:schemeClr val="accent2"/>
              </a:buClr>
              <a:buFontTx/>
              <a:buChar char="•"/>
            </a:pPr>
            <a:r>
              <a:rPr lang="en-US" sz="1600">
                <a:latin typeface="Tahoma" charset="0"/>
              </a:rPr>
              <a:t>Globus is authenticating against the current trust fabric</a:t>
            </a:r>
          </a:p>
          <a:p>
            <a:pPr marL="742950" lvl="1" indent="-285750">
              <a:lnSpc>
                <a:spcPct val="90000"/>
              </a:lnSpc>
              <a:spcBef>
                <a:spcPct val="20000"/>
              </a:spcBef>
              <a:buClr>
                <a:schemeClr val="accent2"/>
              </a:buClr>
              <a:buFontTx/>
              <a:buChar char="•"/>
            </a:pPr>
            <a:r>
              <a:rPr lang="en-US" sz="1600">
                <a:latin typeface="Tahoma" charset="0"/>
              </a:rPr>
              <a:t>Distributed GTS, Enabling the creation of a scalable trust fabric.</a:t>
            </a:r>
          </a:p>
          <a:p>
            <a:pPr marL="742950" lvl="1" indent="-285750">
              <a:spcBef>
                <a:spcPct val="20000"/>
              </a:spcBef>
              <a:buClr>
                <a:schemeClr val="accent2"/>
              </a:buClr>
              <a:buFontTx/>
              <a:buChar char="•"/>
            </a:pPr>
            <a:endParaRPr lang="en-US" sz="1600">
              <a:latin typeface="Tahoma" charset="0"/>
            </a:endParaRPr>
          </a:p>
          <a:p>
            <a:pPr marL="742950" lvl="1" indent="-285750">
              <a:spcBef>
                <a:spcPct val="20000"/>
              </a:spcBef>
              <a:buClr>
                <a:schemeClr val="accent2"/>
              </a:buClr>
              <a:buFontTx/>
              <a:buChar char="•"/>
            </a:pPr>
            <a:endParaRPr lang="en-US" sz="1600">
              <a:latin typeface="Tahoma" charset="0"/>
            </a:endParaRPr>
          </a:p>
          <a:p>
            <a:pPr marL="1143000" lvl="2" indent="-228600">
              <a:spcBef>
                <a:spcPct val="20000"/>
              </a:spcBef>
              <a:buClr>
                <a:schemeClr val="accent2"/>
              </a:buClr>
              <a:buFontTx/>
              <a:buChar char="•"/>
            </a:pPr>
            <a:endParaRPr lang="en-US">
              <a:latin typeface="Tahoma" charset="0"/>
            </a:endParaRPr>
          </a:p>
          <a:p>
            <a:pPr>
              <a:spcBef>
                <a:spcPct val="20000"/>
              </a:spcBef>
              <a:buClr>
                <a:srgbClr val="003399"/>
              </a:buClr>
            </a:pPr>
            <a:endParaRPr lang="en-US" b="1">
              <a:latin typeface="Tahoma" charset="0"/>
            </a:endParaRPr>
          </a:p>
          <a:p>
            <a:pPr marL="742950" lvl="1" indent="-285750">
              <a:spcBef>
                <a:spcPct val="20000"/>
              </a:spcBef>
              <a:buClr>
                <a:srgbClr val="003399"/>
              </a:buClr>
              <a:buFontTx/>
              <a:buChar char="•"/>
            </a:pPr>
            <a:endParaRPr lang="en-US">
              <a:latin typeface="Tahoma" charset="0"/>
            </a:endParaRPr>
          </a:p>
        </p:txBody>
      </p:sp>
      <p:pic>
        <p:nvPicPr>
          <p:cNvPr id="43013" name="Picture 5" descr="gts.jpg"/>
          <p:cNvPicPr>
            <a:picLocks noChangeAspect="1"/>
          </p:cNvPicPr>
          <p:nvPr/>
        </p:nvPicPr>
        <p:blipFill>
          <a:blip r:embed="rId3"/>
          <a:srcRect/>
          <a:stretch>
            <a:fillRect/>
          </a:stretch>
        </p:blipFill>
        <p:spPr bwMode="auto">
          <a:xfrm>
            <a:off x="4940300" y="1676400"/>
            <a:ext cx="4203700" cy="41148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p:txBody>
          <a:bodyPr/>
          <a:lstStyle/>
          <a:p>
            <a:pPr eaLnBrk="1" hangingPunct="1"/>
            <a:r>
              <a:rPr lang="en-US" dirty="0" smtClean="0"/>
              <a:t>Levels of Assurance</a:t>
            </a:r>
            <a:endParaRPr lang="en-US" dirty="0"/>
          </a:p>
        </p:txBody>
      </p:sp>
      <p:sp>
        <p:nvSpPr>
          <p:cNvPr id="44035" name="Rectangle 3"/>
          <p:cNvSpPr>
            <a:spLocks noGrp="1" noChangeArrowheads="1"/>
          </p:cNvSpPr>
          <p:nvPr>
            <p:ph type="body" sz="half" idx="1"/>
          </p:nvPr>
        </p:nvSpPr>
        <p:spPr>
          <a:xfrm>
            <a:off x="304800" y="1443038"/>
            <a:ext cx="4487863" cy="4243387"/>
          </a:xfrm>
          <a:noFill/>
        </p:spPr>
        <p:txBody>
          <a:bodyPr/>
          <a:lstStyle/>
          <a:p>
            <a:pPr marL="0" indent="0" eaLnBrk="1" hangingPunct="1">
              <a:buClr>
                <a:srgbClr val="003399"/>
              </a:buClr>
            </a:pPr>
            <a:endParaRPr lang="en-US" sz="1800"/>
          </a:p>
          <a:p>
            <a:pPr lvl="1" eaLnBrk="1" hangingPunct="1">
              <a:buClr>
                <a:srgbClr val="003399"/>
              </a:buClr>
            </a:pPr>
            <a:endParaRPr lang="en-US" sz="1800"/>
          </a:p>
        </p:txBody>
      </p:sp>
      <p:sp>
        <p:nvSpPr>
          <p:cNvPr id="44036" name="Rectangle 4"/>
          <p:cNvSpPr>
            <a:spLocks noChangeArrowheads="1"/>
          </p:cNvSpPr>
          <p:nvPr/>
        </p:nvSpPr>
        <p:spPr bwMode="auto">
          <a:xfrm>
            <a:off x="76200" y="1219200"/>
            <a:ext cx="5486400" cy="5105399"/>
          </a:xfrm>
          <a:prstGeom prst="rect">
            <a:avLst/>
          </a:prstGeom>
          <a:noFill/>
          <a:ln w="9525">
            <a:noFill/>
            <a:miter lim="800000"/>
            <a:headEnd/>
            <a:tailEnd/>
          </a:ln>
        </p:spPr>
        <p:txBody>
          <a:bodyPr>
            <a:prstTxWarp prst="textNoShape">
              <a:avLst/>
            </a:prstTxWarp>
          </a:bodyPr>
          <a:lstStyle/>
          <a:p>
            <a:pPr>
              <a:lnSpc>
                <a:spcPct val="90000"/>
              </a:lnSpc>
              <a:spcBef>
                <a:spcPct val="20000"/>
              </a:spcBef>
              <a:buClr>
                <a:schemeClr val="accent2"/>
              </a:buClr>
              <a:buFontTx/>
              <a:buChar char="•"/>
            </a:pPr>
            <a:r>
              <a:rPr lang="en-US" sz="2000" b="1" dirty="0" smtClean="0">
                <a:latin typeface="+mj-lt"/>
              </a:rPr>
              <a:t> </a:t>
            </a:r>
            <a:r>
              <a:rPr lang="en-US" dirty="0" smtClean="0">
                <a:latin typeface="+mj-lt"/>
              </a:rPr>
              <a:t>Identity Providers have difference policies under which they issue credentials.</a:t>
            </a:r>
          </a:p>
          <a:p>
            <a:pPr lvl="1">
              <a:lnSpc>
                <a:spcPct val="90000"/>
              </a:lnSpc>
              <a:spcBef>
                <a:spcPct val="20000"/>
              </a:spcBef>
              <a:buClr>
                <a:schemeClr val="accent2"/>
              </a:buClr>
              <a:buFontTx/>
              <a:buChar char="•"/>
            </a:pPr>
            <a:r>
              <a:rPr lang="en-US" b="1" dirty="0" smtClean="0">
                <a:latin typeface="+mj-lt"/>
              </a:rPr>
              <a:t> </a:t>
            </a:r>
            <a:r>
              <a:rPr lang="en-US" sz="1600" dirty="0" smtClean="0">
                <a:latin typeface="+mj-lt"/>
              </a:rPr>
              <a:t>i.e. </a:t>
            </a:r>
            <a:r>
              <a:rPr lang="en-US" sz="1600" dirty="0">
                <a:latin typeface="+mj-lt"/>
              </a:rPr>
              <a:t>Passport vs. Library </a:t>
            </a:r>
            <a:r>
              <a:rPr lang="en-US" sz="1600" dirty="0" smtClean="0">
                <a:latin typeface="+mj-lt"/>
              </a:rPr>
              <a:t>Card</a:t>
            </a:r>
          </a:p>
          <a:p>
            <a:pPr lvl="1">
              <a:lnSpc>
                <a:spcPct val="90000"/>
              </a:lnSpc>
              <a:spcBef>
                <a:spcPct val="20000"/>
              </a:spcBef>
              <a:buClr>
                <a:schemeClr val="accent2"/>
              </a:buClr>
              <a:buFontTx/>
              <a:buChar char="•"/>
            </a:pPr>
            <a:r>
              <a:rPr lang="en-US" sz="1600" dirty="0" smtClean="0">
                <a:latin typeface="+mj-lt"/>
              </a:rPr>
              <a:t> i.e. E-Authentication Level 1 </a:t>
            </a:r>
            <a:r>
              <a:rPr lang="en-US" sz="1600" dirty="0" err="1" smtClean="0">
                <a:latin typeface="+mj-lt"/>
              </a:rPr>
              <a:t>vs</a:t>
            </a:r>
            <a:r>
              <a:rPr lang="en-US" sz="1600" dirty="0" smtClean="0">
                <a:latin typeface="+mj-lt"/>
              </a:rPr>
              <a:t> Level 2 </a:t>
            </a:r>
            <a:r>
              <a:rPr lang="en-US" sz="1600" dirty="0" err="1" smtClean="0">
                <a:latin typeface="+mj-lt"/>
              </a:rPr>
              <a:t>vs</a:t>
            </a:r>
            <a:r>
              <a:rPr lang="en-US" sz="1600" dirty="0" smtClean="0">
                <a:latin typeface="+mj-lt"/>
              </a:rPr>
              <a:t> Level 3 </a:t>
            </a:r>
            <a:r>
              <a:rPr lang="en-US" sz="1600" dirty="0" err="1" smtClean="0">
                <a:latin typeface="+mj-lt"/>
              </a:rPr>
              <a:t>vs</a:t>
            </a:r>
            <a:r>
              <a:rPr lang="en-US" sz="1600" dirty="0" smtClean="0">
                <a:latin typeface="+mj-lt"/>
              </a:rPr>
              <a:t> Level 4</a:t>
            </a:r>
          </a:p>
          <a:p>
            <a:pPr>
              <a:lnSpc>
                <a:spcPct val="90000"/>
              </a:lnSpc>
              <a:spcBef>
                <a:spcPct val="20000"/>
              </a:spcBef>
              <a:buClr>
                <a:schemeClr val="accent2"/>
              </a:buClr>
              <a:buFontTx/>
              <a:buChar char="•"/>
            </a:pPr>
            <a:r>
              <a:rPr lang="en-US" sz="1600" dirty="0" smtClean="0">
                <a:latin typeface="+mj-lt"/>
              </a:rPr>
              <a:t> </a:t>
            </a:r>
            <a:r>
              <a:rPr lang="en-US" dirty="0" smtClean="0">
                <a:latin typeface="+mj-lt"/>
              </a:rPr>
              <a:t>The GTS allows administrator to add/manage </a:t>
            </a:r>
            <a:r>
              <a:rPr lang="en-US" b="1" i="1" dirty="0" smtClean="0">
                <a:latin typeface="+mj-lt"/>
              </a:rPr>
              <a:t>levels of assurance </a:t>
            </a:r>
            <a:r>
              <a:rPr lang="en-US" dirty="0" smtClean="0">
                <a:latin typeface="+mj-lt"/>
              </a:rPr>
              <a:t>that distinguish between different polices</a:t>
            </a:r>
          </a:p>
          <a:p>
            <a:pPr>
              <a:lnSpc>
                <a:spcPct val="90000"/>
              </a:lnSpc>
              <a:spcBef>
                <a:spcPct val="20000"/>
              </a:spcBef>
              <a:buClr>
                <a:schemeClr val="accent2"/>
              </a:buClr>
              <a:buFontTx/>
              <a:buChar char="•"/>
            </a:pPr>
            <a:r>
              <a:rPr lang="en-US" dirty="0" smtClean="0">
                <a:latin typeface="+mj-lt"/>
              </a:rPr>
              <a:t> Certificate authorities registered with the GTS can be associated with the levels assurance that they comply with.</a:t>
            </a:r>
          </a:p>
          <a:p>
            <a:pPr>
              <a:lnSpc>
                <a:spcPct val="90000"/>
              </a:lnSpc>
              <a:spcBef>
                <a:spcPct val="20000"/>
              </a:spcBef>
              <a:buClr>
                <a:schemeClr val="accent2"/>
              </a:buClr>
              <a:buFontTx/>
              <a:buChar char="•"/>
            </a:pPr>
            <a:r>
              <a:rPr lang="en-US" dirty="0" smtClean="0">
                <a:latin typeface="+mj-lt"/>
              </a:rPr>
              <a:t> Certificate authorities can be discovered by the </a:t>
            </a:r>
            <a:r>
              <a:rPr lang="en-US" dirty="0" err="1" smtClean="0">
                <a:latin typeface="+mj-lt"/>
              </a:rPr>
              <a:t>level(s</a:t>
            </a:r>
            <a:r>
              <a:rPr lang="en-US" dirty="0" smtClean="0">
                <a:latin typeface="+mj-lt"/>
              </a:rPr>
              <a:t>) of assurance that they meet.</a:t>
            </a:r>
          </a:p>
          <a:p>
            <a:pPr>
              <a:lnSpc>
                <a:spcPct val="90000"/>
              </a:lnSpc>
              <a:spcBef>
                <a:spcPct val="20000"/>
              </a:spcBef>
              <a:buClr>
                <a:schemeClr val="accent2"/>
              </a:buClr>
              <a:buFontTx/>
              <a:buChar char="•"/>
            </a:pPr>
            <a:r>
              <a:rPr lang="en-US" dirty="0" smtClean="0">
                <a:latin typeface="+mj-lt"/>
              </a:rPr>
              <a:t> Service providers can trust certificate authorities by level of assurance. </a:t>
            </a:r>
          </a:p>
          <a:p>
            <a:pPr>
              <a:lnSpc>
                <a:spcPct val="90000"/>
              </a:lnSpc>
              <a:spcBef>
                <a:spcPct val="20000"/>
              </a:spcBef>
              <a:buClr>
                <a:schemeClr val="accent2"/>
              </a:buClr>
              <a:buFontTx/>
              <a:buChar char="•"/>
            </a:pPr>
            <a:r>
              <a:rPr lang="en-US" dirty="0" smtClean="0">
                <a:latin typeface="+mj-lt"/>
              </a:rPr>
              <a:t>GTS </a:t>
            </a:r>
            <a:r>
              <a:rPr lang="en-US" dirty="0">
                <a:latin typeface="+mj-lt"/>
              </a:rPr>
              <a:t>Administrators can Add/Update/Remove Trust Levels</a:t>
            </a:r>
            <a:endParaRPr lang="en-US" dirty="0" smtClean="0">
              <a:latin typeface="+mj-lt"/>
            </a:endParaRPr>
          </a:p>
          <a:p>
            <a:pPr marL="742950" lvl="1" indent="-285750">
              <a:spcBef>
                <a:spcPct val="20000"/>
              </a:spcBef>
              <a:buClr>
                <a:schemeClr val="accent2"/>
              </a:buClr>
            </a:pPr>
            <a:endParaRPr lang="en-US" dirty="0" smtClean="0">
              <a:latin typeface="Tahoma" charset="0"/>
            </a:endParaRPr>
          </a:p>
          <a:p>
            <a:pPr marL="1143000" lvl="2" indent="-228600">
              <a:spcBef>
                <a:spcPct val="20000"/>
              </a:spcBef>
              <a:buClr>
                <a:schemeClr val="accent2"/>
              </a:buClr>
              <a:buFontTx/>
              <a:buChar char="•"/>
            </a:pPr>
            <a:endParaRPr lang="en-US" dirty="0">
              <a:latin typeface="Tahoma" charset="0"/>
            </a:endParaRPr>
          </a:p>
          <a:p>
            <a:pPr>
              <a:spcBef>
                <a:spcPct val="20000"/>
              </a:spcBef>
              <a:buClr>
                <a:srgbClr val="003399"/>
              </a:buClr>
            </a:pPr>
            <a:endParaRPr lang="en-US" b="1" dirty="0">
              <a:latin typeface="Tahoma" charset="0"/>
            </a:endParaRPr>
          </a:p>
          <a:p>
            <a:pPr marL="742950" lvl="1" indent="-285750">
              <a:spcBef>
                <a:spcPct val="20000"/>
              </a:spcBef>
              <a:buClr>
                <a:srgbClr val="003399"/>
              </a:buClr>
              <a:buFontTx/>
              <a:buChar char="•"/>
            </a:pPr>
            <a:endParaRPr lang="en-US" dirty="0">
              <a:latin typeface="Tahoma" charset="0"/>
            </a:endParaRPr>
          </a:p>
        </p:txBody>
      </p:sp>
      <p:pic>
        <p:nvPicPr>
          <p:cNvPr id="6" name="Picture 5"/>
          <p:cNvPicPr>
            <a:picLocks noChangeAspect="1"/>
          </p:cNvPicPr>
          <p:nvPr/>
        </p:nvPicPr>
        <p:blipFill>
          <a:blip r:embed="rId3"/>
          <a:stretch>
            <a:fillRect/>
          </a:stretch>
        </p:blipFill>
        <p:spPr>
          <a:xfrm>
            <a:off x="5486400" y="1236542"/>
            <a:ext cx="3505200" cy="2344858"/>
          </a:xfrm>
          <a:prstGeom prst="rect">
            <a:avLst/>
          </a:prstGeom>
        </p:spPr>
      </p:pic>
      <p:pic>
        <p:nvPicPr>
          <p:cNvPr id="7" name="Picture 6"/>
          <p:cNvPicPr>
            <a:picLocks noChangeAspect="1"/>
          </p:cNvPicPr>
          <p:nvPr/>
        </p:nvPicPr>
        <p:blipFill>
          <a:blip r:embed="rId4"/>
          <a:stretch>
            <a:fillRect/>
          </a:stretch>
        </p:blipFill>
        <p:spPr>
          <a:xfrm>
            <a:off x="5715000" y="3886200"/>
            <a:ext cx="3127860" cy="2209800"/>
          </a:xfrm>
          <a:prstGeom prst="rect">
            <a:avLst/>
          </a:prstGeom>
        </p:spPr>
      </p:pic>
    </p:spTree>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a:xfrm>
            <a:off x="0" y="76200"/>
            <a:ext cx="6553200" cy="914400"/>
          </a:xfrm>
        </p:spPr>
        <p:txBody>
          <a:bodyPr/>
          <a:lstStyle/>
          <a:p>
            <a:pPr eaLnBrk="1" hangingPunct="1"/>
            <a:r>
              <a:rPr lang="en-US" dirty="0" smtClean="0">
                <a:ea typeface="Arial" charset="0"/>
                <a:cs typeface="Arial" charset="0"/>
              </a:rPr>
              <a:t>Administrating Certificate Authorities</a:t>
            </a:r>
            <a:endParaRPr lang="en-US" dirty="0">
              <a:ea typeface="Arial" charset="0"/>
              <a:cs typeface="Arial" charset="0"/>
            </a:endParaRPr>
          </a:p>
        </p:txBody>
      </p:sp>
      <p:sp>
        <p:nvSpPr>
          <p:cNvPr id="59395" name="Rectangle 3"/>
          <p:cNvSpPr>
            <a:spLocks noGrp="1" noChangeArrowheads="1"/>
          </p:cNvSpPr>
          <p:nvPr>
            <p:ph type="body" sz="half" idx="1"/>
          </p:nvPr>
        </p:nvSpPr>
        <p:spPr>
          <a:xfrm>
            <a:off x="0" y="1371600"/>
            <a:ext cx="4876800" cy="4953000"/>
          </a:xfrm>
        </p:spPr>
        <p:txBody>
          <a:bodyPr/>
          <a:lstStyle/>
          <a:p>
            <a:pPr marL="0" indent="0" eaLnBrk="1" hangingPunct="1">
              <a:buClr>
                <a:srgbClr val="2D2D8A"/>
              </a:buClr>
            </a:pPr>
            <a:r>
              <a:rPr lang="en-US" sz="1800" dirty="0" smtClean="0">
                <a:ea typeface="Arial" charset="0"/>
                <a:cs typeface="Arial" charset="0"/>
              </a:rPr>
              <a:t> Administrating Certificate Authorities</a:t>
            </a:r>
          </a:p>
          <a:p>
            <a:pPr lvl="1" eaLnBrk="1" hangingPunct="1">
              <a:buClr>
                <a:srgbClr val="2D2D8A"/>
              </a:buClr>
            </a:pPr>
            <a:r>
              <a:rPr lang="en-US" sz="1600" dirty="0" smtClean="0">
                <a:ea typeface="Arial" charset="0"/>
                <a:cs typeface="Arial" charset="0"/>
              </a:rPr>
              <a:t>GAARDS UI</a:t>
            </a:r>
          </a:p>
          <a:p>
            <a:pPr lvl="1" eaLnBrk="1" hangingPunct="1">
              <a:buClr>
                <a:srgbClr val="2D2D8A"/>
              </a:buClr>
            </a:pPr>
            <a:r>
              <a:rPr lang="en-US" sz="1600" dirty="0" smtClean="0">
                <a:ea typeface="Arial" charset="0"/>
                <a:cs typeface="Arial" charset="0"/>
              </a:rPr>
              <a:t>GTS Client API (Embed into applications)</a:t>
            </a:r>
          </a:p>
          <a:p>
            <a:pPr marL="0" indent="0" eaLnBrk="1" hangingPunct="1">
              <a:buClr>
                <a:srgbClr val="2D2D8A"/>
              </a:buClr>
            </a:pPr>
            <a:r>
              <a:rPr lang="en-US" dirty="0" smtClean="0">
                <a:ea typeface="Arial" charset="0"/>
                <a:cs typeface="Arial" charset="0"/>
              </a:rPr>
              <a:t> </a:t>
            </a:r>
            <a:r>
              <a:rPr lang="en-US" sz="1800" dirty="0" smtClean="0">
                <a:ea typeface="Arial" charset="0"/>
                <a:cs typeface="Arial" charset="0"/>
              </a:rPr>
              <a:t>Certificate Authority Search</a:t>
            </a:r>
          </a:p>
          <a:p>
            <a:pPr marL="0" indent="0" eaLnBrk="1" hangingPunct="1">
              <a:buClr>
                <a:srgbClr val="2D2D8A"/>
              </a:buClr>
            </a:pPr>
            <a:endParaRPr lang="en-US" dirty="0" smtClean="0">
              <a:latin typeface="Tahoma" charset="0"/>
              <a:ea typeface="Arial" charset="0"/>
              <a:cs typeface="Arial" charset="0"/>
            </a:endParaRPr>
          </a:p>
          <a:p>
            <a:pPr marL="0" indent="0" eaLnBrk="1" hangingPunct="1">
              <a:buClr>
                <a:srgbClr val="2D2D8A"/>
              </a:buClr>
            </a:pPr>
            <a:endParaRPr lang="en-US" sz="1800" dirty="0" smtClean="0">
              <a:latin typeface="Tahoma" charset="0"/>
              <a:ea typeface="Arial" charset="0"/>
              <a:cs typeface="Arial" charset="0"/>
            </a:endParaRPr>
          </a:p>
          <a:p>
            <a:pPr marL="0" indent="0" eaLnBrk="1" hangingPunct="1">
              <a:buClr>
                <a:srgbClr val="2D2D8A"/>
              </a:buClr>
            </a:pPr>
            <a:endParaRPr lang="en-US" dirty="0" smtClean="0">
              <a:latin typeface="Tahoma" charset="0"/>
              <a:ea typeface="Arial" charset="0"/>
              <a:cs typeface="Arial" charset="0"/>
            </a:endParaRPr>
          </a:p>
          <a:p>
            <a:pPr marL="0" indent="0" eaLnBrk="1" hangingPunct="1">
              <a:buClr>
                <a:srgbClr val="2D2D8A"/>
              </a:buClr>
            </a:pPr>
            <a:endParaRPr lang="en-US" sz="1800" dirty="0" smtClean="0">
              <a:latin typeface="Tahoma" charset="0"/>
              <a:ea typeface="Arial" charset="0"/>
              <a:cs typeface="Arial" charset="0"/>
            </a:endParaRPr>
          </a:p>
          <a:p>
            <a:pPr marL="0" indent="0" eaLnBrk="1" hangingPunct="1">
              <a:buClr>
                <a:srgbClr val="2D2D8A"/>
              </a:buClr>
            </a:pPr>
            <a:endParaRPr lang="en-US" dirty="0" smtClean="0">
              <a:latin typeface="Tahoma" charset="0"/>
              <a:ea typeface="Arial" charset="0"/>
              <a:cs typeface="Arial" charset="0"/>
            </a:endParaRPr>
          </a:p>
          <a:p>
            <a:pPr lvl="1" eaLnBrk="1" hangingPunct="1"/>
            <a:endParaRPr lang="en-US" sz="1400" b="1" dirty="0">
              <a:latin typeface="Tahoma" charset="0"/>
            </a:endParaRPr>
          </a:p>
        </p:txBody>
      </p:sp>
      <p:pic>
        <p:nvPicPr>
          <p:cNvPr id="6" name="Picture 5" descr="Image148.png"/>
          <p:cNvPicPr>
            <a:picLocks noChangeAspect="1"/>
          </p:cNvPicPr>
          <p:nvPr/>
        </p:nvPicPr>
        <p:blipFill>
          <a:blip r:embed="rId3"/>
          <a:stretch>
            <a:fillRect/>
          </a:stretch>
        </p:blipFill>
        <p:spPr>
          <a:xfrm>
            <a:off x="304800" y="2811747"/>
            <a:ext cx="4343400" cy="2598453"/>
          </a:xfrm>
          <a:prstGeom prst="rect">
            <a:avLst/>
          </a:prstGeom>
        </p:spPr>
      </p:pic>
      <p:pic>
        <p:nvPicPr>
          <p:cNvPr id="8" name="Picture 7"/>
          <p:cNvPicPr>
            <a:picLocks noChangeAspect="1"/>
          </p:cNvPicPr>
          <p:nvPr/>
        </p:nvPicPr>
        <p:blipFill>
          <a:blip r:embed="rId4"/>
          <a:stretch>
            <a:fillRect/>
          </a:stretch>
        </p:blipFill>
        <p:spPr>
          <a:xfrm>
            <a:off x="4800600" y="2133600"/>
            <a:ext cx="4220982" cy="2820450"/>
          </a:xfrm>
          <a:prstGeom prst="rect">
            <a:avLst/>
          </a:prstGeom>
        </p:spPr>
      </p:pic>
    </p:spTree>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a:xfrm>
            <a:off x="0" y="76200"/>
            <a:ext cx="6400800" cy="914400"/>
          </a:xfrm>
        </p:spPr>
        <p:txBody>
          <a:bodyPr/>
          <a:lstStyle/>
          <a:p>
            <a:pPr eaLnBrk="1" hangingPunct="1"/>
            <a:r>
              <a:rPr lang="en-US" dirty="0" smtClean="0">
                <a:ea typeface="Arial" charset="0"/>
                <a:cs typeface="Arial" charset="0"/>
              </a:rPr>
              <a:t>Trusted Certificate Authority</a:t>
            </a:r>
            <a:endParaRPr lang="en-US" dirty="0">
              <a:ea typeface="Arial" charset="0"/>
              <a:cs typeface="Arial" charset="0"/>
            </a:endParaRPr>
          </a:p>
        </p:txBody>
      </p:sp>
      <p:sp>
        <p:nvSpPr>
          <p:cNvPr id="59395" name="Rectangle 3"/>
          <p:cNvSpPr>
            <a:spLocks noGrp="1" noChangeArrowheads="1"/>
          </p:cNvSpPr>
          <p:nvPr>
            <p:ph type="body" sz="half" idx="1"/>
          </p:nvPr>
        </p:nvSpPr>
        <p:spPr>
          <a:xfrm>
            <a:off x="0" y="1600200"/>
            <a:ext cx="4419600" cy="4953000"/>
          </a:xfrm>
        </p:spPr>
        <p:txBody>
          <a:bodyPr/>
          <a:lstStyle/>
          <a:p>
            <a:pPr marL="0" indent="0" eaLnBrk="1" hangingPunct="1">
              <a:buClr>
                <a:srgbClr val="2D2D8A"/>
              </a:buClr>
              <a:buNone/>
            </a:pPr>
            <a:endParaRPr lang="en-US" sz="1800" dirty="0" smtClean="0">
              <a:ea typeface="Arial" charset="0"/>
              <a:cs typeface="Arial" charset="0"/>
            </a:endParaRPr>
          </a:p>
          <a:p>
            <a:pPr eaLnBrk="1" hangingPunct="1">
              <a:buClr>
                <a:srgbClr val="2D2D8A"/>
              </a:buClr>
            </a:pPr>
            <a:r>
              <a:rPr lang="en-US" b="1" dirty="0" smtClean="0">
                <a:solidFill>
                  <a:srgbClr val="222268"/>
                </a:solidFill>
                <a:ea typeface="Arial" charset="0"/>
                <a:cs typeface="Arial" charset="0"/>
              </a:rPr>
              <a:t>Properties </a:t>
            </a:r>
            <a:r>
              <a:rPr lang="en-US" dirty="0" smtClean="0">
                <a:ea typeface="Arial" charset="0"/>
                <a:cs typeface="Arial" charset="0"/>
              </a:rPr>
              <a:t>– </a:t>
            </a:r>
            <a:r>
              <a:rPr lang="en-US" b="0" dirty="0" smtClean="0">
                <a:ea typeface="Arial" charset="0"/>
                <a:cs typeface="Arial" charset="0"/>
              </a:rPr>
              <a:t>Properties describing the state of the certificate authority</a:t>
            </a:r>
          </a:p>
          <a:p>
            <a:pPr eaLnBrk="1" hangingPunct="1">
              <a:buClr>
                <a:srgbClr val="2D2D8A"/>
              </a:buClr>
            </a:pPr>
            <a:r>
              <a:rPr lang="en-US" b="1" dirty="0" smtClean="0">
                <a:solidFill>
                  <a:srgbClr val="222268"/>
                </a:solidFill>
                <a:ea typeface="Arial" charset="0"/>
                <a:cs typeface="Arial" charset="0"/>
              </a:rPr>
              <a:t>Levels of Assurance</a:t>
            </a:r>
            <a:r>
              <a:rPr lang="en-US" dirty="0" smtClean="0">
                <a:ea typeface="Arial" charset="0"/>
                <a:cs typeface="Arial" charset="0"/>
              </a:rPr>
              <a:t>– </a:t>
            </a:r>
            <a:r>
              <a:rPr lang="en-US" b="0" dirty="0" smtClean="0"/>
              <a:t>The levels of assurance that the certificate authority complies with.</a:t>
            </a:r>
            <a:endParaRPr lang="en-US" dirty="0" smtClean="0">
              <a:ea typeface="Arial" charset="0"/>
              <a:cs typeface="Arial" charset="0"/>
            </a:endParaRPr>
          </a:p>
          <a:p>
            <a:pPr eaLnBrk="1" hangingPunct="1">
              <a:buClr>
                <a:srgbClr val="2D2D8A"/>
              </a:buClr>
            </a:pPr>
            <a:r>
              <a:rPr lang="en-US" b="1" dirty="0" smtClean="0">
                <a:solidFill>
                  <a:srgbClr val="222268"/>
                </a:solidFill>
                <a:ea typeface="Arial" charset="0"/>
                <a:cs typeface="Arial" charset="0"/>
              </a:rPr>
              <a:t>Certificate</a:t>
            </a:r>
            <a:r>
              <a:rPr lang="en-US" dirty="0" smtClean="0">
                <a:ea typeface="Arial" charset="0"/>
                <a:cs typeface="Arial" charset="0"/>
              </a:rPr>
              <a:t>– </a:t>
            </a:r>
            <a:r>
              <a:rPr lang="en-US" b="0" dirty="0" smtClean="0">
                <a:ea typeface="Arial" charset="0"/>
                <a:cs typeface="Arial" charset="0"/>
              </a:rPr>
              <a:t>The certificate authority’s certificate.</a:t>
            </a:r>
          </a:p>
          <a:p>
            <a:pPr eaLnBrk="1" hangingPunct="1">
              <a:buClr>
                <a:srgbClr val="2D2D8A"/>
              </a:buClr>
            </a:pPr>
            <a:r>
              <a:rPr lang="en-US" b="1" dirty="0" smtClean="0">
                <a:solidFill>
                  <a:srgbClr val="222268"/>
                </a:solidFill>
                <a:ea typeface="Arial" charset="0"/>
                <a:cs typeface="Arial" charset="0"/>
              </a:rPr>
              <a:t>Certificate Revocation List</a:t>
            </a:r>
            <a:r>
              <a:rPr lang="en-US" dirty="0" smtClean="0">
                <a:ea typeface="Arial" charset="0"/>
                <a:cs typeface="Arial" charset="0"/>
              </a:rPr>
              <a:t> – </a:t>
            </a:r>
            <a:r>
              <a:rPr lang="en-US" b="0" dirty="0" smtClean="0">
                <a:ea typeface="Arial" charset="0"/>
                <a:cs typeface="Arial" charset="0"/>
              </a:rPr>
              <a:t>The certificate authority’s CRL.</a:t>
            </a:r>
          </a:p>
        </p:txBody>
      </p:sp>
      <p:pic>
        <p:nvPicPr>
          <p:cNvPr id="5" name="Picture 4"/>
          <p:cNvPicPr>
            <a:picLocks noChangeAspect="1"/>
          </p:cNvPicPr>
          <p:nvPr/>
        </p:nvPicPr>
        <p:blipFill>
          <a:blip r:embed="rId3"/>
          <a:stretch>
            <a:fillRect/>
          </a:stretch>
        </p:blipFill>
        <p:spPr>
          <a:xfrm>
            <a:off x="4419600" y="1828800"/>
            <a:ext cx="4572000" cy="3396679"/>
          </a:xfrm>
          <a:prstGeom prst="rect">
            <a:avLst/>
          </a:prstGeom>
        </p:spPr>
      </p:pic>
    </p:spTree>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a:xfrm>
            <a:off x="0" y="76200"/>
            <a:ext cx="6400800" cy="914400"/>
          </a:xfrm>
        </p:spPr>
        <p:txBody>
          <a:bodyPr/>
          <a:lstStyle/>
          <a:p>
            <a:pPr eaLnBrk="1" hangingPunct="1"/>
            <a:r>
              <a:rPr lang="en-US" dirty="0" smtClean="0">
                <a:ea typeface="Arial" charset="0"/>
                <a:cs typeface="Arial" charset="0"/>
              </a:rPr>
              <a:t>Trusted Certificate Authority</a:t>
            </a:r>
            <a:endParaRPr lang="en-US" dirty="0">
              <a:ea typeface="Arial" charset="0"/>
              <a:cs typeface="Arial" charset="0"/>
            </a:endParaRPr>
          </a:p>
        </p:txBody>
      </p:sp>
      <p:sp>
        <p:nvSpPr>
          <p:cNvPr id="59395" name="Rectangle 3"/>
          <p:cNvSpPr>
            <a:spLocks noGrp="1" noChangeArrowheads="1"/>
          </p:cNvSpPr>
          <p:nvPr>
            <p:ph type="body" sz="half" idx="1"/>
          </p:nvPr>
        </p:nvSpPr>
        <p:spPr>
          <a:xfrm>
            <a:off x="0" y="1371600"/>
            <a:ext cx="4419600" cy="4953000"/>
          </a:xfrm>
        </p:spPr>
        <p:txBody>
          <a:bodyPr/>
          <a:lstStyle/>
          <a:p>
            <a:pPr marL="0" indent="0" eaLnBrk="1" hangingPunct="1">
              <a:buClr>
                <a:srgbClr val="2D2D8A"/>
              </a:buClr>
              <a:buNone/>
            </a:pPr>
            <a:endParaRPr lang="en-US" sz="1800" dirty="0" smtClean="0">
              <a:ea typeface="Arial" charset="0"/>
              <a:cs typeface="Arial" charset="0"/>
            </a:endParaRPr>
          </a:p>
          <a:p>
            <a:pPr eaLnBrk="1" hangingPunct="1">
              <a:buClr>
                <a:srgbClr val="2D2D8A"/>
              </a:buClr>
            </a:pPr>
            <a:r>
              <a:rPr lang="en-US" dirty="0" smtClean="0">
                <a:ea typeface="Arial" charset="0"/>
                <a:cs typeface="Arial" charset="0"/>
              </a:rPr>
              <a:t>Certificate Authority Properties</a:t>
            </a:r>
          </a:p>
          <a:p>
            <a:pPr marL="685800" lvl="1" indent="-228600">
              <a:lnSpc>
                <a:spcPct val="90000"/>
              </a:lnSpc>
              <a:buClr>
                <a:schemeClr val="accent2"/>
              </a:buClr>
            </a:pPr>
            <a:r>
              <a:rPr lang="en-US" sz="1600" dirty="0" smtClean="0"/>
              <a:t>Name (Subject of the CA Certificate)</a:t>
            </a:r>
          </a:p>
          <a:p>
            <a:pPr marL="685800" lvl="1" indent="-228600">
              <a:lnSpc>
                <a:spcPct val="90000"/>
              </a:lnSpc>
              <a:buClr>
                <a:schemeClr val="accent2"/>
              </a:buClr>
            </a:pPr>
            <a:r>
              <a:rPr lang="en-US" sz="1600" dirty="0" smtClean="0"/>
              <a:t>Status – The current status of the CA (Trusted or Suspended)</a:t>
            </a:r>
          </a:p>
          <a:p>
            <a:pPr marL="685800" lvl="1" indent="-228600">
              <a:lnSpc>
                <a:spcPct val="90000"/>
              </a:lnSpc>
              <a:buClr>
                <a:schemeClr val="accent2"/>
              </a:buClr>
            </a:pPr>
            <a:r>
              <a:rPr lang="en-US" sz="1600" i="1" dirty="0" smtClean="0">
                <a:solidFill>
                  <a:srgbClr val="4D4D4D"/>
                </a:solidFill>
              </a:rPr>
              <a:t>Is Authority – Specifies whether or not the GTS listing this Trusted Authority is the authority for it.</a:t>
            </a:r>
          </a:p>
          <a:p>
            <a:pPr marL="685800" lvl="1" indent="-228600">
              <a:lnSpc>
                <a:spcPct val="90000"/>
              </a:lnSpc>
              <a:buClr>
                <a:schemeClr val="accent2"/>
              </a:buClr>
            </a:pPr>
            <a:r>
              <a:rPr lang="en-US" sz="1600" i="1" dirty="0" smtClean="0">
                <a:solidFill>
                  <a:srgbClr val="4D4D4D"/>
                </a:solidFill>
              </a:rPr>
              <a:t>Authority GTS – The authoritative GTS for the Trusted Authority</a:t>
            </a:r>
          </a:p>
          <a:p>
            <a:pPr marL="685800" lvl="1" indent="-228600">
              <a:lnSpc>
                <a:spcPct val="90000"/>
              </a:lnSpc>
              <a:buClr>
                <a:schemeClr val="accent2"/>
              </a:buClr>
            </a:pPr>
            <a:r>
              <a:rPr lang="en-US" sz="1600" i="1" dirty="0" smtClean="0">
                <a:solidFill>
                  <a:srgbClr val="4D4D4D"/>
                </a:solidFill>
              </a:rPr>
              <a:t>Source GTS – The GTS from where the current GTS obtained the Trusted Authority from.</a:t>
            </a:r>
          </a:p>
          <a:p>
            <a:pPr marL="685800" lvl="1" indent="-228600">
              <a:lnSpc>
                <a:spcPct val="90000"/>
              </a:lnSpc>
              <a:buClr>
                <a:schemeClr val="accent2"/>
              </a:buClr>
            </a:pPr>
            <a:r>
              <a:rPr lang="en-US" sz="1600" i="1" dirty="0" smtClean="0">
                <a:solidFill>
                  <a:srgbClr val="4D4D4D"/>
                </a:solidFill>
              </a:rPr>
              <a:t>Expiration – The date at which after this Trusted Authority should no longer be trusted.</a:t>
            </a:r>
            <a:endParaRPr lang="en-US" sz="1600" dirty="0" smtClean="0"/>
          </a:p>
          <a:p>
            <a:pPr eaLnBrk="1" hangingPunct="1">
              <a:buClr>
                <a:srgbClr val="2D2D8A"/>
              </a:buClr>
            </a:pPr>
            <a:endParaRPr lang="en-US" dirty="0" smtClean="0">
              <a:ea typeface="Arial" charset="0"/>
              <a:cs typeface="Arial" charset="0"/>
            </a:endParaRPr>
          </a:p>
        </p:txBody>
      </p:sp>
      <p:pic>
        <p:nvPicPr>
          <p:cNvPr id="5" name="Picture 4"/>
          <p:cNvPicPr>
            <a:picLocks noChangeAspect="1"/>
          </p:cNvPicPr>
          <p:nvPr/>
        </p:nvPicPr>
        <p:blipFill>
          <a:blip r:embed="rId3"/>
          <a:stretch>
            <a:fillRect/>
          </a:stretch>
        </p:blipFill>
        <p:spPr>
          <a:xfrm>
            <a:off x="4478662" y="1828801"/>
            <a:ext cx="4512938" cy="3352800"/>
          </a:xfrm>
          <a:prstGeom prst="rect">
            <a:avLst/>
          </a:prstGeom>
        </p:spPr>
      </p:pic>
    </p:spTree>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a:xfrm>
            <a:off x="0" y="76200"/>
            <a:ext cx="6400800" cy="914400"/>
          </a:xfrm>
        </p:spPr>
        <p:txBody>
          <a:bodyPr/>
          <a:lstStyle/>
          <a:p>
            <a:pPr eaLnBrk="1" hangingPunct="1"/>
            <a:r>
              <a:rPr lang="en-US" dirty="0" smtClean="0">
                <a:ea typeface="Arial" charset="0"/>
                <a:cs typeface="Arial" charset="0"/>
              </a:rPr>
              <a:t>Trusted Certificate Authority</a:t>
            </a:r>
            <a:endParaRPr lang="en-US" dirty="0">
              <a:ea typeface="Arial" charset="0"/>
              <a:cs typeface="Arial" charset="0"/>
            </a:endParaRPr>
          </a:p>
        </p:txBody>
      </p:sp>
      <p:sp>
        <p:nvSpPr>
          <p:cNvPr id="59395" name="Rectangle 3"/>
          <p:cNvSpPr>
            <a:spLocks noGrp="1" noChangeArrowheads="1"/>
          </p:cNvSpPr>
          <p:nvPr>
            <p:ph type="body" sz="half" idx="1"/>
          </p:nvPr>
        </p:nvSpPr>
        <p:spPr>
          <a:xfrm>
            <a:off x="0" y="1371600"/>
            <a:ext cx="4419600" cy="4953000"/>
          </a:xfrm>
        </p:spPr>
        <p:txBody>
          <a:bodyPr/>
          <a:lstStyle/>
          <a:p>
            <a:pPr marL="0" indent="0" eaLnBrk="1" hangingPunct="1">
              <a:buClr>
                <a:srgbClr val="2D2D8A"/>
              </a:buClr>
              <a:buNone/>
            </a:pPr>
            <a:endParaRPr lang="en-US" sz="1800" dirty="0" smtClean="0">
              <a:ea typeface="Arial" charset="0"/>
              <a:cs typeface="Arial" charset="0"/>
            </a:endParaRPr>
          </a:p>
          <a:p>
            <a:pPr eaLnBrk="1" hangingPunct="1">
              <a:buClr>
                <a:srgbClr val="2D2D8A"/>
              </a:buClr>
            </a:pPr>
            <a:r>
              <a:rPr lang="en-US" dirty="0" smtClean="0">
                <a:ea typeface="Arial" charset="0"/>
                <a:cs typeface="Arial" charset="0"/>
              </a:rPr>
              <a:t>Levels of Assurance</a:t>
            </a:r>
          </a:p>
          <a:p>
            <a:pPr lvl="1">
              <a:lnSpc>
                <a:spcPct val="90000"/>
              </a:lnSpc>
              <a:buClr>
                <a:schemeClr val="accent2"/>
              </a:buClr>
            </a:pPr>
            <a:r>
              <a:rPr lang="en-US" dirty="0" smtClean="0"/>
              <a:t>Certificate authorities registered with the GTS can be associated with the levels assurance that they comply with.</a:t>
            </a:r>
          </a:p>
          <a:p>
            <a:pPr lvl="1">
              <a:lnSpc>
                <a:spcPct val="90000"/>
              </a:lnSpc>
              <a:buClr>
                <a:schemeClr val="accent2"/>
              </a:buClr>
            </a:pPr>
            <a:r>
              <a:rPr lang="en-US" dirty="0" smtClean="0"/>
              <a:t> Certificate authorities can be discovered by the </a:t>
            </a:r>
            <a:r>
              <a:rPr lang="en-US" dirty="0" err="1" smtClean="0"/>
              <a:t>level(s</a:t>
            </a:r>
            <a:r>
              <a:rPr lang="en-US" dirty="0" smtClean="0"/>
              <a:t>) of assurance that they meet.</a:t>
            </a:r>
          </a:p>
          <a:p>
            <a:pPr lvl="1">
              <a:lnSpc>
                <a:spcPct val="90000"/>
              </a:lnSpc>
              <a:buClr>
                <a:schemeClr val="accent2"/>
              </a:buClr>
            </a:pPr>
            <a:r>
              <a:rPr lang="en-US" dirty="0" smtClean="0"/>
              <a:t> Service providers can trust certificate authorities by level of assurance. </a:t>
            </a:r>
          </a:p>
          <a:p>
            <a:pPr eaLnBrk="1" hangingPunct="1">
              <a:buClr>
                <a:srgbClr val="2D2D8A"/>
              </a:buClr>
            </a:pPr>
            <a:endParaRPr lang="en-US" dirty="0" smtClean="0">
              <a:ea typeface="Arial" charset="0"/>
              <a:cs typeface="Arial" charset="0"/>
            </a:endParaRPr>
          </a:p>
        </p:txBody>
      </p:sp>
      <p:pic>
        <p:nvPicPr>
          <p:cNvPr id="6" name="Picture 5"/>
          <p:cNvPicPr>
            <a:picLocks noChangeAspect="1"/>
          </p:cNvPicPr>
          <p:nvPr/>
        </p:nvPicPr>
        <p:blipFill>
          <a:blip r:embed="rId3"/>
          <a:stretch>
            <a:fillRect/>
          </a:stretch>
        </p:blipFill>
        <p:spPr>
          <a:xfrm>
            <a:off x="4419600" y="1524000"/>
            <a:ext cx="4507137" cy="3352800"/>
          </a:xfrm>
          <a:prstGeom prst="rect">
            <a:avLst/>
          </a:prstGeom>
        </p:spPr>
      </p:pic>
    </p:spTree>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a:xfrm>
            <a:off x="0" y="76200"/>
            <a:ext cx="6400800" cy="914400"/>
          </a:xfrm>
        </p:spPr>
        <p:txBody>
          <a:bodyPr/>
          <a:lstStyle/>
          <a:p>
            <a:pPr eaLnBrk="1" hangingPunct="1"/>
            <a:r>
              <a:rPr lang="en-US" dirty="0" smtClean="0">
                <a:ea typeface="Arial" charset="0"/>
                <a:cs typeface="Arial" charset="0"/>
              </a:rPr>
              <a:t>Trusted Certificate Authority</a:t>
            </a:r>
            <a:endParaRPr lang="en-US" dirty="0">
              <a:ea typeface="Arial" charset="0"/>
              <a:cs typeface="Arial" charset="0"/>
            </a:endParaRPr>
          </a:p>
        </p:txBody>
      </p:sp>
      <p:sp>
        <p:nvSpPr>
          <p:cNvPr id="59395" name="Rectangle 3"/>
          <p:cNvSpPr>
            <a:spLocks noGrp="1" noChangeArrowheads="1"/>
          </p:cNvSpPr>
          <p:nvPr>
            <p:ph type="body" sz="half" idx="1"/>
          </p:nvPr>
        </p:nvSpPr>
        <p:spPr>
          <a:xfrm>
            <a:off x="0" y="838200"/>
            <a:ext cx="4419600" cy="4953000"/>
          </a:xfrm>
        </p:spPr>
        <p:txBody>
          <a:bodyPr/>
          <a:lstStyle/>
          <a:p>
            <a:pPr marL="0" indent="0" eaLnBrk="1" hangingPunct="1">
              <a:buClr>
                <a:srgbClr val="2D2D8A"/>
              </a:buClr>
              <a:buNone/>
            </a:pPr>
            <a:endParaRPr lang="en-US" sz="1800" dirty="0" smtClean="0">
              <a:ea typeface="Arial" charset="0"/>
              <a:cs typeface="Arial" charset="0"/>
            </a:endParaRPr>
          </a:p>
          <a:p>
            <a:pPr eaLnBrk="1" hangingPunct="1">
              <a:buClr>
                <a:srgbClr val="2D2D8A"/>
              </a:buClr>
            </a:pPr>
            <a:r>
              <a:rPr lang="en-US" dirty="0" smtClean="0">
                <a:ea typeface="Arial" charset="0"/>
                <a:cs typeface="Arial" charset="0"/>
              </a:rPr>
              <a:t>Certificate</a:t>
            </a:r>
          </a:p>
          <a:p>
            <a:pPr marL="685800" lvl="1" indent="-228600">
              <a:lnSpc>
                <a:spcPct val="90000"/>
              </a:lnSpc>
              <a:buClr>
                <a:schemeClr val="accent2"/>
              </a:buClr>
            </a:pPr>
            <a:r>
              <a:rPr lang="en-US" sz="1600" dirty="0" smtClean="0"/>
              <a:t>The </a:t>
            </a:r>
            <a:r>
              <a:rPr lang="en-US" sz="1600" dirty="0" err="1" smtClean="0"/>
              <a:t>CA’s</a:t>
            </a:r>
            <a:r>
              <a:rPr lang="en-US" sz="1600" dirty="0" smtClean="0"/>
              <a:t> X.509 Certificate</a:t>
            </a:r>
          </a:p>
          <a:p>
            <a:pPr marL="685800" lvl="1" indent="-228600">
              <a:lnSpc>
                <a:spcPct val="90000"/>
              </a:lnSpc>
              <a:buClr>
                <a:schemeClr val="accent2"/>
              </a:buClr>
            </a:pPr>
            <a:r>
              <a:rPr lang="en-US" sz="1600" dirty="0" smtClean="0"/>
              <a:t>Contains the public key which corresponds to the private key used by the CA to sign certificates it issues.</a:t>
            </a:r>
          </a:p>
          <a:p>
            <a:pPr marL="285750" indent="-228600">
              <a:lnSpc>
                <a:spcPct val="90000"/>
              </a:lnSpc>
              <a:buClr>
                <a:schemeClr val="accent2"/>
              </a:buClr>
            </a:pPr>
            <a:r>
              <a:rPr lang="en-US" dirty="0" smtClean="0"/>
              <a:t>Certificate Revocation List</a:t>
            </a:r>
          </a:p>
          <a:p>
            <a:pPr marL="685800" lvl="1" indent="-228600">
              <a:lnSpc>
                <a:spcPct val="90000"/>
              </a:lnSpc>
              <a:buClr>
                <a:schemeClr val="accent2"/>
              </a:buClr>
            </a:pPr>
            <a:r>
              <a:rPr lang="en-US" sz="1600" dirty="0" smtClean="0"/>
              <a:t>Contains a list (by serial number) of all the certificates that the CA has been revoked.</a:t>
            </a:r>
          </a:p>
          <a:p>
            <a:pPr marL="685800" lvl="1" indent="-228600">
              <a:lnSpc>
                <a:spcPct val="90000"/>
              </a:lnSpc>
              <a:buClr>
                <a:schemeClr val="accent2"/>
              </a:buClr>
            </a:pPr>
            <a:r>
              <a:rPr lang="en-US" sz="1600" dirty="0" smtClean="0"/>
              <a:t>With proper permissions, the CRL can be updated through the GTS client API.</a:t>
            </a:r>
          </a:p>
          <a:p>
            <a:pPr marL="685800" lvl="1" indent="-228600">
              <a:lnSpc>
                <a:spcPct val="90000"/>
              </a:lnSpc>
              <a:buClr>
                <a:schemeClr val="accent2"/>
              </a:buClr>
            </a:pPr>
            <a:r>
              <a:rPr lang="en-US" sz="1600" dirty="0" smtClean="0"/>
              <a:t>Dorian supports updating its CRL in the GTS, when it revokes certificates.</a:t>
            </a:r>
          </a:p>
          <a:p>
            <a:pPr eaLnBrk="1" hangingPunct="1">
              <a:buClr>
                <a:srgbClr val="2D2D8A"/>
              </a:buClr>
            </a:pPr>
            <a:endParaRPr lang="en-US" dirty="0" smtClean="0">
              <a:ea typeface="Arial" charset="0"/>
              <a:cs typeface="Arial" charset="0"/>
            </a:endParaRPr>
          </a:p>
        </p:txBody>
      </p:sp>
      <p:pic>
        <p:nvPicPr>
          <p:cNvPr id="6" name="Picture 5"/>
          <p:cNvPicPr>
            <a:picLocks noChangeAspect="1"/>
          </p:cNvPicPr>
          <p:nvPr/>
        </p:nvPicPr>
        <p:blipFill>
          <a:blip r:embed="rId3"/>
          <a:stretch>
            <a:fillRect/>
          </a:stretch>
        </p:blipFill>
        <p:spPr>
          <a:xfrm>
            <a:off x="5334000" y="1186291"/>
            <a:ext cx="3429000" cy="2547509"/>
          </a:xfrm>
          <a:prstGeom prst="rect">
            <a:avLst/>
          </a:prstGeom>
        </p:spPr>
      </p:pic>
      <p:pic>
        <p:nvPicPr>
          <p:cNvPr id="7" name="Picture 6"/>
          <p:cNvPicPr>
            <a:picLocks noChangeAspect="1"/>
          </p:cNvPicPr>
          <p:nvPr/>
        </p:nvPicPr>
        <p:blipFill>
          <a:blip r:embed="rId4"/>
          <a:stretch>
            <a:fillRect/>
          </a:stretch>
        </p:blipFill>
        <p:spPr>
          <a:xfrm>
            <a:off x="5334000" y="3834811"/>
            <a:ext cx="3352800" cy="2489789"/>
          </a:xfrm>
          <a:prstGeom prst="rect">
            <a:avLst/>
          </a:prstGeom>
        </p:spPr>
      </p:pic>
    </p:spTree>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p:txBody>
          <a:bodyPr/>
          <a:lstStyle/>
          <a:p>
            <a:pPr eaLnBrk="1" hangingPunct="1"/>
            <a:r>
              <a:rPr lang="en-US" dirty="0" smtClean="0"/>
              <a:t>Querying for Trusted Authorities</a:t>
            </a:r>
            <a:endParaRPr lang="en-US" dirty="0"/>
          </a:p>
        </p:txBody>
      </p:sp>
      <p:sp>
        <p:nvSpPr>
          <p:cNvPr id="46083" name="Rectangle 3"/>
          <p:cNvSpPr>
            <a:spLocks noGrp="1" noChangeArrowheads="1"/>
          </p:cNvSpPr>
          <p:nvPr>
            <p:ph type="body" sz="half" idx="1"/>
          </p:nvPr>
        </p:nvSpPr>
        <p:spPr>
          <a:xfrm>
            <a:off x="304800" y="1371600"/>
            <a:ext cx="4487863" cy="4244975"/>
          </a:xfrm>
          <a:noFill/>
        </p:spPr>
        <p:txBody>
          <a:bodyPr/>
          <a:lstStyle/>
          <a:p>
            <a:pPr marL="0" indent="0" eaLnBrk="1" hangingPunct="1">
              <a:buClr>
                <a:srgbClr val="003399"/>
              </a:buClr>
            </a:pPr>
            <a:endParaRPr lang="en-US" sz="1800"/>
          </a:p>
          <a:p>
            <a:pPr lvl="1" eaLnBrk="1" hangingPunct="1">
              <a:buClr>
                <a:srgbClr val="003399"/>
              </a:buClr>
            </a:pPr>
            <a:endParaRPr lang="en-US" sz="1800"/>
          </a:p>
        </p:txBody>
      </p:sp>
      <p:sp>
        <p:nvSpPr>
          <p:cNvPr id="46084" name="Rectangle 4"/>
          <p:cNvSpPr>
            <a:spLocks noChangeArrowheads="1"/>
          </p:cNvSpPr>
          <p:nvPr/>
        </p:nvSpPr>
        <p:spPr bwMode="auto">
          <a:xfrm>
            <a:off x="76200" y="1219200"/>
            <a:ext cx="4572000" cy="4495800"/>
          </a:xfrm>
          <a:prstGeom prst="rect">
            <a:avLst/>
          </a:prstGeom>
          <a:noFill/>
          <a:ln w="9525">
            <a:noFill/>
            <a:miter lim="800000"/>
            <a:headEnd/>
            <a:tailEnd/>
          </a:ln>
        </p:spPr>
        <p:txBody>
          <a:bodyPr>
            <a:prstTxWarp prst="textNoShape">
              <a:avLst/>
            </a:prstTxWarp>
          </a:bodyPr>
          <a:lstStyle/>
          <a:p>
            <a:pPr marL="285750" indent="-285750">
              <a:spcBef>
                <a:spcPct val="20000"/>
              </a:spcBef>
              <a:buClr>
                <a:schemeClr val="accent6">
                  <a:lumMod val="75000"/>
                </a:schemeClr>
              </a:buClr>
              <a:buFontTx/>
              <a:buChar char="•"/>
            </a:pPr>
            <a:r>
              <a:rPr lang="en-US" dirty="0" smtClean="0">
                <a:latin typeface="+mn-lt"/>
              </a:rPr>
              <a:t>GTS </a:t>
            </a:r>
            <a:r>
              <a:rPr lang="en-US" dirty="0">
                <a:latin typeface="+mn-lt"/>
              </a:rPr>
              <a:t>provides a public mechanism for discovering/querying the Trusted Certificate Authorities.</a:t>
            </a:r>
            <a:endParaRPr lang="en-US" dirty="0" smtClean="0">
              <a:latin typeface="+mn-lt"/>
            </a:endParaRPr>
          </a:p>
          <a:p>
            <a:pPr marL="285750" indent="-285750">
              <a:spcBef>
                <a:spcPct val="20000"/>
              </a:spcBef>
              <a:buClr>
                <a:schemeClr val="accent6">
                  <a:lumMod val="75000"/>
                </a:schemeClr>
              </a:buClr>
              <a:buFontTx/>
              <a:buChar char="•"/>
            </a:pPr>
            <a:r>
              <a:rPr lang="en-US" dirty="0" smtClean="0">
                <a:latin typeface="+mn-lt"/>
              </a:rPr>
              <a:t>Query interface enables synchronization tools to be built to synchronize authorities trusted be </a:t>
            </a:r>
            <a:r>
              <a:rPr lang="en-US" dirty="0" err="1" smtClean="0">
                <a:latin typeface="+mn-lt"/>
              </a:rPr>
              <a:t>Globus</a:t>
            </a:r>
            <a:r>
              <a:rPr lang="en-US" dirty="0" smtClean="0">
                <a:latin typeface="+mn-lt"/>
              </a:rPr>
              <a:t> with those trusted by the GTS</a:t>
            </a:r>
          </a:p>
          <a:p>
            <a:pPr marL="285750" indent="-285750">
              <a:spcBef>
                <a:spcPct val="20000"/>
              </a:spcBef>
              <a:buClr>
                <a:schemeClr val="accent6">
                  <a:lumMod val="75000"/>
                </a:schemeClr>
              </a:buClr>
              <a:buFontTx/>
              <a:buChar char="•"/>
            </a:pPr>
            <a:r>
              <a:rPr lang="en-US" dirty="0" smtClean="0">
                <a:latin typeface="+mn-lt"/>
              </a:rPr>
              <a:t>GTS Provides a Java Search Client API</a:t>
            </a:r>
          </a:p>
          <a:p>
            <a:pPr marL="285750" indent="-285750">
              <a:spcBef>
                <a:spcPct val="20000"/>
              </a:spcBef>
              <a:buClr>
                <a:schemeClr val="accent6">
                  <a:lumMod val="75000"/>
                </a:schemeClr>
              </a:buClr>
              <a:buFontTx/>
              <a:buChar char="•"/>
            </a:pPr>
            <a:r>
              <a:rPr lang="en-US" b="1" dirty="0" smtClean="0">
                <a:solidFill>
                  <a:schemeClr val="accent6">
                    <a:lumMod val="75000"/>
                  </a:schemeClr>
                </a:solidFill>
                <a:latin typeface="+mn-lt"/>
              </a:rPr>
              <a:t>Query Criteria</a:t>
            </a:r>
          </a:p>
          <a:p>
            <a:pPr marL="285750" indent="-285750">
              <a:spcBef>
                <a:spcPct val="20000"/>
              </a:spcBef>
              <a:buClr>
                <a:schemeClr val="accent6">
                  <a:lumMod val="75000"/>
                </a:schemeClr>
              </a:buClr>
            </a:pPr>
            <a:endParaRPr lang="en-US" dirty="0" smtClean="0">
              <a:latin typeface="+mn-lt"/>
            </a:endParaRPr>
          </a:p>
          <a:p>
            <a:pPr marL="685800" lvl="1" indent="-228600">
              <a:spcBef>
                <a:spcPct val="20000"/>
              </a:spcBef>
              <a:buClr>
                <a:schemeClr val="accent6">
                  <a:lumMod val="75000"/>
                </a:schemeClr>
              </a:buClr>
            </a:pPr>
            <a:endParaRPr lang="en-US" i="1" dirty="0" smtClean="0">
              <a:solidFill>
                <a:srgbClr val="54546C"/>
              </a:solidFill>
              <a:latin typeface="+mn-lt"/>
            </a:endParaRPr>
          </a:p>
          <a:p>
            <a:pPr marL="1143000" lvl="2" indent="-228600">
              <a:spcBef>
                <a:spcPct val="20000"/>
              </a:spcBef>
              <a:buClr>
                <a:srgbClr val="003399"/>
              </a:buClr>
              <a:buFontTx/>
              <a:buChar char="•"/>
            </a:pPr>
            <a:endParaRPr lang="en-US" sz="1400" dirty="0" smtClean="0">
              <a:latin typeface="Tahoma" charset="0"/>
            </a:endParaRPr>
          </a:p>
          <a:p>
            <a:pPr marL="1143000" lvl="2" indent="-228600">
              <a:spcBef>
                <a:spcPct val="20000"/>
              </a:spcBef>
              <a:buClr>
                <a:srgbClr val="003399"/>
              </a:buClr>
              <a:buFontTx/>
              <a:buChar char="•"/>
            </a:pPr>
            <a:endParaRPr lang="en-US" sz="1200" i="1" dirty="0" smtClean="0">
              <a:solidFill>
                <a:srgbClr val="4D4D4D"/>
              </a:solidFill>
              <a:latin typeface="Tahoma" charset="0"/>
            </a:endParaRPr>
          </a:p>
          <a:p>
            <a:pPr marL="742950" lvl="1" indent="-285750">
              <a:spcBef>
                <a:spcPct val="20000"/>
              </a:spcBef>
              <a:buClr>
                <a:schemeClr val="accent2"/>
              </a:buClr>
            </a:pPr>
            <a:endParaRPr lang="en-US" sz="1600" dirty="0">
              <a:latin typeface="Tahoma" charset="0"/>
            </a:endParaRPr>
          </a:p>
          <a:p>
            <a:pPr marL="1143000" lvl="2" indent="-228600">
              <a:spcBef>
                <a:spcPct val="20000"/>
              </a:spcBef>
              <a:buClr>
                <a:schemeClr val="accent2"/>
              </a:buClr>
              <a:buFontTx/>
              <a:buChar char="•"/>
            </a:pPr>
            <a:endParaRPr lang="en-US" dirty="0">
              <a:latin typeface="Tahoma" charset="0"/>
            </a:endParaRPr>
          </a:p>
          <a:p>
            <a:pPr>
              <a:spcBef>
                <a:spcPct val="20000"/>
              </a:spcBef>
              <a:buClr>
                <a:srgbClr val="003399"/>
              </a:buClr>
            </a:pPr>
            <a:endParaRPr lang="en-US" b="1" dirty="0">
              <a:latin typeface="Tahoma" charset="0"/>
            </a:endParaRPr>
          </a:p>
          <a:p>
            <a:pPr marL="742950" lvl="1" indent="-285750">
              <a:spcBef>
                <a:spcPct val="20000"/>
              </a:spcBef>
              <a:buClr>
                <a:srgbClr val="003399"/>
              </a:buClr>
              <a:buFontTx/>
              <a:buChar char="•"/>
            </a:pPr>
            <a:endParaRPr lang="en-US" dirty="0">
              <a:latin typeface="Tahoma" charset="0"/>
            </a:endParaRPr>
          </a:p>
        </p:txBody>
      </p:sp>
      <p:pic>
        <p:nvPicPr>
          <p:cNvPr id="6" name="Picture 5"/>
          <p:cNvPicPr>
            <a:picLocks noChangeAspect="1"/>
          </p:cNvPicPr>
          <p:nvPr/>
        </p:nvPicPr>
        <p:blipFill>
          <a:blip r:embed="rId3"/>
          <a:stretch>
            <a:fillRect/>
          </a:stretch>
        </p:blipFill>
        <p:spPr>
          <a:xfrm>
            <a:off x="4800600" y="2133600"/>
            <a:ext cx="4220982" cy="2820450"/>
          </a:xfrm>
          <a:prstGeom prst="rect">
            <a:avLst/>
          </a:prstGeom>
        </p:spPr>
      </p:pic>
      <p:pic>
        <p:nvPicPr>
          <p:cNvPr id="7" name="Picture 6" descr="Image148.png"/>
          <p:cNvPicPr>
            <a:picLocks noChangeAspect="1"/>
          </p:cNvPicPr>
          <p:nvPr/>
        </p:nvPicPr>
        <p:blipFill>
          <a:blip r:embed="rId4"/>
          <a:stretch>
            <a:fillRect/>
          </a:stretch>
        </p:blipFill>
        <p:spPr>
          <a:xfrm>
            <a:off x="304800" y="3962400"/>
            <a:ext cx="4343400" cy="2598453"/>
          </a:xfrm>
          <a:prstGeom prst="rect">
            <a:avLst/>
          </a:prstGeom>
        </p:spPr>
      </p:pic>
    </p:spTree>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p:txBody>
          <a:bodyPr/>
          <a:lstStyle/>
          <a:p>
            <a:pPr eaLnBrk="1" hangingPunct="1"/>
            <a:r>
              <a:rPr lang="en-US"/>
              <a:t>SyncGTS</a:t>
            </a:r>
          </a:p>
        </p:txBody>
      </p:sp>
      <p:sp>
        <p:nvSpPr>
          <p:cNvPr id="48131" name="Rectangle 3"/>
          <p:cNvSpPr>
            <a:spLocks noGrp="1" noChangeArrowheads="1"/>
          </p:cNvSpPr>
          <p:nvPr>
            <p:ph type="body" sz="half" idx="1"/>
          </p:nvPr>
        </p:nvSpPr>
        <p:spPr>
          <a:xfrm>
            <a:off x="304800" y="1443038"/>
            <a:ext cx="4487863" cy="4243387"/>
          </a:xfrm>
          <a:noFill/>
        </p:spPr>
        <p:txBody>
          <a:bodyPr/>
          <a:lstStyle/>
          <a:p>
            <a:pPr marL="0" indent="0" eaLnBrk="1" hangingPunct="1">
              <a:buClr>
                <a:srgbClr val="003399"/>
              </a:buClr>
            </a:pPr>
            <a:endParaRPr lang="en-US" sz="1800"/>
          </a:p>
          <a:p>
            <a:pPr lvl="1" eaLnBrk="1" hangingPunct="1">
              <a:buClr>
                <a:srgbClr val="003399"/>
              </a:buClr>
            </a:pPr>
            <a:endParaRPr lang="en-US" sz="1800"/>
          </a:p>
        </p:txBody>
      </p:sp>
      <p:sp>
        <p:nvSpPr>
          <p:cNvPr id="48132" name="Rectangle 4"/>
          <p:cNvSpPr>
            <a:spLocks noChangeArrowheads="1"/>
          </p:cNvSpPr>
          <p:nvPr/>
        </p:nvSpPr>
        <p:spPr bwMode="auto">
          <a:xfrm>
            <a:off x="228600" y="1447800"/>
            <a:ext cx="5334000" cy="2752725"/>
          </a:xfrm>
          <a:prstGeom prst="rect">
            <a:avLst/>
          </a:prstGeom>
          <a:noFill/>
          <a:ln w="9525">
            <a:noFill/>
            <a:miter lim="800000"/>
            <a:headEnd/>
            <a:tailEnd/>
          </a:ln>
        </p:spPr>
        <p:txBody>
          <a:bodyPr>
            <a:prstTxWarp prst="textNoShape">
              <a:avLst/>
            </a:prstTxWarp>
          </a:bodyPr>
          <a:lstStyle/>
          <a:p>
            <a:pPr>
              <a:spcBef>
                <a:spcPct val="20000"/>
              </a:spcBef>
              <a:buClr>
                <a:schemeClr val="accent6">
                  <a:lumMod val="75000"/>
                </a:schemeClr>
              </a:buClr>
              <a:buFontTx/>
              <a:buChar char="•"/>
            </a:pPr>
            <a:r>
              <a:rPr lang="en-US" sz="2000" b="1" dirty="0">
                <a:latin typeface="+mn-lt"/>
              </a:rPr>
              <a:t>Toolkit used for synchronizing client and service containers with the GTS</a:t>
            </a:r>
          </a:p>
          <a:p>
            <a:pPr>
              <a:spcBef>
                <a:spcPct val="20000"/>
              </a:spcBef>
              <a:buClr>
                <a:schemeClr val="accent6">
                  <a:lumMod val="75000"/>
                </a:schemeClr>
              </a:buClr>
              <a:buFontTx/>
              <a:buChar char="•"/>
            </a:pPr>
            <a:r>
              <a:rPr lang="en-US" sz="2000" dirty="0">
                <a:latin typeface="+mn-lt"/>
              </a:rPr>
              <a:t>Takes a set of GTS Queries and executes them on a GTS, synchronizing the results of the queries with the </a:t>
            </a:r>
            <a:r>
              <a:rPr lang="en-US" sz="2000" dirty="0" err="1">
                <a:latin typeface="+mn-lt"/>
              </a:rPr>
              <a:t>Globus</a:t>
            </a:r>
            <a:r>
              <a:rPr lang="en-US" sz="2000" dirty="0">
                <a:latin typeface="+mn-lt"/>
              </a:rPr>
              <a:t> Trusted Certificates Directory.</a:t>
            </a:r>
          </a:p>
          <a:p>
            <a:pPr>
              <a:spcBef>
                <a:spcPct val="20000"/>
              </a:spcBef>
              <a:buClr>
                <a:schemeClr val="accent6">
                  <a:lumMod val="75000"/>
                </a:schemeClr>
              </a:buClr>
              <a:buFontTx/>
              <a:buChar char="•"/>
            </a:pPr>
            <a:r>
              <a:rPr lang="en-US" sz="2000" dirty="0">
                <a:latin typeface="+mn-lt"/>
              </a:rPr>
              <a:t>Supports multiple execution mechanisms.</a:t>
            </a:r>
          </a:p>
          <a:p>
            <a:pPr marL="742950" lvl="1" indent="-285750">
              <a:spcBef>
                <a:spcPct val="20000"/>
              </a:spcBef>
              <a:buClr>
                <a:schemeClr val="accent6">
                  <a:lumMod val="75000"/>
                </a:schemeClr>
              </a:buClr>
              <a:buFontTx/>
              <a:buChar char="•"/>
            </a:pPr>
            <a:r>
              <a:rPr lang="en-US" dirty="0">
                <a:latin typeface="+mn-lt"/>
              </a:rPr>
              <a:t>Grid Service in a grid service container</a:t>
            </a:r>
          </a:p>
          <a:p>
            <a:pPr marL="742950" lvl="1" indent="-285750">
              <a:spcBef>
                <a:spcPct val="20000"/>
              </a:spcBef>
              <a:buClr>
                <a:schemeClr val="accent6">
                  <a:lumMod val="75000"/>
                </a:schemeClr>
              </a:buClr>
              <a:buFontTx/>
              <a:buChar char="•"/>
            </a:pPr>
            <a:r>
              <a:rPr lang="en-US" dirty="0">
                <a:latin typeface="+mn-lt"/>
              </a:rPr>
              <a:t>Embedded in a client or service</a:t>
            </a:r>
          </a:p>
          <a:p>
            <a:pPr marL="742950" lvl="1" indent="-285750">
              <a:spcBef>
                <a:spcPct val="20000"/>
              </a:spcBef>
              <a:buClr>
                <a:schemeClr val="accent6">
                  <a:lumMod val="75000"/>
                </a:schemeClr>
              </a:buClr>
              <a:buFontTx/>
              <a:buChar char="•"/>
            </a:pPr>
            <a:r>
              <a:rPr lang="en-US" dirty="0">
                <a:latin typeface="+mn-lt"/>
              </a:rPr>
              <a:t>Command Line</a:t>
            </a:r>
          </a:p>
          <a:p>
            <a:pPr marL="1143000" lvl="2" indent="-228600">
              <a:spcBef>
                <a:spcPct val="20000"/>
              </a:spcBef>
              <a:buClr>
                <a:schemeClr val="accent2"/>
              </a:buClr>
              <a:buFontTx/>
              <a:buChar char="•"/>
            </a:pPr>
            <a:endParaRPr lang="en-US" dirty="0">
              <a:latin typeface="Tahoma" charset="0"/>
            </a:endParaRPr>
          </a:p>
          <a:p>
            <a:pPr marL="742950" lvl="1" indent="-285750">
              <a:spcBef>
                <a:spcPct val="20000"/>
              </a:spcBef>
              <a:buClr>
                <a:schemeClr val="accent2"/>
              </a:buClr>
              <a:buFontTx/>
              <a:buChar char="•"/>
            </a:pPr>
            <a:endParaRPr lang="en-US" sz="1600" dirty="0">
              <a:latin typeface="Tahoma" charset="0"/>
            </a:endParaRPr>
          </a:p>
          <a:p>
            <a:pPr marL="1143000" lvl="2" indent="-228600">
              <a:spcBef>
                <a:spcPct val="20000"/>
              </a:spcBef>
              <a:buClr>
                <a:schemeClr val="accent2"/>
              </a:buClr>
            </a:pPr>
            <a:endParaRPr lang="en-US" dirty="0">
              <a:latin typeface="Tahoma" charset="0"/>
            </a:endParaRPr>
          </a:p>
          <a:p>
            <a:pPr>
              <a:spcBef>
                <a:spcPct val="20000"/>
              </a:spcBef>
              <a:buClr>
                <a:srgbClr val="003399"/>
              </a:buClr>
            </a:pPr>
            <a:endParaRPr lang="en-US" b="1" dirty="0">
              <a:latin typeface="Tahoma" charset="0"/>
            </a:endParaRPr>
          </a:p>
          <a:p>
            <a:pPr marL="742950" lvl="1" indent="-285750">
              <a:spcBef>
                <a:spcPct val="20000"/>
              </a:spcBef>
              <a:buClr>
                <a:srgbClr val="003399"/>
              </a:buClr>
              <a:buFontTx/>
              <a:buChar char="•"/>
            </a:pPr>
            <a:endParaRPr lang="en-US" dirty="0">
              <a:latin typeface="Tahoma" charset="0"/>
            </a:endParaRPr>
          </a:p>
        </p:txBody>
      </p:sp>
      <p:pic>
        <p:nvPicPr>
          <p:cNvPr id="48133" name="Picture 5" descr="syncgts.jpg"/>
          <p:cNvPicPr>
            <a:picLocks noChangeAspect="1"/>
          </p:cNvPicPr>
          <p:nvPr/>
        </p:nvPicPr>
        <p:blipFill>
          <a:blip r:embed="rId3"/>
          <a:srcRect/>
          <a:stretch>
            <a:fillRect/>
          </a:stretch>
        </p:blipFill>
        <p:spPr bwMode="auto">
          <a:xfrm>
            <a:off x="5434013" y="1371600"/>
            <a:ext cx="3328987" cy="47244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r>
              <a:rPr lang="en-US" dirty="0" smtClean="0"/>
              <a:t>Sample Delegation Workflow</a:t>
            </a:r>
          </a:p>
        </p:txBody>
      </p:sp>
      <p:pic>
        <p:nvPicPr>
          <p:cNvPr id="6" name="Picture 4"/>
          <p:cNvPicPr>
            <a:picLocks noGrp="1" noChangeAspect="1" noChangeArrowheads="1"/>
          </p:cNvPicPr>
          <p:nvPr>
            <p:ph idx="1"/>
          </p:nvPr>
        </p:nvPicPr>
        <p:blipFill>
          <a:blip r:embed="rId3"/>
          <a:srcRect/>
          <a:stretch>
            <a:fillRect/>
          </a:stretch>
        </p:blipFill>
        <p:spPr>
          <a:xfrm>
            <a:off x="76200" y="1447800"/>
            <a:ext cx="8858250" cy="4724400"/>
          </a:xfrm>
          <a:solidFill>
            <a:srgbClr val="FFFFFF"/>
          </a:solidFill>
          <a:ln/>
        </p:spPr>
      </p:pic>
    </p:spTree>
  </p:cSld>
  <p:clrMapOvr>
    <a:masterClrMapping/>
  </p:clrMapOvr>
  <p:transition advClick="0"/>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p:txBody>
          <a:bodyPr/>
          <a:lstStyle/>
          <a:p>
            <a:pPr eaLnBrk="1" hangingPunct="1"/>
            <a:r>
              <a:rPr lang="en-US" dirty="0" smtClean="0"/>
              <a:t>Federated Trust Fabric</a:t>
            </a:r>
            <a:endParaRPr lang="en-US" dirty="0"/>
          </a:p>
        </p:txBody>
      </p:sp>
      <p:sp>
        <p:nvSpPr>
          <p:cNvPr id="49155" name="Rectangle 3"/>
          <p:cNvSpPr>
            <a:spLocks noGrp="1" noChangeArrowheads="1"/>
          </p:cNvSpPr>
          <p:nvPr>
            <p:ph type="body" sz="half" idx="1"/>
          </p:nvPr>
        </p:nvSpPr>
        <p:spPr>
          <a:xfrm>
            <a:off x="304800" y="1443038"/>
            <a:ext cx="4487863" cy="4243387"/>
          </a:xfrm>
          <a:noFill/>
        </p:spPr>
        <p:txBody>
          <a:bodyPr/>
          <a:lstStyle/>
          <a:p>
            <a:pPr marL="0" indent="0" eaLnBrk="1" hangingPunct="1">
              <a:buClr>
                <a:srgbClr val="003399"/>
              </a:buClr>
            </a:pPr>
            <a:endParaRPr lang="en-US" sz="1800" dirty="0"/>
          </a:p>
          <a:p>
            <a:pPr lvl="1" eaLnBrk="1" hangingPunct="1">
              <a:buClr>
                <a:srgbClr val="003399"/>
              </a:buClr>
            </a:pPr>
            <a:endParaRPr lang="en-US" sz="1800" dirty="0"/>
          </a:p>
        </p:txBody>
      </p:sp>
      <p:sp>
        <p:nvSpPr>
          <p:cNvPr id="49156" name="Rectangle 4"/>
          <p:cNvSpPr>
            <a:spLocks noChangeArrowheads="1"/>
          </p:cNvSpPr>
          <p:nvPr/>
        </p:nvSpPr>
        <p:spPr bwMode="auto">
          <a:xfrm>
            <a:off x="152400" y="1447800"/>
            <a:ext cx="3962400" cy="4953000"/>
          </a:xfrm>
          <a:prstGeom prst="rect">
            <a:avLst/>
          </a:prstGeom>
          <a:noFill/>
          <a:ln w="9525">
            <a:noFill/>
            <a:miter lim="800000"/>
            <a:headEnd/>
            <a:tailEnd/>
          </a:ln>
        </p:spPr>
        <p:txBody>
          <a:bodyPr>
            <a:prstTxWarp prst="textNoShape">
              <a:avLst/>
            </a:prstTxWarp>
          </a:bodyPr>
          <a:lstStyle/>
          <a:p>
            <a:pPr marL="285750" indent="-285750">
              <a:lnSpc>
                <a:spcPct val="90000"/>
              </a:lnSpc>
              <a:spcBef>
                <a:spcPct val="20000"/>
              </a:spcBef>
              <a:buClr>
                <a:schemeClr val="accent2"/>
              </a:buClr>
              <a:buFontTx/>
              <a:buChar char="•"/>
            </a:pPr>
            <a:r>
              <a:rPr lang="en-US" dirty="0" smtClean="0">
                <a:latin typeface="Arial"/>
                <a:cs typeface="Arial"/>
              </a:rPr>
              <a:t>A </a:t>
            </a:r>
            <a:r>
              <a:rPr lang="en-US" dirty="0">
                <a:latin typeface="Arial"/>
                <a:cs typeface="Arial"/>
              </a:rPr>
              <a:t>GTS can inherit Trusted Authorities and Trust Levels from other Grid Trust Services</a:t>
            </a:r>
          </a:p>
          <a:p>
            <a:pPr marL="285750" indent="-285750">
              <a:lnSpc>
                <a:spcPct val="90000"/>
              </a:lnSpc>
              <a:spcBef>
                <a:spcPct val="20000"/>
              </a:spcBef>
              <a:buClr>
                <a:schemeClr val="accent2"/>
              </a:buClr>
              <a:buFontTx/>
              <a:buChar char="•"/>
            </a:pPr>
            <a:r>
              <a:rPr lang="en-US" dirty="0">
                <a:latin typeface="Arial"/>
                <a:cs typeface="Arial"/>
              </a:rPr>
              <a:t>Allows one to build a scalable Trust Fabric.</a:t>
            </a:r>
          </a:p>
          <a:p>
            <a:pPr marL="285750" indent="-285750">
              <a:lnSpc>
                <a:spcPct val="90000"/>
              </a:lnSpc>
              <a:spcBef>
                <a:spcPct val="20000"/>
              </a:spcBef>
              <a:buClr>
                <a:schemeClr val="accent2"/>
              </a:buClr>
              <a:buFontTx/>
              <a:buChar char="•"/>
            </a:pPr>
            <a:r>
              <a:rPr lang="en-US" dirty="0">
                <a:latin typeface="Arial"/>
                <a:cs typeface="Arial"/>
              </a:rPr>
              <a:t>Allows institutions to stand up their own GTS, inheriting all the trusted authorities in the wider grid, yet being to add their own authorities that might not yet be trusted by the wider grid.</a:t>
            </a:r>
          </a:p>
          <a:p>
            <a:pPr marL="285750" indent="-285750">
              <a:lnSpc>
                <a:spcPct val="90000"/>
              </a:lnSpc>
              <a:spcBef>
                <a:spcPct val="20000"/>
              </a:spcBef>
              <a:buClr>
                <a:schemeClr val="accent2"/>
              </a:buClr>
              <a:buFontTx/>
              <a:buChar char="•"/>
            </a:pPr>
            <a:r>
              <a:rPr lang="en-US" dirty="0">
                <a:latin typeface="Arial"/>
                <a:cs typeface="Arial"/>
              </a:rPr>
              <a:t>A GTS can also be used to join the trust fabrics of two or more grids.</a:t>
            </a:r>
          </a:p>
          <a:p>
            <a:pPr marL="742950" lvl="1" indent="-285750">
              <a:spcBef>
                <a:spcPct val="20000"/>
              </a:spcBef>
              <a:buClr>
                <a:srgbClr val="003399"/>
              </a:buClr>
              <a:buFontTx/>
              <a:buChar char="•"/>
            </a:pPr>
            <a:endParaRPr lang="en-US" dirty="0">
              <a:latin typeface="Tahoma" charset="0"/>
            </a:endParaRPr>
          </a:p>
        </p:txBody>
      </p:sp>
      <p:pic>
        <p:nvPicPr>
          <p:cNvPr id="49157" name="Picture 5" descr="gtsTrustFabric.jpg"/>
          <p:cNvPicPr>
            <a:picLocks noChangeAspect="1"/>
          </p:cNvPicPr>
          <p:nvPr/>
        </p:nvPicPr>
        <p:blipFill>
          <a:blip r:embed="rId3"/>
          <a:srcRect/>
          <a:stretch>
            <a:fillRect/>
          </a:stretch>
        </p:blipFill>
        <p:spPr bwMode="auto">
          <a:xfrm>
            <a:off x="4268788" y="2057400"/>
            <a:ext cx="4494212" cy="303053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p:txBody>
          <a:bodyPr/>
          <a:lstStyle/>
          <a:p>
            <a:pPr eaLnBrk="1" hangingPunct="1"/>
            <a:r>
              <a:rPr lang="en-US" dirty="0" smtClean="0"/>
              <a:t>Federated Trust Fabric</a:t>
            </a:r>
            <a:endParaRPr lang="en-US" dirty="0"/>
          </a:p>
        </p:txBody>
      </p:sp>
      <p:sp>
        <p:nvSpPr>
          <p:cNvPr id="50179" name="Rectangle 3"/>
          <p:cNvSpPr>
            <a:spLocks noGrp="1" noChangeArrowheads="1"/>
          </p:cNvSpPr>
          <p:nvPr>
            <p:ph type="body" sz="half" idx="1"/>
          </p:nvPr>
        </p:nvSpPr>
        <p:spPr>
          <a:xfrm>
            <a:off x="304800" y="1371600"/>
            <a:ext cx="4156075" cy="4953000"/>
          </a:xfrm>
          <a:noFill/>
        </p:spPr>
        <p:txBody>
          <a:bodyPr/>
          <a:lstStyle/>
          <a:p>
            <a:pPr marL="0" indent="0" eaLnBrk="1" hangingPunct="1">
              <a:buClr>
                <a:srgbClr val="003399"/>
              </a:buClr>
            </a:pPr>
            <a:endParaRPr lang="en-US" sz="1800"/>
          </a:p>
          <a:p>
            <a:pPr lvl="1" eaLnBrk="1" hangingPunct="1">
              <a:buClr>
                <a:srgbClr val="003399"/>
              </a:buClr>
            </a:pPr>
            <a:endParaRPr lang="en-US" sz="1800"/>
          </a:p>
        </p:txBody>
      </p:sp>
      <p:sp>
        <p:nvSpPr>
          <p:cNvPr id="50180" name="Rectangle 5"/>
          <p:cNvSpPr>
            <a:spLocks noChangeArrowheads="1"/>
          </p:cNvSpPr>
          <p:nvPr/>
        </p:nvSpPr>
        <p:spPr bwMode="auto">
          <a:xfrm>
            <a:off x="152400" y="1524000"/>
            <a:ext cx="5105400" cy="5029200"/>
          </a:xfrm>
          <a:prstGeom prst="rect">
            <a:avLst/>
          </a:prstGeom>
          <a:noFill/>
          <a:ln w="9525">
            <a:noFill/>
            <a:miter lim="800000"/>
            <a:headEnd/>
            <a:tailEnd/>
          </a:ln>
        </p:spPr>
        <p:txBody>
          <a:bodyPr>
            <a:prstTxWarp prst="textNoShape">
              <a:avLst/>
            </a:prstTxWarp>
          </a:bodyPr>
          <a:lstStyle/>
          <a:p>
            <a:pPr>
              <a:lnSpc>
                <a:spcPct val="90000"/>
              </a:lnSpc>
              <a:spcBef>
                <a:spcPct val="20000"/>
              </a:spcBef>
              <a:buClr>
                <a:schemeClr val="accent2"/>
              </a:buClr>
              <a:buFontTx/>
              <a:buChar char="•"/>
            </a:pPr>
            <a:r>
              <a:rPr lang="en-US" dirty="0">
                <a:latin typeface="Tahoma" charset="0"/>
              </a:rPr>
              <a:t>E</a:t>
            </a:r>
            <a:r>
              <a:rPr lang="en-US" dirty="0">
                <a:latin typeface="+mn-lt"/>
              </a:rPr>
              <a:t>ach GTS has a set of Authoritative </a:t>
            </a:r>
            <a:r>
              <a:rPr lang="en-US" dirty="0" err="1">
                <a:latin typeface="+mn-lt"/>
              </a:rPr>
              <a:t>GTSs</a:t>
            </a:r>
            <a:endParaRPr lang="en-US" dirty="0">
              <a:latin typeface="+mn-lt"/>
            </a:endParaRPr>
          </a:p>
          <a:p>
            <a:pPr>
              <a:lnSpc>
                <a:spcPct val="90000"/>
              </a:lnSpc>
              <a:spcBef>
                <a:spcPct val="20000"/>
              </a:spcBef>
              <a:buClr>
                <a:schemeClr val="accent2"/>
              </a:buClr>
              <a:buFontTx/>
              <a:buChar char="•"/>
            </a:pPr>
            <a:r>
              <a:rPr lang="en-US" dirty="0">
                <a:latin typeface="+mn-lt"/>
              </a:rPr>
              <a:t>The GTS can be configured how often to sync with its authorities.</a:t>
            </a:r>
          </a:p>
          <a:p>
            <a:pPr>
              <a:lnSpc>
                <a:spcPct val="90000"/>
              </a:lnSpc>
              <a:spcBef>
                <a:spcPct val="20000"/>
              </a:spcBef>
              <a:buClr>
                <a:schemeClr val="accent2"/>
              </a:buClr>
              <a:buFontTx/>
              <a:buChar char="•"/>
            </a:pPr>
            <a:r>
              <a:rPr lang="en-US" dirty="0">
                <a:latin typeface="+mn-lt"/>
              </a:rPr>
              <a:t>On syncing a GTS will obtain all valid Trusted Authorities and</a:t>
            </a:r>
            <a:r>
              <a:rPr lang="en-US" dirty="0" smtClean="0">
                <a:latin typeface="+mn-lt"/>
              </a:rPr>
              <a:t> Levels of Assurance (</a:t>
            </a:r>
            <a:r>
              <a:rPr lang="en-US" dirty="0">
                <a:latin typeface="+mn-lt"/>
              </a:rPr>
              <a:t>if specified) from each authority GTS and organize them locally base on priority.</a:t>
            </a:r>
          </a:p>
          <a:p>
            <a:pPr>
              <a:lnSpc>
                <a:spcPct val="90000"/>
              </a:lnSpc>
              <a:spcBef>
                <a:spcPct val="20000"/>
              </a:spcBef>
              <a:buClr>
                <a:schemeClr val="accent2"/>
              </a:buClr>
              <a:buFontTx/>
              <a:buChar char="•"/>
            </a:pPr>
            <a:r>
              <a:rPr lang="en-US" dirty="0">
                <a:latin typeface="+mn-lt"/>
              </a:rPr>
              <a:t>Managing GTS Authorities for a GTS</a:t>
            </a:r>
          </a:p>
          <a:p>
            <a:pPr marL="742950" lvl="1" indent="-285750">
              <a:lnSpc>
                <a:spcPct val="90000"/>
              </a:lnSpc>
              <a:spcBef>
                <a:spcPct val="20000"/>
              </a:spcBef>
              <a:buClr>
                <a:schemeClr val="accent2"/>
              </a:buClr>
              <a:buFontTx/>
              <a:buChar char="•"/>
            </a:pPr>
            <a:r>
              <a:rPr lang="en-US" sz="1600" dirty="0">
                <a:latin typeface="+mn-lt"/>
              </a:rPr>
              <a:t>GTS provides support for adding/updating /removing GTS Authorities through its Grid Service Interface.</a:t>
            </a:r>
          </a:p>
          <a:p>
            <a:pPr marL="742950" lvl="1" indent="-285750">
              <a:lnSpc>
                <a:spcPct val="90000"/>
              </a:lnSpc>
              <a:spcBef>
                <a:spcPct val="20000"/>
              </a:spcBef>
              <a:buClr>
                <a:schemeClr val="accent2"/>
              </a:buClr>
              <a:buFontTx/>
              <a:buChar char="•"/>
            </a:pPr>
            <a:r>
              <a:rPr lang="en-US" sz="1600" dirty="0">
                <a:latin typeface="+mn-lt"/>
              </a:rPr>
              <a:t>Requires Grid Credentials or Proxy Certificate of a GTS Administrator</a:t>
            </a:r>
          </a:p>
          <a:p>
            <a:pPr marL="742950" lvl="1" indent="-285750">
              <a:lnSpc>
                <a:spcPct val="90000"/>
              </a:lnSpc>
              <a:spcBef>
                <a:spcPct val="20000"/>
              </a:spcBef>
              <a:buClr>
                <a:schemeClr val="accent2"/>
              </a:buClr>
              <a:buFontTx/>
              <a:buChar char="•"/>
            </a:pPr>
            <a:r>
              <a:rPr lang="en-US" sz="1600" dirty="0">
                <a:latin typeface="+mn-lt"/>
              </a:rPr>
              <a:t>GTS Provides an administrative Java Client</a:t>
            </a:r>
          </a:p>
          <a:p>
            <a:pPr marL="742950" lvl="1" indent="-285750">
              <a:lnSpc>
                <a:spcPct val="90000"/>
              </a:lnSpc>
              <a:spcBef>
                <a:spcPct val="20000"/>
              </a:spcBef>
              <a:buClr>
                <a:schemeClr val="accent2"/>
              </a:buClr>
              <a:buFontTx/>
              <a:buChar char="•"/>
            </a:pPr>
            <a:r>
              <a:rPr lang="en-US" sz="1600" dirty="0">
                <a:latin typeface="+mn-lt"/>
              </a:rPr>
              <a:t>GTS Provides an administrative GUI.</a:t>
            </a:r>
          </a:p>
          <a:p>
            <a:pPr>
              <a:spcBef>
                <a:spcPct val="20000"/>
              </a:spcBef>
              <a:buClr>
                <a:srgbClr val="003399"/>
              </a:buClr>
              <a:buFontTx/>
              <a:buChar char="•"/>
            </a:pPr>
            <a:endParaRPr lang="en-US" sz="1600" b="1" dirty="0">
              <a:latin typeface="Tahoma" charset="0"/>
            </a:endParaRPr>
          </a:p>
          <a:p>
            <a:pPr marL="742950" lvl="1" indent="-285750">
              <a:spcBef>
                <a:spcPct val="20000"/>
              </a:spcBef>
              <a:buClr>
                <a:srgbClr val="003399"/>
              </a:buClr>
              <a:buFontTx/>
              <a:buChar char="•"/>
            </a:pPr>
            <a:endParaRPr lang="en-US" sz="1400" dirty="0">
              <a:latin typeface="Tahoma" charset="0"/>
            </a:endParaRPr>
          </a:p>
          <a:p>
            <a:pPr marL="1143000" lvl="2" indent="-228600">
              <a:spcBef>
                <a:spcPct val="20000"/>
              </a:spcBef>
              <a:buClr>
                <a:srgbClr val="003399"/>
              </a:buClr>
            </a:pPr>
            <a:endParaRPr lang="en-US" sz="1000" dirty="0">
              <a:latin typeface="Tahoma" charset="0"/>
            </a:endParaRPr>
          </a:p>
          <a:p>
            <a:pPr marL="1600200" lvl="3" indent="-228600">
              <a:spcBef>
                <a:spcPct val="20000"/>
              </a:spcBef>
              <a:buClr>
                <a:srgbClr val="003399"/>
              </a:buClr>
              <a:buFontTx/>
              <a:buChar char="•"/>
            </a:pPr>
            <a:endParaRPr lang="en-US" sz="1400" dirty="0">
              <a:latin typeface="Tahoma" charset="0"/>
            </a:endParaRPr>
          </a:p>
          <a:p>
            <a:pPr marL="1143000" lvl="2" indent="-228600">
              <a:spcBef>
                <a:spcPct val="20000"/>
              </a:spcBef>
              <a:buClr>
                <a:srgbClr val="003399"/>
              </a:buClr>
              <a:buFontTx/>
              <a:buChar char="•"/>
            </a:pPr>
            <a:endParaRPr lang="en-US" sz="1600" dirty="0">
              <a:latin typeface="Tahoma" charset="0"/>
            </a:endParaRPr>
          </a:p>
          <a:p>
            <a:pPr marL="742950" lvl="1" indent="-285750">
              <a:spcBef>
                <a:spcPct val="20000"/>
              </a:spcBef>
              <a:buClr>
                <a:srgbClr val="003399"/>
              </a:buClr>
              <a:buFontTx/>
              <a:buChar char="•"/>
            </a:pPr>
            <a:endParaRPr lang="en-US" dirty="0">
              <a:latin typeface="Tahoma" charset="0"/>
            </a:endParaRPr>
          </a:p>
        </p:txBody>
      </p:sp>
      <p:pic>
        <p:nvPicPr>
          <p:cNvPr id="6" name="Picture 5"/>
          <p:cNvPicPr>
            <a:picLocks noChangeAspect="1"/>
          </p:cNvPicPr>
          <p:nvPr/>
        </p:nvPicPr>
        <p:blipFill>
          <a:blip r:embed="rId3"/>
          <a:stretch>
            <a:fillRect/>
          </a:stretch>
        </p:blipFill>
        <p:spPr>
          <a:xfrm>
            <a:off x="5362232" y="1301706"/>
            <a:ext cx="3629368" cy="2432094"/>
          </a:xfrm>
          <a:prstGeom prst="rect">
            <a:avLst/>
          </a:prstGeom>
        </p:spPr>
      </p:pic>
      <p:pic>
        <p:nvPicPr>
          <p:cNvPr id="7" name="Picture 6"/>
          <p:cNvPicPr>
            <a:picLocks noChangeAspect="1"/>
          </p:cNvPicPr>
          <p:nvPr/>
        </p:nvPicPr>
        <p:blipFill>
          <a:blip r:embed="rId4"/>
          <a:stretch>
            <a:fillRect/>
          </a:stretch>
        </p:blipFill>
        <p:spPr>
          <a:xfrm>
            <a:off x="5386023" y="3962400"/>
            <a:ext cx="3605577" cy="1874476"/>
          </a:xfrm>
          <a:prstGeom prst="rect">
            <a:avLst/>
          </a:prstGeom>
        </p:spPr>
      </p:pic>
    </p:spTree>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a:lstStyle/>
          <a:p>
            <a:r>
              <a:rPr lang="en-US" dirty="0" smtClean="0">
                <a:ea typeface="ＭＳ Ｐゴシック" charset="-128"/>
                <a:cs typeface="ＭＳ Ｐゴシック" charset="-128"/>
              </a:rPr>
              <a:t>GTS Administrators</a:t>
            </a:r>
            <a:endParaRPr lang="en-US" dirty="0">
              <a:ea typeface="ＭＳ Ｐゴシック" charset="-128"/>
              <a:cs typeface="ＭＳ Ｐゴシック" charset="-128"/>
            </a:endParaRPr>
          </a:p>
        </p:txBody>
      </p:sp>
      <p:sp>
        <p:nvSpPr>
          <p:cNvPr id="15363" name="Content Placeholder 2"/>
          <p:cNvSpPr>
            <a:spLocks noGrp="1"/>
          </p:cNvSpPr>
          <p:nvPr>
            <p:ph idx="1"/>
          </p:nvPr>
        </p:nvSpPr>
        <p:spPr>
          <a:xfrm>
            <a:off x="228600" y="1371600"/>
            <a:ext cx="4419600" cy="4953000"/>
          </a:xfrm>
        </p:spPr>
        <p:txBody>
          <a:bodyPr/>
          <a:lstStyle/>
          <a:p>
            <a:r>
              <a:rPr lang="en-US" sz="2000" b="0" dirty="0" smtClean="0">
                <a:cs typeface="ＭＳ Ｐゴシック" charset="-128"/>
              </a:rPr>
              <a:t>The GTS maintains a list of users that are able to administrate the GTS.</a:t>
            </a:r>
          </a:p>
          <a:p>
            <a:r>
              <a:rPr lang="en-US" sz="2000" b="0" dirty="0" smtClean="0">
                <a:cs typeface="ＭＳ Ｐゴシック" charset="-128"/>
              </a:rPr>
              <a:t>The GTS allows two types of permissions</a:t>
            </a:r>
          </a:p>
          <a:p>
            <a:pPr lvl="1"/>
            <a:r>
              <a:rPr lang="en-US" sz="1600" b="1" i="1" dirty="0" smtClean="0">
                <a:solidFill>
                  <a:schemeClr val="accent6">
                    <a:lumMod val="75000"/>
                  </a:schemeClr>
                </a:solidFill>
              </a:rPr>
              <a:t>GTS Administrator </a:t>
            </a:r>
            <a:r>
              <a:rPr lang="en-US" sz="1600" dirty="0" smtClean="0"/>
              <a:t>– Can administer all aspect of the GTS</a:t>
            </a:r>
            <a:endParaRPr lang="en-US" sz="1600" b="1" i="1" dirty="0" smtClean="0">
              <a:solidFill>
                <a:schemeClr val="accent6">
                  <a:lumMod val="75000"/>
                </a:schemeClr>
              </a:solidFill>
            </a:endParaRPr>
          </a:p>
          <a:p>
            <a:pPr lvl="1"/>
            <a:r>
              <a:rPr lang="en-US" sz="1600" b="1" i="1" dirty="0" smtClean="0">
                <a:solidFill>
                  <a:schemeClr val="accent6">
                    <a:lumMod val="75000"/>
                  </a:schemeClr>
                </a:solidFill>
              </a:rPr>
              <a:t>Trusted CA Administrators – </a:t>
            </a:r>
            <a:r>
              <a:rPr lang="en-US" sz="1600" dirty="0" smtClean="0">
                <a:solidFill>
                  <a:srgbClr val="000000"/>
                </a:solidFill>
              </a:rPr>
              <a:t>Can publish the CRL for a specified CA.</a:t>
            </a:r>
            <a:endParaRPr lang="en-US" sz="1600" dirty="0" smtClean="0">
              <a:solidFill>
                <a:srgbClr val="000000"/>
              </a:solidFill>
              <a:cs typeface="ＭＳ Ｐゴシック" charset="-128"/>
            </a:endParaRPr>
          </a:p>
          <a:p>
            <a:endParaRPr lang="en-US" sz="2400" b="0" dirty="0">
              <a:ea typeface="ＭＳ Ｐゴシック" charset="-128"/>
              <a:cs typeface="ＭＳ Ｐゴシック" charset="-128"/>
            </a:endParaRPr>
          </a:p>
        </p:txBody>
      </p:sp>
      <p:pic>
        <p:nvPicPr>
          <p:cNvPr id="5" name="Picture 4"/>
          <p:cNvPicPr>
            <a:picLocks noChangeAspect="1"/>
          </p:cNvPicPr>
          <p:nvPr/>
        </p:nvPicPr>
        <p:blipFill>
          <a:blip r:embed="rId2"/>
          <a:stretch>
            <a:fillRect/>
          </a:stretch>
        </p:blipFill>
        <p:spPr>
          <a:xfrm>
            <a:off x="5105400" y="1219200"/>
            <a:ext cx="3810000" cy="2542913"/>
          </a:xfrm>
          <a:prstGeom prst="rect">
            <a:avLst/>
          </a:prstGeom>
        </p:spPr>
      </p:pic>
      <p:pic>
        <p:nvPicPr>
          <p:cNvPr id="6" name="Picture 5"/>
          <p:cNvPicPr>
            <a:picLocks noChangeAspect="1"/>
          </p:cNvPicPr>
          <p:nvPr/>
        </p:nvPicPr>
        <p:blipFill>
          <a:blip r:embed="rId3"/>
          <a:stretch>
            <a:fillRect/>
          </a:stretch>
        </p:blipFill>
        <p:spPr>
          <a:xfrm>
            <a:off x="5181600" y="4267200"/>
            <a:ext cx="3657600" cy="1445291"/>
          </a:xfrm>
          <a:prstGeom prst="rect">
            <a:avLst/>
          </a:prstGeom>
        </p:spPr>
      </p:pic>
    </p:spTree>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4338" name="Title 1"/>
          <p:cNvSpPr>
            <a:spLocks noGrp="1"/>
          </p:cNvSpPr>
          <p:nvPr>
            <p:ph type="ctrTitle"/>
          </p:nvPr>
        </p:nvSpPr>
        <p:spPr>
          <a:xfrm>
            <a:off x="4495800" y="1676400"/>
            <a:ext cx="4267200" cy="2057400"/>
          </a:xfrm>
        </p:spPr>
        <p:txBody>
          <a:bodyPr/>
          <a:lstStyle/>
          <a:p>
            <a:pPr eaLnBrk="1" hangingPunct="1"/>
            <a:r>
              <a:rPr lang="en-US" sz="3200" dirty="0" smtClean="0">
                <a:latin typeface="Arial Black" charset="0"/>
                <a:ea typeface="ＭＳ Ｐゴシック" charset="-128"/>
                <a:cs typeface="ＭＳ Ｐゴシック" charset="-128"/>
              </a:rPr>
              <a:t>Grid Grouper</a:t>
            </a:r>
          </a:p>
        </p:txBody>
      </p:sp>
    </p:spTree>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p:txBody>
          <a:bodyPr/>
          <a:lstStyle/>
          <a:p>
            <a:pPr eaLnBrk="1" hangingPunct="1"/>
            <a:r>
              <a:rPr lang="en-US"/>
              <a:t>Grid Grouper</a:t>
            </a:r>
          </a:p>
        </p:txBody>
      </p:sp>
      <p:sp>
        <p:nvSpPr>
          <p:cNvPr id="52227" name="Rectangle 3"/>
          <p:cNvSpPr>
            <a:spLocks noGrp="1" noChangeArrowheads="1"/>
          </p:cNvSpPr>
          <p:nvPr>
            <p:ph type="body" sz="half" idx="1"/>
          </p:nvPr>
        </p:nvSpPr>
        <p:spPr>
          <a:xfrm>
            <a:off x="152400" y="1371600"/>
            <a:ext cx="8763000" cy="4419600"/>
          </a:xfrm>
        </p:spPr>
        <p:txBody>
          <a:bodyPr/>
          <a:lstStyle/>
          <a:p>
            <a:pPr marL="381000" indent="-381000" defTabSz="457200" eaLnBrk="1" hangingPunct="1">
              <a:buClr>
                <a:schemeClr val="accent6">
                  <a:lumMod val="75000"/>
                </a:schemeClr>
              </a:buClr>
            </a:pPr>
            <a:r>
              <a:rPr lang="en-US" dirty="0"/>
              <a:t>Grid Grouper provides a group based authorization solution for the grid.</a:t>
            </a:r>
          </a:p>
          <a:p>
            <a:pPr marL="381000" indent="-381000" defTabSz="457200" eaLnBrk="1" hangingPunct="1">
              <a:buClr>
                <a:schemeClr val="accent6">
                  <a:lumMod val="75000"/>
                </a:schemeClr>
              </a:buClr>
            </a:pPr>
            <a:r>
              <a:rPr lang="en-US" dirty="0"/>
              <a:t>Groups are defined and managed at the grid level.</a:t>
            </a:r>
          </a:p>
          <a:p>
            <a:pPr marL="381000" indent="-381000" defTabSz="457200" eaLnBrk="1" hangingPunct="1">
              <a:buClr>
                <a:schemeClr val="accent6">
                  <a:lumMod val="75000"/>
                </a:schemeClr>
              </a:buClr>
            </a:pPr>
            <a:r>
              <a:rPr lang="en-US" dirty="0"/>
              <a:t>Grid services/applications enforce authorization policy based on membership to groups.</a:t>
            </a:r>
          </a:p>
          <a:p>
            <a:pPr marL="381000" indent="-381000" defTabSz="457200" eaLnBrk="1" hangingPunct="1">
              <a:buClr>
                <a:schemeClr val="accent6">
                  <a:lumMod val="75000"/>
                </a:schemeClr>
              </a:buClr>
            </a:pPr>
            <a:r>
              <a:rPr lang="en-US" dirty="0"/>
              <a:t>Grid Grouper is built on top of </a:t>
            </a:r>
            <a:r>
              <a:rPr lang="en-US" b="0" i="1" dirty="0"/>
              <a:t>Grouper</a:t>
            </a:r>
            <a:r>
              <a:rPr lang="en-US" dirty="0"/>
              <a:t>.</a:t>
            </a:r>
          </a:p>
          <a:p>
            <a:pPr marL="381000" indent="-381000" defTabSz="457200" eaLnBrk="1" hangingPunct="1">
              <a:buClr>
                <a:schemeClr val="accent6">
                  <a:lumMod val="75000"/>
                </a:schemeClr>
              </a:buClr>
            </a:pPr>
            <a:r>
              <a:rPr lang="en-US" dirty="0"/>
              <a:t>Grouper</a:t>
            </a:r>
          </a:p>
          <a:p>
            <a:pPr marL="706438" lvl="1" indent="-361950" defTabSz="457200" eaLnBrk="1" hangingPunct="1">
              <a:buClr>
                <a:schemeClr val="accent6">
                  <a:lumMod val="75000"/>
                </a:schemeClr>
              </a:buClr>
            </a:pPr>
            <a:r>
              <a:rPr lang="en-US" sz="1600" dirty="0"/>
              <a:t>Internet 2 Initiative (http://middleware.internet2.edu/dir/groups/grouper/)</a:t>
            </a:r>
          </a:p>
          <a:p>
            <a:pPr marL="706438" lvl="1" indent="-361950" defTabSz="457200" eaLnBrk="1" hangingPunct="1">
              <a:buClr>
                <a:schemeClr val="accent6">
                  <a:lumMod val="75000"/>
                </a:schemeClr>
              </a:buClr>
            </a:pPr>
            <a:r>
              <a:rPr lang="en-US" sz="1600" dirty="0"/>
              <a:t>Java Object Model for Group Management</a:t>
            </a:r>
          </a:p>
          <a:p>
            <a:pPr marL="706438" lvl="1" indent="-361950" defTabSz="457200" eaLnBrk="1" hangingPunct="1">
              <a:buClr>
                <a:schemeClr val="accent6">
                  <a:lumMod val="75000"/>
                </a:schemeClr>
              </a:buClr>
            </a:pPr>
            <a:r>
              <a:rPr lang="en-US" sz="1600" dirty="0"/>
              <a:t>Basic group management by distributed authorities</a:t>
            </a:r>
          </a:p>
          <a:p>
            <a:pPr marL="706438" lvl="1" indent="-361950" defTabSz="457200" eaLnBrk="1" hangingPunct="1">
              <a:buClr>
                <a:schemeClr val="accent6">
                  <a:lumMod val="75000"/>
                </a:schemeClr>
              </a:buClr>
            </a:pPr>
            <a:r>
              <a:rPr lang="en-US" sz="1600" dirty="0"/>
              <a:t>Construction of group based on subgroups</a:t>
            </a:r>
          </a:p>
          <a:p>
            <a:pPr marL="706438" lvl="1" indent="-361950" defTabSz="457200" eaLnBrk="1" hangingPunct="1">
              <a:buClr>
                <a:schemeClr val="accent6">
                  <a:lumMod val="75000"/>
                </a:schemeClr>
              </a:buClr>
            </a:pPr>
            <a:r>
              <a:rPr lang="en-US" sz="1600" dirty="0"/>
              <a:t>Composite groups (whose membership is determined by the union, intersection, or relative complement of two other groups); </a:t>
            </a:r>
          </a:p>
          <a:p>
            <a:pPr marL="706438" lvl="1" indent="-361950" defTabSz="457200" eaLnBrk="1" hangingPunct="1">
              <a:buClr>
                <a:schemeClr val="accent6">
                  <a:lumMod val="75000"/>
                </a:schemeClr>
              </a:buClr>
            </a:pPr>
            <a:r>
              <a:rPr lang="en-US" sz="1600" dirty="0"/>
              <a:t>Custom group types and custom attributes; </a:t>
            </a:r>
          </a:p>
          <a:p>
            <a:pPr marL="706438" lvl="1" indent="-361950" defTabSz="457200" eaLnBrk="1" hangingPunct="1">
              <a:buClr>
                <a:schemeClr val="accent6">
                  <a:lumMod val="75000"/>
                </a:schemeClr>
              </a:buClr>
            </a:pPr>
            <a:r>
              <a:rPr lang="en-US" sz="1600" dirty="0"/>
              <a:t>Trace back of indirect membership</a:t>
            </a:r>
          </a:p>
          <a:p>
            <a:pPr marL="706438" lvl="1" indent="-361950" defTabSz="457200" eaLnBrk="1" hangingPunct="1">
              <a:buClr>
                <a:schemeClr val="accent6">
                  <a:lumMod val="75000"/>
                </a:schemeClr>
              </a:buClr>
            </a:pPr>
            <a:r>
              <a:rPr lang="en-US" sz="1600" dirty="0"/>
              <a:t>Applications interact with Grouper by embedding the Grouper’s java object model within applications. </a:t>
            </a:r>
          </a:p>
          <a:p>
            <a:pPr marL="706438" lvl="1" indent="-361950" defTabSz="457200" eaLnBrk="1" hangingPunct="1"/>
            <a:endParaRPr lang="en-US" sz="1600" dirty="0"/>
          </a:p>
          <a:p>
            <a:pPr marL="706438" lvl="1" indent="-361950" defTabSz="457200" eaLnBrk="1" hangingPunct="1"/>
            <a:endParaRPr lang="en-US" sz="1400" dirty="0"/>
          </a:p>
          <a:p>
            <a:pPr marL="706438" lvl="1" indent="-361950" defTabSz="457200" eaLnBrk="1" hangingPunct="1"/>
            <a:endParaRPr lang="en-US" sz="1400" dirty="0"/>
          </a:p>
        </p:txBody>
      </p:sp>
      <p:sp>
        <p:nvSpPr>
          <p:cNvPr id="52228" name="Rectangle 4"/>
          <p:cNvSpPr>
            <a:spLocks noChangeArrowheads="1"/>
          </p:cNvSpPr>
          <p:nvPr/>
        </p:nvSpPr>
        <p:spPr bwMode="auto">
          <a:xfrm>
            <a:off x="0" y="1962150"/>
            <a:ext cx="9144000" cy="0"/>
          </a:xfrm>
          <a:prstGeom prst="rect">
            <a:avLst/>
          </a:prstGeom>
          <a:noFill/>
          <a:ln w="9525">
            <a:noFill/>
            <a:miter lim="800000"/>
            <a:headEnd/>
            <a:tailEnd/>
          </a:ln>
        </p:spPr>
        <p:txBody>
          <a:bodyPr wrap="none" anchor="ctr">
            <a:prstTxWarp prst="textNoShape">
              <a:avLst/>
            </a:prstTxWarp>
            <a:spAutoFit/>
          </a:bodyPr>
          <a:lstStyle/>
          <a:p>
            <a:endParaRPr lang="en-US"/>
          </a:p>
        </p:txBody>
      </p:sp>
      <p:sp>
        <p:nvSpPr>
          <p:cNvPr id="52229" name="Rectangle 5"/>
          <p:cNvSpPr>
            <a:spLocks noChangeArrowheads="1"/>
          </p:cNvSpPr>
          <p:nvPr/>
        </p:nvSpPr>
        <p:spPr bwMode="auto">
          <a:xfrm>
            <a:off x="0" y="2462213"/>
            <a:ext cx="9144000" cy="0"/>
          </a:xfrm>
          <a:prstGeom prst="rect">
            <a:avLst/>
          </a:prstGeom>
          <a:noFill/>
          <a:ln w="9525">
            <a:noFill/>
            <a:miter lim="800000"/>
            <a:headEnd/>
            <a:tailEnd/>
          </a:ln>
        </p:spPr>
        <p:txBody>
          <a:bodyPr wrap="none" anchor="ctr">
            <a:prstTxWarp prst="textNoShape">
              <a:avLst/>
            </a:prstTxWarp>
            <a:spAutoFit/>
          </a:bodyPr>
          <a:lstStyle/>
          <a:p>
            <a:endParaRPr lang="en-US"/>
          </a:p>
        </p:txBody>
      </p:sp>
    </p:spTree>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p:txBody>
          <a:bodyPr/>
          <a:lstStyle/>
          <a:p>
            <a:pPr eaLnBrk="1" hangingPunct="1"/>
            <a:r>
              <a:rPr lang="en-US"/>
              <a:t>Grid Grouper</a:t>
            </a:r>
          </a:p>
        </p:txBody>
      </p:sp>
      <p:sp>
        <p:nvSpPr>
          <p:cNvPr id="53251" name="Rectangle 3"/>
          <p:cNvSpPr>
            <a:spLocks noGrp="1" noChangeArrowheads="1"/>
          </p:cNvSpPr>
          <p:nvPr>
            <p:ph type="body" sz="half" idx="1"/>
          </p:nvPr>
        </p:nvSpPr>
        <p:spPr>
          <a:xfrm>
            <a:off x="152400" y="1447800"/>
            <a:ext cx="4572000" cy="4419600"/>
          </a:xfrm>
        </p:spPr>
        <p:txBody>
          <a:bodyPr/>
          <a:lstStyle/>
          <a:p>
            <a:pPr marL="381000" indent="-381000" defTabSz="457200" eaLnBrk="1" hangingPunct="1">
              <a:lnSpc>
                <a:spcPct val="90000"/>
              </a:lnSpc>
            </a:pPr>
            <a:r>
              <a:rPr lang="en-US" sz="1800"/>
              <a:t>Grid Grouper Grid enables Grouper</a:t>
            </a:r>
          </a:p>
          <a:p>
            <a:pPr marL="706438" lvl="1" indent="-361950" defTabSz="457200" eaLnBrk="1" hangingPunct="1">
              <a:lnSpc>
                <a:spcPct val="90000"/>
              </a:lnSpc>
            </a:pPr>
            <a:r>
              <a:rPr lang="en-US" sz="1600"/>
              <a:t>WSRF Compliant Web Service</a:t>
            </a:r>
          </a:p>
          <a:p>
            <a:pPr marL="706438" lvl="1" indent="-361950" defTabSz="457200" eaLnBrk="1" hangingPunct="1">
              <a:lnSpc>
                <a:spcPct val="90000"/>
              </a:lnSpc>
            </a:pPr>
            <a:r>
              <a:rPr lang="en-US" sz="1600"/>
              <a:t>Enables Grid access to Groups</a:t>
            </a:r>
          </a:p>
          <a:p>
            <a:pPr marL="706438" lvl="1" indent="-361950" defTabSz="457200" eaLnBrk="1" hangingPunct="1">
              <a:lnSpc>
                <a:spcPct val="90000"/>
              </a:lnSpc>
            </a:pPr>
            <a:r>
              <a:rPr lang="en-US" sz="1600"/>
              <a:t>Allows management of Groups from the Grid</a:t>
            </a:r>
          </a:p>
          <a:p>
            <a:pPr marL="381000" indent="-381000" defTabSz="457200" eaLnBrk="1" hangingPunct="1">
              <a:lnSpc>
                <a:spcPct val="90000"/>
              </a:lnSpc>
            </a:pPr>
            <a:r>
              <a:rPr lang="en-US" sz="1800"/>
              <a:t>Grid Grouper Object Model</a:t>
            </a:r>
          </a:p>
          <a:p>
            <a:pPr marL="706438" lvl="1" indent="-361950" defTabSz="457200" eaLnBrk="1" hangingPunct="1">
              <a:lnSpc>
                <a:spcPct val="90000"/>
              </a:lnSpc>
            </a:pPr>
            <a:r>
              <a:rPr lang="en-US" sz="1600"/>
              <a:t>Java API for accessing and managing groups over the grid.</a:t>
            </a:r>
          </a:p>
          <a:p>
            <a:pPr marL="706438" lvl="1" indent="-361950" defTabSz="457200" eaLnBrk="1" hangingPunct="1">
              <a:lnSpc>
                <a:spcPct val="90000"/>
              </a:lnSpc>
            </a:pPr>
            <a:r>
              <a:rPr lang="en-US" sz="1600"/>
              <a:t>Similar to Grouper’s Object Model</a:t>
            </a:r>
          </a:p>
          <a:p>
            <a:pPr marL="706438" lvl="1" indent="-361950" defTabSz="457200" eaLnBrk="1" hangingPunct="1">
              <a:lnSpc>
                <a:spcPct val="90000"/>
              </a:lnSpc>
            </a:pPr>
            <a:r>
              <a:rPr lang="en-US" sz="1600"/>
              <a:t>Applications/Service leverage Grid Grouper Object model in a similar fashion to leveraging the Grouper Object Model.</a:t>
            </a:r>
          </a:p>
          <a:p>
            <a:pPr marL="381000" indent="-381000" defTabSz="457200" eaLnBrk="1" hangingPunct="1">
              <a:lnSpc>
                <a:spcPct val="90000"/>
              </a:lnSpc>
            </a:pPr>
            <a:r>
              <a:rPr lang="en-US" sz="1800"/>
              <a:t>Grid Grouper Admin UI</a:t>
            </a:r>
          </a:p>
          <a:p>
            <a:pPr marL="706438" lvl="1" indent="-361950" defTabSz="457200" eaLnBrk="1" hangingPunct="1">
              <a:lnSpc>
                <a:spcPct val="90000"/>
              </a:lnSpc>
            </a:pPr>
            <a:r>
              <a:rPr lang="en-US" sz="1600"/>
              <a:t>Graphical User Interface for accessing and administrating groups in Grid Grouper.</a:t>
            </a:r>
          </a:p>
          <a:p>
            <a:pPr marL="706438" lvl="1" indent="-361950" defTabSz="457200" eaLnBrk="1" hangingPunct="1">
              <a:lnSpc>
                <a:spcPct val="90000"/>
              </a:lnSpc>
            </a:pPr>
            <a:endParaRPr lang="en-US" sz="1600"/>
          </a:p>
          <a:p>
            <a:pPr marL="706438" lvl="1" indent="-361950" defTabSz="457200" eaLnBrk="1" hangingPunct="1">
              <a:lnSpc>
                <a:spcPct val="90000"/>
              </a:lnSpc>
            </a:pPr>
            <a:endParaRPr lang="en-US" sz="1600"/>
          </a:p>
          <a:p>
            <a:pPr marL="706438" lvl="1" indent="-361950" defTabSz="457200" eaLnBrk="1" hangingPunct="1">
              <a:lnSpc>
                <a:spcPct val="90000"/>
              </a:lnSpc>
            </a:pPr>
            <a:endParaRPr lang="en-US" sz="1600"/>
          </a:p>
        </p:txBody>
      </p:sp>
      <p:sp>
        <p:nvSpPr>
          <p:cNvPr id="53252" name="Rectangle 4"/>
          <p:cNvSpPr>
            <a:spLocks noChangeArrowheads="1"/>
          </p:cNvSpPr>
          <p:nvPr/>
        </p:nvSpPr>
        <p:spPr bwMode="auto">
          <a:xfrm>
            <a:off x="0" y="1962150"/>
            <a:ext cx="9144000" cy="0"/>
          </a:xfrm>
          <a:prstGeom prst="rect">
            <a:avLst/>
          </a:prstGeom>
          <a:noFill/>
          <a:ln w="9525">
            <a:noFill/>
            <a:miter lim="800000"/>
            <a:headEnd/>
            <a:tailEnd/>
          </a:ln>
        </p:spPr>
        <p:txBody>
          <a:bodyPr wrap="none" anchor="ctr">
            <a:prstTxWarp prst="textNoShape">
              <a:avLst/>
            </a:prstTxWarp>
            <a:spAutoFit/>
          </a:bodyPr>
          <a:lstStyle/>
          <a:p>
            <a:endParaRPr lang="en-US"/>
          </a:p>
        </p:txBody>
      </p:sp>
      <p:sp>
        <p:nvSpPr>
          <p:cNvPr id="53253" name="Rectangle 5"/>
          <p:cNvSpPr>
            <a:spLocks noChangeArrowheads="1"/>
          </p:cNvSpPr>
          <p:nvPr/>
        </p:nvSpPr>
        <p:spPr bwMode="auto">
          <a:xfrm>
            <a:off x="0" y="2462213"/>
            <a:ext cx="9144000" cy="0"/>
          </a:xfrm>
          <a:prstGeom prst="rect">
            <a:avLst/>
          </a:prstGeom>
          <a:noFill/>
          <a:ln w="9525">
            <a:noFill/>
            <a:miter lim="800000"/>
            <a:headEnd/>
            <a:tailEnd/>
          </a:ln>
        </p:spPr>
        <p:txBody>
          <a:bodyPr wrap="none" anchor="ctr">
            <a:prstTxWarp prst="textNoShape">
              <a:avLst/>
            </a:prstTxWarp>
            <a:spAutoFit/>
          </a:bodyPr>
          <a:lstStyle/>
          <a:p>
            <a:endParaRPr lang="en-US"/>
          </a:p>
        </p:txBody>
      </p:sp>
      <p:pic>
        <p:nvPicPr>
          <p:cNvPr id="53254" name="Picture 10" descr="gridgrouper"/>
          <p:cNvPicPr>
            <a:picLocks noChangeAspect="1" noChangeArrowheads="1"/>
          </p:cNvPicPr>
          <p:nvPr/>
        </p:nvPicPr>
        <p:blipFill>
          <a:blip r:embed="rId3"/>
          <a:srcRect/>
          <a:stretch>
            <a:fillRect/>
          </a:stretch>
        </p:blipFill>
        <p:spPr bwMode="auto">
          <a:xfrm>
            <a:off x="4808538" y="1925638"/>
            <a:ext cx="4030662" cy="333216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p:txBody>
          <a:bodyPr/>
          <a:lstStyle/>
          <a:p>
            <a:pPr eaLnBrk="1" hangingPunct="1"/>
            <a:r>
              <a:rPr lang="en-US" dirty="0" smtClean="0"/>
              <a:t>Stems</a:t>
            </a:r>
            <a:endParaRPr lang="en-US" dirty="0"/>
          </a:p>
        </p:txBody>
      </p:sp>
      <p:sp>
        <p:nvSpPr>
          <p:cNvPr id="55299" name="Rectangle 3"/>
          <p:cNvSpPr>
            <a:spLocks noGrp="1" noChangeArrowheads="1"/>
          </p:cNvSpPr>
          <p:nvPr>
            <p:ph type="body" sz="half" idx="1"/>
          </p:nvPr>
        </p:nvSpPr>
        <p:spPr>
          <a:xfrm>
            <a:off x="152400" y="1447800"/>
            <a:ext cx="4495800" cy="4419600"/>
          </a:xfrm>
        </p:spPr>
        <p:txBody>
          <a:bodyPr/>
          <a:lstStyle/>
          <a:p>
            <a:pPr marL="381000" indent="-381000" defTabSz="457200" eaLnBrk="1" hangingPunct="1">
              <a:lnSpc>
                <a:spcPct val="90000"/>
              </a:lnSpc>
              <a:buClr>
                <a:schemeClr val="accent6">
                  <a:lumMod val="75000"/>
                </a:schemeClr>
              </a:buClr>
            </a:pPr>
            <a:r>
              <a:rPr lang="en-US" sz="2000" b="0" dirty="0"/>
              <a:t>Groups are organized into </a:t>
            </a:r>
            <a:r>
              <a:rPr lang="en-US" sz="2000" b="0" i="1" dirty="0"/>
              <a:t>Stems</a:t>
            </a:r>
            <a:r>
              <a:rPr lang="en-US" sz="2000" b="0" dirty="0"/>
              <a:t> or Namespaces for partitioning Groups</a:t>
            </a:r>
            <a:r>
              <a:rPr lang="en-US" sz="2000" b="0" dirty="0" smtClean="0"/>
              <a:t>.</a:t>
            </a:r>
          </a:p>
          <a:p>
            <a:pPr marL="381000" indent="-381000" defTabSz="457200" eaLnBrk="1" hangingPunct="1">
              <a:lnSpc>
                <a:spcPct val="90000"/>
              </a:lnSpc>
              <a:buClr>
                <a:schemeClr val="accent6">
                  <a:lumMod val="75000"/>
                </a:schemeClr>
              </a:buClr>
            </a:pPr>
            <a:r>
              <a:rPr lang="en-US" sz="2000" b="0" dirty="0" smtClean="0"/>
              <a:t>Stems are organized into hierarchies.</a:t>
            </a:r>
          </a:p>
          <a:p>
            <a:pPr marL="381000" indent="-381000" defTabSz="457200" eaLnBrk="1" hangingPunct="1">
              <a:lnSpc>
                <a:spcPct val="90000"/>
              </a:lnSpc>
              <a:buClr>
                <a:schemeClr val="accent6">
                  <a:lumMod val="75000"/>
                </a:schemeClr>
              </a:buClr>
            </a:pPr>
            <a:r>
              <a:rPr lang="en-US" sz="2000" dirty="0"/>
              <a:t>Stem</a:t>
            </a:r>
            <a:endParaRPr lang="en-US" sz="2000" dirty="0" smtClean="0"/>
          </a:p>
          <a:p>
            <a:pPr marL="706438" lvl="1" indent="-361950" defTabSz="457200" eaLnBrk="1" hangingPunct="1">
              <a:lnSpc>
                <a:spcPct val="90000"/>
              </a:lnSpc>
              <a:buClr>
                <a:schemeClr val="accent6">
                  <a:lumMod val="75000"/>
                </a:schemeClr>
              </a:buClr>
            </a:pPr>
            <a:r>
              <a:rPr lang="en-US" sz="1800" b="1" i="1" dirty="0" smtClean="0">
                <a:solidFill>
                  <a:schemeClr val="accent6">
                    <a:lumMod val="75000"/>
                  </a:schemeClr>
                </a:solidFill>
              </a:rPr>
              <a:t>Details</a:t>
            </a:r>
            <a:r>
              <a:rPr lang="en-US" sz="1800" dirty="0" smtClean="0">
                <a:solidFill>
                  <a:schemeClr val="accent6">
                    <a:lumMod val="75000"/>
                  </a:schemeClr>
                </a:solidFill>
              </a:rPr>
              <a:t>  </a:t>
            </a:r>
            <a:r>
              <a:rPr lang="en-US" sz="1800" dirty="0" smtClean="0"/>
              <a:t>- </a:t>
            </a:r>
            <a:r>
              <a:rPr lang="en-US" dirty="0" smtClean="0"/>
              <a:t>Information describing the stem</a:t>
            </a:r>
            <a:endParaRPr lang="en-US" sz="1800" b="1" i="1" dirty="0" smtClean="0">
              <a:solidFill>
                <a:schemeClr val="accent6">
                  <a:lumMod val="75000"/>
                </a:schemeClr>
              </a:solidFill>
            </a:endParaRPr>
          </a:p>
          <a:p>
            <a:pPr marL="706438" lvl="1" indent="-361950" defTabSz="457200" eaLnBrk="1" hangingPunct="1">
              <a:lnSpc>
                <a:spcPct val="90000"/>
              </a:lnSpc>
              <a:buClr>
                <a:schemeClr val="accent6">
                  <a:lumMod val="75000"/>
                </a:schemeClr>
              </a:buClr>
            </a:pPr>
            <a:r>
              <a:rPr lang="en-US" b="1" i="1" dirty="0" smtClean="0">
                <a:solidFill>
                  <a:schemeClr val="accent6">
                    <a:lumMod val="75000"/>
                  </a:schemeClr>
                </a:solidFill>
              </a:rPr>
              <a:t>Child Stems</a:t>
            </a:r>
            <a:r>
              <a:rPr lang="en-US" dirty="0" smtClean="0">
                <a:solidFill>
                  <a:schemeClr val="accent6">
                    <a:lumMod val="75000"/>
                  </a:schemeClr>
                </a:solidFill>
              </a:rPr>
              <a:t>  </a:t>
            </a:r>
            <a:r>
              <a:rPr lang="en-US" dirty="0" smtClean="0"/>
              <a:t>- Child stems or namespaces of the stem.</a:t>
            </a:r>
          </a:p>
          <a:p>
            <a:pPr marL="706438" lvl="1" indent="-361950" defTabSz="457200" eaLnBrk="1" hangingPunct="1">
              <a:lnSpc>
                <a:spcPct val="90000"/>
              </a:lnSpc>
              <a:buClr>
                <a:schemeClr val="accent6">
                  <a:lumMod val="75000"/>
                </a:schemeClr>
              </a:buClr>
            </a:pPr>
            <a:r>
              <a:rPr lang="en-US" b="1" i="1" dirty="0" smtClean="0">
                <a:solidFill>
                  <a:schemeClr val="accent6">
                    <a:lumMod val="75000"/>
                  </a:schemeClr>
                </a:solidFill>
              </a:rPr>
              <a:t>Groups</a:t>
            </a:r>
            <a:r>
              <a:rPr lang="en-US" dirty="0" smtClean="0">
                <a:solidFill>
                  <a:schemeClr val="accent6">
                    <a:lumMod val="75000"/>
                  </a:schemeClr>
                </a:solidFill>
              </a:rPr>
              <a:t>  </a:t>
            </a:r>
            <a:r>
              <a:rPr lang="en-US" dirty="0" smtClean="0"/>
              <a:t>- The Groups that are part of the stem.</a:t>
            </a:r>
          </a:p>
          <a:p>
            <a:pPr marL="706438" lvl="1" indent="-361950" defTabSz="457200" eaLnBrk="1" hangingPunct="1">
              <a:lnSpc>
                <a:spcPct val="90000"/>
              </a:lnSpc>
              <a:buClr>
                <a:schemeClr val="accent6">
                  <a:lumMod val="75000"/>
                </a:schemeClr>
              </a:buClr>
            </a:pPr>
            <a:r>
              <a:rPr lang="en-US" b="1" i="1" dirty="0" smtClean="0">
                <a:solidFill>
                  <a:schemeClr val="accent6">
                    <a:lumMod val="75000"/>
                  </a:schemeClr>
                </a:solidFill>
              </a:rPr>
              <a:t>Privileges</a:t>
            </a:r>
            <a:r>
              <a:rPr lang="en-US" dirty="0" smtClean="0">
                <a:solidFill>
                  <a:schemeClr val="accent6">
                    <a:lumMod val="75000"/>
                  </a:schemeClr>
                </a:solidFill>
              </a:rPr>
              <a:t>  </a:t>
            </a:r>
            <a:r>
              <a:rPr lang="en-US" dirty="0" smtClean="0"/>
              <a:t>- The permissions or privileges granted to parties for governing the stem.</a:t>
            </a:r>
            <a:endParaRPr lang="en-US" b="1" i="1" dirty="0" smtClean="0">
              <a:solidFill>
                <a:schemeClr val="accent6">
                  <a:lumMod val="75000"/>
                </a:schemeClr>
              </a:solidFill>
            </a:endParaRPr>
          </a:p>
          <a:p>
            <a:pPr marL="706438" lvl="1" indent="-361950" defTabSz="457200" eaLnBrk="1" hangingPunct="1">
              <a:lnSpc>
                <a:spcPct val="90000"/>
              </a:lnSpc>
              <a:buClr>
                <a:schemeClr val="accent6">
                  <a:lumMod val="75000"/>
                </a:schemeClr>
              </a:buClr>
            </a:pPr>
            <a:endParaRPr lang="en-US" b="1" i="1" dirty="0" smtClean="0">
              <a:solidFill>
                <a:schemeClr val="accent6">
                  <a:lumMod val="75000"/>
                </a:schemeClr>
              </a:solidFill>
            </a:endParaRPr>
          </a:p>
          <a:p>
            <a:pPr marL="706438" lvl="1" indent="-361950" defTabSz="457200" eaLnBrk="1" hangingPunct="1">
              <a:lnSpc>
                <a:spcPct val="90000"/>
              </a:lnSpc>
            </a:pPr>
            <a:endParaRPr lang="en-US" sz="1400" dirty="0" smtClean="0"/>
          </a:p>
          <a:p>
            <a:pPr marL="706438" lvl="1" indent="-361950" defTabSz="457200" eaLnBrk="1" hangingPunct="1">
              <a:lnSpc>
                <a:spcPct val="90000"/>
              </a:lnSpc>
            </a:pPr>
            <a:endParaRPr lang="en-US" sz="1600" dirty="0"/>
          </a:p>
        </p:txBody>
      </p:sp>
      <p:sp>
        <p:nvSpPr>
          <p:cNvPr id="55300" name="Rectangle 4"/>
          <p:cNvSpPr>
            <a:spLocks noChangeArrowheads="1"/>
          </p:cNvSpPr>
          <p:nvPr/>
        </p:nvSpPr>
        <p:spPr bwMode="auto">
          <a:xfrm>
            <a:off x="0" y="1962150"/>
            <a:ext cx="9144000" cy="0"/>
          </a:xfrm>
          <a:prstGeom prst="rect">
            <a:avLst/>
          </a:prstGeom>
          <a:noFill/>
          <a:ln w="9525">
            <a:noFill/>
            <a:miter lim="800000"/>
            <a:headEnd/>
            <a:tailEnd/>
          </a:ln>
        </p:spPr>
        <p:txBody>
          <a:bodyPr wrap="none" anchor="ctr">
            <a:prstTxWarp prst="textNoShape">
              <a:avLst/>
            </a:prstTxWarp>
            <a:spAutoFit/>
          </a:bodyPr>
          <a:lstStyle/>
          <a:p>
            <a:endParaRPr lang="en-US"/>
          </a:p>
        </p:txBody>
      </p:sp>
      <p:sp>
        <p:nvSpPr>
          <p:cNvPr id="55301" name="Rectangle 5"/>
          <p:cNvSpPr>
            <a:spLocks noChangeArrowheads="1"/>
          </p:cNvSpPr>
          <p:nvPr/>
        </p:nvSpPr>
        <p:spPr bwMode="auto">
          <a:xfrm>
            <a:off x="-381000" y="2362200"/>
            <a:ext cx="9144000" cy="0"/>
          </a:xfrm>
          <a:prstGeom prst="rect">
            <a:avLst/>
          </a:prstGeom>
          <a:noFill/>
          <a:ln w="9525">
            <a:noFill/>
            <a:miter lim="800000"/>
            <a:headEnd/>
            <a:tailEnd/>
          </a:ln>
        </p:spPr>
        <p:txBody>
          <a:bodyPr wrap="none" anchor="ctr">
            <a:prstTxWarp prst="textNoShape">
              <a:avLst/>
            </a:prstTxWarp>
            <a:spAutoFit/>
          </a:bodyPr>
          <a:lstStyle/>
          <a:p>
            <a:endParaRPr lang="en-US"/>
          </a:p>
        </p:txBody>
      </p:sp>
      <p:pic>
        <p:nvPicPr>
          <p:cNvPr id="7" name="Picture 6"/>
          <p:cNvPicPr>
            <a:picLocks noChangeAspect="1"/>
          </p:cNvPicPr>
          <p:nvPr/>
        </p:nvPicPr>
        <p:blipFill>
          <a:blip r:embed="rId3"/>
          <a:stretch>
            <a:fillRect/>
          </a:stretch>
        </p:blipFill>
        <p:spPr>
          <a:xfrm>
            <a:off x="4648201" y="2082177"/>
            <a:ext cx="4419600" cy="2955437"/>
          </a:xfrm>
          <a:prstGeom prst="rect">
            <a:avLst/>
          </a:prstGeom>
        </p:spPr>
      </p:pic>
    </p:spTree>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p:txBody>
          <a:bodyPr/>
          <a:lstStyle/>
          <a:p>
            <a:pPr eaLnBrk="1" hangingPunct="1"/>
            <a:r>
              <a:rPr lang="en-US" dirty="0" smtClean="0"/>
              <a:t>Stems</a:t>
            </a:r>
            <a:endParaRPr lang="en-US" dirty="0"/>
          </a:p>
        </p:txBody>
      </p:sp>
      <p:sp>
        <p:nvSpPr>
          <p:cNvPr id="55299" name="Rectangle 3"/>
          <p:cNvSpPr>
            <a:spLocks noGrp="1" noChangeArrowheads="1"/>
          </p:cNvSpPr>
          <p:nvPr>
            <p:ph type="body" sz="half" idx="1"/>
          </p:nvPr>
        </p:nvSpPr>
        <p:spPr>
          <a:xfrm>
            <a:off x="152400" y="1447800"/>
            <a:ext cx="4495800" cy="4419600"/>
          </a:xfrm>
        </p:spPr>
        <p:txBody>
          <a:bodyPr/>
          <a:lstStyle/>
          <a:p>
            <a:pPr marL="381000" indent="-381000" defTabSz="457200" eaLnBrk="1" hangingPunct="1">
              <a:lnSpc>
                <a:spcPct val="90000"/>
              </a:lnSpc>
              <a:buClr>
                <a:schemeClr val="accent6">
                  <a:lumMod val="75000"/>
                </a:schemeClr>
              </a:buClr>
            </a:pPr>
            <a:r>
              <a:rPr lang="en-US" sz="2000" dirty="0" smtClean="0"/>
              <a:t>Stem Details</a:t>
            </a:r>
          </a:p>
          <a:p>
            <a:pPr marL="706438" lvl="1" indent="-361950" defTabSz="457200" eaLnBrk="1" hangingPunct="1">
              <a:lnSpc>
                <a:spcPct val="90000"/>
              </a:lnSpc>
              <a:buClr>
                <a:schemeClr val="accent6">
                  <a:lumMod val="75000"/>
                </a:schemeClr>
              </a:buClr>
              <a:buNone/>
            </a:pPr>
            <a:endParaRPr lang="en-US" b="1" i="1" dirty="0" smtClean="0">
              <a:solidFill>
                <a:schemeClr val="accent6">
                  <a:lumMod val="75000"/>
                </a:schemeClr>
              </a:solidFill>
            </a:endParaRPr>
          </a:p>
          <a:p>
            <a:pPr marL="706438" lvl="1" indent="-361950" defTabSz="457200" eaLnBrk="1" hangingPunct="1">
              <a:lnSpc>
                <a:spcPct val="90000"/>
              </a:lnSpc>
            </a:pPr>
            <a:endParaRPr lang="en-US" sz="1400" dirty="0" smtClean="0"/>
          </a:p>
          <a:p>
            <a:pPr marL="706438" lvl="1" indent="-361950" defTabSz="457200" eaLnBrk="1" hangingPunct="1">
              <a:lnSpc>
                <a:spcPct val="90000"/>
              </a:lnSpc>
            </a:pPr>
            <a:endParaRPr lang="en-US" sz="1600" dirty="0"/>
          </a:p>
        </p:txBody>
      </p:sp>
      <p:sp>
        <p:nvSpPr>
          <p:cNvPr id="55300" name="Rectangle 4"/>
          <p:cNvSpPr>
            <a:spLocks noChangeArrowheads="1"/>
          </p:cNvSpPr>
          <p:nvPr/>
        </p:nvSpPr>
        <p:spPr bwMode="auto">
          <a:xfrm>
            <a:off x="0" y="1962150"/>
            <a:ext cx="9144000" cy="0"/>
          </a:xfrm>
          <a:prstGeom prst="rect">
            <a:avLst/>
          </a:prstGeom>
          <a:noFill/>
          <a:ln w="9525">
            <a:noFill/>
            <a:miter lim="800000"/>
            <a:headEnd/>
            <a:tailEnd/>
          </a:ln>
        </p:spPr>
        <p:txBody>
          <a:bodyPr wrap="none" anchor="ctr">
            <a:prstTxWarp prst="textNoShape">
              <a:avLst/>
            </a:prstTxWarp>
            <a:spAutoFit/>
          </a:bodyPr>
          <a:lstStyle/>
          <a:p>
            <a:endParaRPr lang="en-US"/>
          </a:p>
        </p:txBody>
      </p:sp>
      <p:sp>
        <p:nvSpPr>
          <p:cNvPr id="55301" name="Rectangle 5"/>
          <p:cNvSpPr>
            <a:spLocks noChangeArrowheads="1"/>
          </p:cNvSpPr>
          <p:nvPr/>
        </p:nvSpPr>
        <p:spPr bwMode="auto">
          <a:xfrm>
            <a:off x="-381000" y="2362200"/>
            <a:ext cx="9144000" cy="0"/>
          </a:xfrm>
          <a:prstGeom prst="rect">
            <a:avLst/>
          </a:prstGeom>
          <a:noFill/>
          <a:ln w="9525">
            <a:noFill/>
            <a:miter lim="800000"/>
            <a:headEnd/>
            <a:tailEnd/>
          </a:ln>
        </p:spPr>
        <p:txBody>
          <a:bodyPr wrap="none" anchor="ctr">
            <a:prstTxWarp prst="textNoShape">
              <a:avLst/>
            </a:prstTxWarp>
            <a:spAutoFit/>
          </a:bodyPr>
          <a:lstStyle/>
          <a:p>
            <a:endParaRPr lang="en-US"/>
          </a:p>
        </p:txBody>
      </p:sp>
      <p:pic>
        <p:nvPicPr>
          <p:cNvPr id="7" name="Picture 6"/>
          <p:cNvPicPr>
            <a:picLocks noChangeAspect="1"/>
          </p:cNvPicPr>
          <p:nvPr/>
        </p:nvPicPr>
        <p:blipFill>
          <a:blip r:embed="rId3"/>
          <a:stretch>
            <a:fillRect/>
          </a:stretch>
        </p:blipFill>
        <p:spPr>
          <a:xfrm>
            <a:off x="4648201" y="1295400"/>
            <a:ext cx="4419600" cy="2955437"/>
          </a:xfrm>
          <a:prstGeom prst="rect">
            <a:avLst/>
          </a:prstGeom>
        </p:spPr>
      </p:pic>
      <p:pic>
        <p:nvPicPr>
          <p:cNvPr id="8" name="Picture 7" descr="Image152.png"/>
          <p:cNvPicPr>
            <a:picLocks noChangeAspect="1"/>
          </p:cNvPicPr>
          <p:nvPr/>
        </p:nvPicPr>
        <p:blipFill>
          <a:blip r:embed="rId4"/>
          <a:stretch>
            <a:fillRect/>
          </a:stretch>
        </p:blipFill>
        <p:spPr>
          <a:xfrm>
            <a:off x="304799" y="2057400"/>
            <a:ext cx="4210123" cy="2057400"/>
          </a:xfrm>
          <a:prstGeom prst="rect">
            <a:avLst/>
          </a:prstGeom>
        </p:spPr>
      </p:pic>
    </p:spTree>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p:txBody>
          <a:bodyPr/>
          <a:lstStyle/>
          <a:p>
            <a:pPr eaLnBrk="1" hangingPunct="1"/>
            <a:r>
              <a:rPr lang="en-US" dirty="0" smtClean="0"/>
              <a:t>Stems</a:t>
            </a:r>
            <a:endParaRPr lang="en-US" dirty="0"/>
          </a:p>
        </p:txBody>
      </p:sp>
      <p:sp>
        <p:nvSpPr>
          <p:cNvPr id="55299" name="Rectangle 3"/>
          <p:cNvSpPr>
            <a:spLocks noGrp="1" noChangeArrowheads="1"/>
          </p:cNvSpPr>
          <p:nvPr>
            <p:ph type="body" sz="half" idx="1"/>
          </p:nvPr>
        </p:nvSpPr>
        <p:spPr>
          <a:xfrm>
            <a:off x="152400" y="1447800"/>
            <a:ext cx="4495800" cy="4419600"/>
          </a:xfrm>
        </p:spPr>
        <p:txBody>
          <a:bodyPr/>
          <a:lstStyle/>
          <a:p>
            <a:pPr marL="381000" indent="-381000" defTabSz="457200" eaLnBrk="1" hangingPunct="1">
              <a:lnSpc>
                <a:spcPct val="90000"/>
              </a:lnSpc>
              <a:buClr>
                <a:schemeClr val="accent6">
                  <a:lumMod val="75000"/>
                </a:schemeClr>
              </a:buClr>
            </a:pPr>
            <a:r>
              <a:rPr lang="en-US" sz="2000" dirty="0" smtClean="0"/>
              <a:t>Stem Privileges</a:t>
            </a:r>
          </a:p>
          <a:p>
            <a:pPr marL="706438" lvl="1" indent="-361950" defTabSz="457200" eaLnBrk="1" hangingPunct="1">
              <a:lnSpc>
                <a:spcPct val="90000"/>
              </a:lnSpc>
              <a:buClr>
                <a:schemeClr val="accent6">
                  <a:lumMod val="75000"/>
                </a:schemeClr>
              </a:buClr>
            </a:pPr>
            <a:r>
              <a:rPr lang="en-US" sz="1800" b="1" i="1" dirty="0" smtClean="0">
                <a:solidFill>
                  <a:schemeClr val="accent6">
                    <a:lumMod val="75000"/>
                  </a:schemeClr>
                </a:solidFill>
              </a:rPr>
              <a:t>Stem</a:t>
            </a:r>
            <a:r>
              <a:rPr lang="en-US" sz="1800" dirty="0" smtClean="0">
                <a:solidFill>
                  <a:schemeClr val="accent6">
                    <a:lumMod val="75000"/>
                  </a:schemeClr>
                </a:solidFill>
              </a:rPr>
              <a:t>  </a:t>
            </a:r>
            <a:r>
              <a:rPr lang="en-US" sz="1800" dirty="0" smtClean="0"/>
              <a:t>- </a:t>
            </a:r>
            <a:r>
              <a:rPr lang="en-US" dirty="0" smtClean="0"/>
              <a:t>Give users the right to create, modify, and remove child stems.</a:t>
            </a:r>
            <a:endParaRPr lang="en-US" sz="1800" b="1" i="1" dirty="0" smtClean="0">
              <a:solidFill>
                <a:schemeClr val="accent6">
                  <a:lumMod val="75000"/>
                </a:schemeClr>
              </a:solidFill>
            </a:endParaRPr>
          </a:p>
          <a:p>
            <a:pPr marL="706438" lvl="1" indent="-361950" defTabSz="457200" eaLnBrk="1" hangingPunct="1">
              <a:lnSpc>
                <a:spcPct val="90000"/>
              </a:lnSpc>
              <a:buClr>
                <a:schemeClr val="accent6">
                  <a:lumMod val="75000"/>
                </a:schemeClr>
              </a:buClr>
            </a:pPr>
            <a:r>
              <a:rPr lang="en-US" b="1" i="1" dirty="0" smtClean="0">
                <a:solidFill>
                  <a:schemeClr val="accent6">
                    <a:lumMod val="75000"/>
                  </a:schemeClr>
                </a:solidFill>
              </a:rPr>
              <a:t>Create</a:t>
            </a:r>
            <a:r>
              <a:rPr lang="en-US" dirty="0" smtClean="0">
                <a:solidFill>
                  <a:schemeClr val="accent6">
                    <a:lumMod val="75000"/>
                  </a:schemeClr>
                </a:solidFill>
              </a:rPr>
              <a:t>  </a:t>
            </a:r>
            <a:r>
              <a:rPr lang="en-US" dirty="0" smtClean="0"/>
              <a:t>- Gives the users the right to create, and remove child groups. </a:t>
            </a:r>
            <a:endParaRPr lang="en-US" b="1" i="1" dirty="0" smtClean="0">
              <a:solidFill>
                <a:schemeClr val="accent6">
                  <a:lumMod val="75000"/>
                </a:schemeClr>
              </a:solidFill>
            </a:endParaRPr>
          </a:p>
          <a:p>
            <a:pPr marL="706438" lvl="1" indent="-361950" defTabSz="457200" eaLnBrk="1" hangingPunct="1">
              <a:lnSpc>
                <a:spcPct val="90000"/>
              </a:lnSpc>
            </a:pPr>
            <a:endParaRPr lang="en-US" sz="1400" dirty="0" smtClean="0"/>
          </a:p>
          <a:p>
            <a:pPr marL="706438" lvl="1" indent="-361950" defTabSz="457200" eaLnBrk="1" hangingPunct="1">
              <a:lnSpc>
                <a:spcPct val="90000"/>
              </a:lnSpc>
            </a:pPr>
            <a:endParaRPr lang="en-US" sz="1600" dirty="0"/>
          </a:p>
        </p:txBody>
      </p:sp>
      <p:sp>
        <p:nvSpPr>
          <p:cNvPr id="55300" name="Rectangle 4"/>
          <p:cNvSpPr>
            <a:spLocks noChangeArrowheads="1"/>
          </p:cNvSpPr>
          <p:nvPr/>
        </p:nvSpPr>
        <p:spPr bwMode="auto">
          <a:xfrm>
            <a:off x="0" y="1962150"/>
            <a:ext cx="9144000" cy="0"/>
          </a:xfrm>
          <a:prstGeom prst="rect">
            <a:avLst/>
          </a:prstGeom>
          <a:noFill/>
          <a:ln w="9525">
            <a:noFill/>
            <a:miter lim="800000"/>
            <a:headEnd/>
            <a:tailEnd/>
          </a:ln>
        </p:spPr>
        <p:txBody>
          <a:bodyPr wrap="none" anchor="ctr">
            <a:prstTxWarp prst="textNoShape">
              <a:avLst/>
            </a:prstTxWarp>
            <a:spAutoFit/>
          </a:bodyPr>
          <a:lstStyle/>
          <a:p>
            <a:endParaRPr lang="en-US"/>
          </a:p>
        </p:txBody>
      </p:sp>
      <p:sp>
        <p:nvSpPr>
          <p:cNvPr id="55301" name="Rectangle 5"/>
          <p:cNvSpPr>
            <a:spLocks noChangeArrowheads="1"/>
          </p:cNvSpPr>
          <p:nvPr/>
        </p:nvSpPr>
        <p:spPr bwMode="auto">
          <a:xfrm>
            <a:off x="-381000" y="2362200"/>
            <a:ext cx="9144000" cy="0"/>
          </a:xfrm>
          <a:prstGeom prst="rect">
            <a:avLst/>
          </a:prstGeom>
          <a:noFill/>
          <a:ln w="9525">
            <a:noFill/>
            <a:miter lim="800000"/>
            <a:headEnd/>
            <a:tailEnd/>
          </a:ln>
        </p:spPr>
        <p:txBody>
          <a:bodyPr wrap="none" anchor="ctr">
            <a:prstTxWarp prst="textNoShape">
              <a:avLst/>
            </a:prstTxWarp>
            <a:spAutoFit/>
          </a:bodyPr>
          <a:lstStyle/>
          <a:p>
            <a:endParaRPr lang="en-US"/>
          </a:p>
        </p:txBody>
      </p:sp>
      <p:pic>
        <p:nvPicPr>
          <p:cNvPr id="8" name="Picture 7"/>
          <p:cNvPicPr>
            <a:picLocks noChangeAspect="1"/>
          </p:cNvPicPr>
          <p:nvPr/>
        </p:nvPicPr>
        <p:blipFill>
          <a:blip r:embed="rId3"/>
          <a:stretch>
            <a:fillRect/>
          </a:stretch>
        </p:blipFill>
        <p:spPr>
          <a:xfrm>
            <a:off x="4572000" y="1219200"/>
            <a:ext cx="4356765" cy="2895600"/>
          </a:xfrm>
          <a:prstGeom prst="rect">
            <a:avLst/>
          </a:prstGeom>
        </p:spPr>
      </p:pic>
      <p:pic>
        <p:nvPicPr>
          <p:cNvPr id="9" name="Picture 8"/>
          <p:cNvPicPr>
            <a:picLocks noChangeAspect="1"/>
          </p:cNvPicPr>
          <p:nvPr/>
        </p:nvPicPr>
        <p:blipFill>
          <a:blip r:embed="rId4"/>
          <a:stretch>
            <a:fillRect/>
          </a:stretch>
        </p:blipFill>
        <p:spPr>
          <a:xfrm>
            <a:off x="4724400" y="4495800"/>
            <a:ext cx="4114800" cy="1440537"/>
          </a:xfrm>
          <a:prstGeom prst="rect">
            <a:avLst/>
          </a:prstGeom>
        </p:spPr>
      </p:pic>
    </p:spTree>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p:txBody>
          <a:bodyPr/>
          <a:lstStyle/>
          <a:p>
            <a:pPr eaLnBrk="1" hangingPunct="1"/>
            <a:r>
              <a:rPr lang="en-US" dirty="0" smtClean="0"/>
              <a:t>Stems</a:t>
            </a:r>
            <a:endParaRPr lang="en-US" dirty="0"/>
          </a:p>
        </p:txBody>
      </p:sp>
      <p:sp>
        <p:nvSpPr>
          <p:cNvPr id="55299" name="Rectangle 3"/>
          <p:cNvSpPr>
            <a:spLocks noGrp="1" noChangeArrowheads="1"/>
          </p:cNvSpPr>
          <p:nvPr>
            <p:ph type="body" sz="half" idx="1"/>
          </p:nvPr>
        </p:nvSpPr>
        <p:spPr>
          <a:xfrm>
            <a:off x="152400" y="1447800"/>
            <a:ext cx="4495800" cy="4419600"/>
          </a:xfrm>
        </p:spPr>
        <p:txBody>
          <a:bodyPr/>
          <a:lstStyle/>
          <a:p>
            <a:pPr marL="381000" indent="-381000" defTabSz="457200" eaLnBrk="1" hangingPunct="1">
              <a:lnSpc>
                <a:spcPct val="90000"/>
              </a:lnSpc>
              <a:buClr>
                <a:schemeClr val="accent6">
                  <a:lumMod val="75000"/>
                </a:schemeClr>
              </a:buClr>
            </a:pPr>
            <a:r>
              <a:rPr lang="en-US" sz="2000" dirty="0" smtClean="0"/>
              <a:t>Child Stems</a:t>
            </a:r>
          </a:p>
          <a:p>
            <a:pPr marL="781050" lvl="1" indent="-381000" defTabSz="457200" eaLnBrk="1" hangingPunct="1">
              <a:lnSpc>
                <a:spcPct val="90000"/>
              </a:lnSpc>
              <a:buClr>
                <a:schemeClr val="accent6">
                  <a:lumMod val="75000"/>
                </a:schemeClr>
              </a:buClr>
            </a:pPr>
            <a:r>
              <a:rPr lang="en-US" b="0" dirty="0" smtClean="0"/>
              <a:t>Each stem in Grid Grouper may have any number of child stems</a:t>
            </a:r>
          </a:p>
          <a:p>
            <a:pPr marL="781050" lvl="1" indent="-381000" defTabSz="457200" eaLnBrk="1" hangingPunct="1">
              <a:lnSpc>
                <a:spcPct val="90000"/>
              </a:lnSpc>
              <a:buClr>
                <a:schemeClr val="accent6">
                  <a:lumMod val="75000"/>
                </a:schemeClr>
              </a:buClr>
            </a:pPr>
            <a:r>
              <a:rPr lang="en-US" dirty="0" smtClean="0"/>
              <a:t>Users with the stem privilege on the current stem may create child stems.</a:t>
            </a:r>
            <a:endParaRPr lang="en-US" b="0" dirty="0" smtClean="0"/>
          </a:p>
          <a:p>
            <a:pPr marL="306388" indent="-361950" defTabSz="457200" eaLnBrk="1" hangingPunct="1">
              <a:lnSpc>
                <a:spcPct val="90000"/>
              </a:lnSpc>
              <a:buClr>
                <a:schemeClr val="accent6">
                  <a:lumMod val="75000"/>
                </a:schemeClr>
              </a:buClr>
            </a:pPr>
            <a:r>
              <a:rPr lang="en-US" sz="2000" dirty="0" smtClean="0">
                <a:solidFill>
                  <a:srgbClr val="000000"/>
                </a:solidFill>
              </a:rPr>
              <a:t>Groups</a:t>
            </a:r>
          </a:p>
          <a:p>
            <a:pPr marL="706438" lvl="1" indent="-361950" defTabSz="457200" eaLnBrk="1" hangingPunct="1">
              <a:lnSpc>
                <a:spcPct val="90000"/>
              </a:lnSpc>
              <a:buClr>
                <a:schemeClr val="accent6">
                  <a:lumMod val="75000"/>
                </a:schemeClr>
              </a:buClr>
            </a:pPr>
            <a:r>
              <a:rPr lang="en-US" dirty="0" smtClean="0">
                <a:solidFill>
                  <a:srgbClr val="000000"/>
                </a:solidFill>
              </a:rPr>
              <a:t>Each stem in Grid Grouper with the exception of the root stem may contain any number of groups</a:t>
            </a:r>
          </a:p>
          <a:p>
            <a:pPr marL="706438" lvl="1" indent="-361950" defTabSz="457200" eaLnBrk="1" hangingPunct="1">
              <a:lnSpc>
                <a:spcPct val="90000"/>
              </a:lnSpc>
              <a:buClr>
                <a:schemeClr val="accent6">
                  <a:lumMod val="75000"/>
                </a:schemeClr>
              </a:buClr>
            </a:pPr>
            <a:r>
              <a:rPr lang="en-US" dirty="0" smtClean="0">
                <a:solidFill>
                  <a:srgbClr val="000000"/>
                </a:solidFill>
              </a:rPr>
              <a:t>Users with the Create privilege on the stem may create groups.</a:t>
            </a:r>
            <a:endParaRPr lang="en-US" dirty="0" smtClean="0">
              <a:solidFill>
                <a:schemeClr val="accent6">
                  <a:lumMod val="75000"/>
                </a:schemeClr>
              </a:solidFill>
            </a:endParaRPr>
          </a:p>
          <a:p>
            <a:pPr marL="706438" lvl="1" indent="-361950" defTabSz="457200" eaLnBrk="1" hangingPunct="1">
              <a:lnSpc>
                <a:spcPct val="90000"/>
              </a:lnSpc>
              <a:buClr>
                <a:schemeClr val="accent6">
                  <a:lumMod val="75000"/>
                </a:schemeClr>
              </a:buClr>
            </a:pPr>
            <a:endParaRPr lang="en-US" b="1" i="1" dirty="0" smtClean="0">
              <a:solidFill>
                <a:schemeClr val="accent6">
                  <a:lumMod val="75000"/>
                </a:schemeClr>
              </a:solidFill>
            </a:endParaRPr>
          </a:p>
          <a:p>
            <a:pPr marL="706438" lvl="1" indent="-361950" defTabSz="457200" eaLnBrk="1" hangingPunct="1">
              <a:lnSpc>
                <a:spcPct val="90000"/>
              </a:lnSpc>
            </a:pPr>
            <a:endParaRPr lang="en-US" sz="1400" dirty="0" smtClean="0"/>
          </a:p>
          <a:p>
            <a:pPr marL="706438" lvl="1" indent="-361950" defTabSz="457200" eaLnBrk="1" hangingPunct="1">
              <a:lnSpc>
                <a:spcPct val="90000"/>
              </a:lnSpc>
            </a:pPr>
            <a:endParaRPr lang="en-US" sz="1600" dirty="0"/>
          </a:p>
        </p:txBody>
      </p:sp>
      <p:sp>
        <p:nvSpPr>
          <p:cNvPr id="55300" name="Rectangle 4"/>
          <p:cNvSpPr>
            <a:spLocks noChangeArrowheads="1"/>
          </p:cNvSpPr>
          <p:nvPr/>
        </p:nvSpPr>
        <p:spPr bwMode="auto">
          <a:xfrm>
            <a:off x="0" y="1962150"/>
            <a:ext cx="9144000" cy="0"/>
          </a:xfrm>
          <a:prstGeom prst="rect">
            <a:avLst/>
          </a:prstGeom>
          <a:noFill/>
          <a:ln w="9525">
            <a:noFill/>
            <a:miter lim="800000"/>
            <a:headEnd/>
            <a:tailEnd/>
          </a:ln>
        </p:spPr>
        <p:txBody>
          <a:bodyPr wrap="none" anchor="ctr">
            <a:prstTxWarp prst="textNoShape">
              <a:avLst/>
            </a:prstTxWarp>
            <a:spAutoFit/>
          </a:bodyPr>
          <a:lstStyle/>
          <a:p>
            <a:endParaRPr lang="en-US"/>
          </a:p>
        </p:txBody>
      </p:sp>
      <p:sp>
        <p:nvSpPr>
          <p:cNvPr id="55301" name="Rectangle 5"/>
          <p:cNvSpPr>
            <a:spLocks noChangeArrowheads="1"/>
          </p:cNvSpPr>
          <p:nvPr/>
        </p:nvSpPr>
        <p:spPr bwMode="auto">
          <a:xfrm>
            <a:off x="-381000" y="2362200"/>
            <a:ext cx="9144000" cy="0"/>
          </a:xfrm>
          <a:prstGeom prst="rect">
            <a:avLst/>
          </a:prstGeom>
          <a:noFill/>
          <a:ln w="9525">
            <a:noFill/>
            <a:miter lim="800000"/>
            <a:headEnd/>
            <a:tailEnd/>
          </a:ln>
        </p:spPr>
        <p:txBody>
          <a:bodyPr wrap="none" anchor="ctr">
            <a:prstTxWarp prst="textNoShape">
              <a:avLst/>
            </a:prstTxWarp>
            <a:spAutoFit/>
          </a:bodyPr>
          <a:lstStyle/>
          <a:p>
            <a:endParaRPr lang="en-US"/>
          </a:p>
        </p:txBody>
      </p:sp>
      <p:pic>
        <p:nvPicPr>
          <p:cNvPr id="8" name="Picture 7"/>
          <p:cNvPicPr>
            <a:picLocks noChangeAspect="1"/>
          </p:cNvPicPr>
          <p:nvPr/>
        </p:nvPicPr>
        <p:blipFill>
          <a:blip r:embed="rId3"/>
          <a:stretch>
            <a:fillRect/>
          </a:stretch>
        </p:blipFill>
        <p:spPr>
          <a:xfrm>
            <a:off x="4800600" y="1981200"/>
            <a:ext cx="4114800" cy="2743200"/>
          </a:xfrm>
          <a:prstGeom prst="rect">
            <a:avLst/>
          </a:prstGeom>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0" y="0"/>
            <a:ext cx="5791200" cy="914400"/>
          </a:xfrm>
        </p:spPr>
        <p:txBody>
          <a:bodyPr/>
          <a:lstStyle/>
          <a:p>
            <a:pPr eaLnBrk="1" hangingPunct="1"/>
            <a:r>
              <a:rPr lang="en-US" dirty="0" smtClean="0">
                <a:ea typeface="Arial" charset="0"/>
                <a:cs typeface="Arial" charset="0"/>
              </a:rPr>
              <a:t>Delegation, the BIG Picture</a:t>
            </a:r>
          </a:p>
        </p:txBody>
      </p:sp>
      <p:pic>
        <p:nvPicPr>
          <p:cNvPr id="4" name="Picture 3" descr="grid-authentication.pdf"/>
          <p:cNvPicPr>
            <a:picLocks noChangeAspect="1"/>
          </p:cNvPicPr>
          <p:nvPr/>
        </p:nvPicPr>
        <mc:AlternateContent>
          <mc:Choice xmlns:ma="http://schemas.microsoft.com/office/mac/drawingml/2008/main" Requires="ma">
            <p:blipFill>
              <a:blip r:embed="rId3"/>
              <a:stretch>
                <a:fillRect/>
              </a:stretch>
            </p:blipFill>
          </mc:Choice>
          <mc:Fallback>
            <p:blipFill>
              <a:blip r:embed="rId4"/>
              <a:stretch>
                <a:fillRect/>
              </a:stretch>
            </p:blipFill>
          </mc:Fallback>
        </mc:AlternateContent>
        <p:spPr>
          <a:xfrm>
            <a:off x="294132" y="1206723"/>
            <a:ext cx="8621268" cy="5041677"/>
          </a:xfrm>
          <a:prstGeom prst="rect">
            <a:avLst/>
          </a:prstGeom>
        </p:spPr>
      </p:pic>
    </p:spTree>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p:txBody>
          <a:bodyPr/>
          <a:lstStyle/>
          <a:p>
            <a:pPr eaLnBrk="1" hangingPunct="1"/>
            <a:r>
              <a:rPr lang="en-US" dirty="0" smtClean="0"/>
              <a:t>Groups</a:t>
            </a:r>
            <a:endParaRPr lang="en-US" dirty="0"/>
          </a:p>
        </p:txBody>
      </p:sp>
      <p:sp>
        <p:nvSpPr>
          <p:cNvPr id="56323" name="Rectangle 3"/>
          <p:cNvSpPr>
            <a:spLocks noGrp="1" noChangeArrowheads="1"/>
          </p:cNvSpPr>
          <p:nvPr>
            <p:ph type="body" sz="half" idx="1"/>
          </p:nvPr>
        </p:nvSpPr>
        <p:spPr>
          <a:xfrm>
            <a:off x="76200" y="1219200"/>
            <a:ext cx="4495800" cy="4419600"/>
          </a:xfrm>
        </p:spPr>
        <p:txBody>
          <a:bodyPr/>
          <a:lstStyle/>
          <a:p>
            <a:pPr marL="381000" indent="-381000" defTabSz="457200" eaLnBrk="1" hangingPunct="1">
              <a:lnSpc>
                <a:spcPct val="90000"/>
              </a:lnSpc>
              <a:buClr>
                <a:schemeClr val="accent6">
                  <a:lumMod val="75000"/>
                </a:schemeClr>
              </a:buClr>
            </a:pPr>
            <a:r>
              <a:rPr lang="en-US" sz="2000" dirty="0"/>
              <a:t>Group</a:t>
            </a:r>
            <a:endParaRPr lang="en-US" sz="2000" dirty="0" smtClean="0"/>
          </a:p>
          <a:p>
            <a:pPr marL="706438" lvl="1" indent="-361950" defTabSz="457200" eaLnBrk="1" hangingPunct="1">
              <a:lnSpc>
                <a:spcPct val="90000"/>
              </a:lnSpc>
              <a:buClr>
                <a:schemeClr val="accent6">
                  <a:lumMod val="75000"/>
                </a:schemeClr>
              </a:buClr>
            </a:pPr>
            <a:r>
              <a:rPr lang="en-US" sz="1800" b="1" i="1" dirty="0" smtClean="0">
                <a:solidFill>
                  <a:schemeClr val="accent6">
                    <a:lumMod val="75000"/>
                  </a:schemeClr>
                </a:solidFill>
              </a:rPr>
              <a:t>Details</a:t>
            </a:r>
            <a:r>
              <a:rPr lang="en-US" sz="1800" dirty="0" smtClean="0"/>
              <a:t> – Information describing the group.</a:t>
            </a:r>
            <a:endParaRPr lang="en-US" sz="1600" dirty="0" smtClean="0"/>
          </a:p>
          <a:p>
            <a:pPr marL="706438" lvl="1" indent="-361950" defTabSz="457200" eaLnBrk="1" hangingPunct="1">
              <a:lnSpc>
                <a:spcPct val="90000"/>
              </a:lnSpc>
              <a:buClr>
                <a:schemeClr val="accent6">
                  <a:lumMod val="75000"/>
                </a:schemeClr>
              </a:buClr>
            </a:pPr>
            <a:r>
              <a:rPr lang="en-US" sz="1800" b="1" i="1" dirty="0" smtClean="0">
                <a:solidFill>
                  <a:srgbClr val="222268"/>
                </a:solidFill>
              </a:rPr>
              <a:t>Members</a:t>
            </a:r>
            <a:r>
              <a:rPr lang="en-US" dirty="0" smtClean="0"/>
              <a:t> – A set </a:t>
            </a:r>
            <a:r>
              <a:rPr lang="en-US" dirty="0"/>
              <a:t>of user or groups that are members of the group.</a:t>
            </a:r>
          </a:p>
          <a:p>
            <a:pPr marL="706438" lvl="1" indent="-361950" defTabSz="457200" eaLnBrk="1" hangingPunct="1">
              <a:lnSpc>
                <a:spcPct val="90000"/>
              </a:lnSpc>
              <a:buClr>
                <a:schemeClr val="accent6">
                  <a:lumMod val="75000"/>
                </a:schemeClr>
              </a:buClr>
            </a:pPr>
            <a:r>
              <a:rPr lang="en-US" sz="1800" b="1" i="1" dirty="0" smtClean="0">
                <a:solidFill>
                  <a:srgbClr val="222268"/>
                </a:solidFill>
              </a:rPr>
              <a:t>Privileges</a:t>
            </a:r>
            <a:r>
              <a:rPr lang="en-US" b="1" i="1" dirty="0" smtClean="0">
                <a:solidFill>
                  <a:srgbClr val="222268"/>
                </a:solidFill>
              </a:rPr>
              <a:t> </a:t>
            </a:r>
            <a:r>
              <a:rPr lang="en-US" dirty="0" smtClean="0"/>
              <a:t>- Set </a:t>
            </a:r>
            <a:r>
              <a:rPr lang="en-US" dirty="0"/>
              <a:t>of subjects that have rights to access the </a:t>
            </a:r>
            <a:r>
              <a:rPr lang="en-US" dirty="0" smtClean="0"/>
              <a:t>group</a:t>
            </a:r>
          </a:p>
          <a:p>
            <a:pPr marL="306388" indent="-361950" defTabSz="457200" eaLnBrk="1" hangingPunct="1">
              <a:lnSpc>
                <a:spcPct val="90000"/>
              </a:lnSpc>
              <a:buClr>
                <a:schemeClr val="accent6">
                  <a:lumMod val="75000"/>
                </a:schemeClr>
              </a:buClr>
            </a:pPr>
            <a:r>
              <a:rPr lang="en-US" sz="2000" dirty="0" smtClean="0"/>
              <a:t>Group Details</a:t>
            </a:r>
          </a:p>
          <a:p>
            <a:pPr marL="306388" indent="-361950" defTabSz="457200" eaLnBrk="1" hangingPunct="1">
              <a:lnSpc>
                <a:spcPct val="90000"/>
              </a:lnSpc>
              <a:buNone/>
            </a:pPr>
            <a:r>
              <a:rPr lang="en-US" dirty="0" smtClean="0"/>
              <a:t> </a:t>
            </a:r>
            <a:endParaRPr lang="en-US" b="1" i="1" dirty="0"/>
          </a:p>
          <a:p>
            <a:pPr marL="931863" lvl="2" indent="-361950" defTabSz="457200" eaLnBrk="1" hangingPunct="1">
              <a:lnSpc>
                <a:spcPct val="90000"/>
              </a:lnSpc>
              <a:buFontTx/>
              <a:buNone/>
            </a:pPr>
            <a:r>
              <a:rPr lang="en-US" dirty="0"/>
              <a:t>	 </a:t>
            </a:r>
          </a:p>
          <a:p>
            <a:pPr marL="931863" lvl="2" indent="-361950" defTabSz="457200" eaLnBrk="1" hangingPunct="1">
              <a:lnSpc>
                <a:spcPct val="90000"/>
              </a:lnSpc>
              <a:buFontTx/>
              <a:buNone/>
            </a:pPr>
            <a:endParaRPr lang="en-US" dirty="0"/>
          </a:p>
          <a:p>
            <a:pPr marL="931863" lvl="2" indent="-361950" defTabSz="457200" eaLnBrk="1" hangingPunct="1">
              <a:lnSpc>
                <a:spcPct val="90000"/>
              </a:lnSpc>
              <a:buFontTx/>
              <a:buNone/>
            </a:pPr>
            <a:endParaRPr lang="en-US" dirty="0"/>
          </a:p>
          <a:p>
            <a:pPr marL="931863" lvl="2" indent="-361950" defTabSz="457200" eaLnBrk="1" hangingPunct="1">
              <a:lnSpc>
                <a:spcPct val="90000"/>
              </a:lnSpc>
              <a:buFontTx/>
              <a:buNone/>
            </a:pPr>
            <a:endParaRPr lang="en-US" dirty="0"/>
          </a:p>
          <a:p>
            <a:pPr marL="706438" lvl="1" indent="-361950" defTabSz="457200" eaLnBrk="1" hangingPunct="1">
              <a:lnSpc>
                <a:spcPct val="90000"/>
              </a:lnSpc>
            </a:pPr>
            <a:endParaRPr lang="en-US" sz="1400" dirty="0"/>
          </a:p>
          <a:p>
            <a:pPr marL="706438" lvl="1" indent="-361950" defTabSz="457200" eaLnBrk="1" hangingPunct="1">
              <a:lnSpc>
                <a:spcPct val="90000"/>
              </a:lnSpc>
            </a:pPr>
            <a:endParaRPr lang="en-US" sz="1600" dirty="0"/>
          </a:p>
        </p:txBody>
      </p:sp>
      <p:sp>
        <p:nvSpPr>
          <p:cNvPr id="56324" name="Rectangle 4"/>
          <p:cNvSpPr>
            <a:spLocks noChangeArrowheads="1"/>
          </p:cNvSpPr>
          <p:nvPr/>
        </p:nvSpPr>
        <p:spPr bwMode="auto">
          <a:xfrm>
            <a:off x="0" y="1962150"/>
            <a:ext cx="9144000" cy="0"/>
          </a:xfrm>
          <a:prstGeom prst="rect">
            <a:avLst/>
          </a:prstGeom>
          <a:noFill/>
          <a:ln w="9525">
            <a:noFill/>
            <a:miter lim="800000"/>
            <a:headEnd/>
            <a:tailEnd/>
          </a:ln>
        </p:spPr>
        <p:txBody>
          <a:bodyPr wrap="none" anchor="ctr">
            <a:prstTxWarp prst="textNoShape">
              <a:avLst/>
            </a:prstTxWarp>
            <a:spAutoFit/>
          </a:bodyPr>
          <a:lstStyle/>
          <a:p>
            <a:endParaRPr lang="en-US"/>
          </a:p>
        </p:txBody>
      </p:sp>
      <p:sp>
        <p:nvSpPr>
          <p:cNvPr id="56325" name="Rectangle 5"/>
          <p:cNvSpPr>
            <a:spLocks noChangeArrowheads="1"/>
          </p:cNvSpPr>
          <p:nvPr/>
        </p:nvSpPr>
        <p:spPr bwMode="auto">
          <a:xfrm>
            <a:off x="-381000" y="2362200"/>
            <a:ext cx="9144000" cy="0"/>
          </a:xfrm>
          <a:prstGeom prst="rect">
            <a:avLst/>
          </a:prstGeom>
          <a:noFill/>
          <a:ln w="9525">
            <a:noFill/>
            <a:miter lim="800000"/>
            <a:headEnd/>
            <a:tailEnd/>
          </a:ln>
        </p:spPr>
        <p:txBody>
          <a:bodyPr wrap="none" anchor="ctr">
            <a:prstTxWarp prst="textNoShape">
              <a:avLst/>
            </a:prstTxWarp>
            <a:spAutoFit/>
          </a:bodyPr>
          <a:lstStyle/>
          <a:p>
            <a:endParaRPr lang="en-US"/>
          </a:p>
        </p:txBody>
      </p:sp>
      <p:pic>
        <p:nvPicPr>
          <p:cNvPr id="7" name="Picture 6" descr="Image154.png"/>
          <p:cNvPicPr>
            <a:picLocks noChangeAspect="1"/>
          </p:cNvPicPr>
          <p:nvPr/>
        </p:nvPicPr>
        <p:blipFill>
          <a:blip r:embed="rId3"/>
          <a:stretch>
            <a:fillRect/>
          </a:stretch>
        </p:blipFill>
        <p:spPr>
          <a:xfrm>
            <a:off x="228600" y="3810000"/>
            <a:ext cx="4648200" cy="1360449"/>
          </a:xfrm>
          <a:prstGeom prst="rect">
            <a:avLst/>
          </a:prstGeom>
        </p:spPr>
      </p:pic>
      <p:pic>
        <p:nvPicPr>
          <p:cNvPr id="8" name="Picture 7"/>
          <p:cNvPicPr>
            <a:picLocks noChangeAspect="1"/>
          </p:cNvPicPr>
          <p:nvPr/>
        </p:nvPicPr>
        <p:blipFill>
          <a:blip r:embed="rId4"/>
          <a:stretch>
            <a:fillRect/>
          </a:stretch>
        </p:blipFill>
        <p:spPr>
          <a:xfrm>
            <a:off x="4991100" y="2286000"/>
            <a:ext cx="4000500" cy="2667000"/>
          </a:xfrm>
          <a:prstGeom prst="rect">
            <a:avLst/>
          </a:prstGeom>
        </p:spPr>
      </p:pic>
    </p:spTree>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p:txBody>
          <a:bodyPr/>
          <a:lstStyle/>
          <a:p>
            <a:pPr eaLnBrk="1" hangingPunct="1"/>
            <a:r>
              <a:rPr lang="en-US" dirty="0" smtClean="0"/>
              <a:t>Group Memberships</a:t>
            </a:r>
            <a:endParaRPr lang="en-US" dirty="0"/>
          </a:p>
        </p:txBody>
      </p:sp>
      <p:sp>
        <p:nvSpPr>
          <p:cNvPr id="57347" name="Rectangle 3"/>
          <p:cNvSpPr>
            <a:spLocks noGrp="1" noChangeArrowheads="1"/>
          </p:cNvSpPr>
          <p:nvPr>
            <p:ph type="body" sz="half" idx="1"/>
          </p:nvPr>
        </p:nvSpPr>
        <p:spPr>
          <a:xfrm>
            <a:off x="76200" y="1219200"/>
            <a:ext cx="4953000" cy="4495800"/>
          </a:xfrm>
        </p:spPr>
        <p:txBody>
          <a:bodyPr/>
          <a:lstStyle/>
          <a:p>
            <a:pPr marL="306388" indent="-361950" defTabSz="457200" eaLnBrk="1" hangingPunct="1">
              <a:lnSpc>
                <a:spcPct val="90000"/>
              </a:lnSpc>
              <a:buClr>
                <a:schemeClr val="accent6">
                  <a:lumMod val="75000"/>
                </a:schemeClr>
              </a:buClr>
            </a:pPr>
            <a:r>
              <a:rPr lang="en-US" sz="2000" b="1" dirty="0" smtClean="0"/>
              <a:t>Direct </a:t>
            </a:r>
            <a:r>
              <a:rPr lang="en-US" sz="2000" b="1" dirty="0"/>
              <a:t>Membership</a:t>
            </a:r>
          </a:p>
          <a:p>
            <a:pPr marL="531813" lvl="1" indent="-361950" defTabSz="457200" eaLnBrk="1" hangingPunct="1">
              <a:lnSpc>
                <a:spcPct val="90000"/>
              </a:lnSpc>
              <a:buClr>
                <a:schemeClr val="accent6">
                  <a:lumMod val="75000"/>
                </a:schemeClr>
              </a:buClr>
            </a:pPr>
            <a:r>
              <a:rPr lang="en-US" dirty="0"/>
              <a:t>User is directly added as a member to a group</a:t>
            </a:r>
          </a:p>
          <a:p>
            <a:pPr marL="531813" lvl="1" indent="-361950" defTabSz="457200" eaLnBrk="1" hangingPunct="1">
              <a:lnSpc>
                <a:spcPct val="90000"/>
              </a:lnSpc>
              <a:buClr>
                <a:schemeClr val="accent6">
                  <a:lumMod val="75000"/>
                </a:schemeClr>
              </a:buClr>
            </a:pPr>
            <a:r>
              <a:rPr lang="en-US" dirty="0"/>
              <a:t>Referred to as an Immediate Member.</a:t>
            </a:r>
          </a:p>
          <a:p>
            <a:pPr marL="306388" indent="-361950" defTabSz="457200" eaLnBrk="1" hangingPunct="1">
              <a:lnSpc>
                <a:spcPct val="90000"/>
              </a:lnSpc>
              <a:buClr>
                <a:schemeClr val="accent6">
                  <a:lumMod val="75000"/>
                </a:schemeClr>
              </a:buClr>
            </a:pPr>
            <a:r>
              <a:rPr lang="en-US" sz="2000" b="1" dirty="0"/>
              <a:t>Subgroup Membership</a:t>
            </a:r>
          </a:p>
          <a:p>
            <a:pPr marL="531813" lvl="1" indent="-361950" defTabSz="457200" eaLnBrk="1" hangingPunct="1">
              <a:lnSpc>
                <a:spcPct val="90000"/>
              </a:lnSpc>
              <a:buClr>
                <a:schemeClr val="accent6">
                  <a:lumMod val="75000"/>
                </a:schemeClr>
              </a:buClr>
            </a:pPr>
            <a:r>
              <a:rPr lang="en-US" dirty="0"/>
              <a:t>A Group can be added to another Group as a subgroup, making all members of the subgroup members of the group.</a:t>
            </a:r>
          </a:p>
          <a:p>
            <a:pPr marL="531813" lvl="1" indent="-361950" defTabSz="457200" eaLnBrk="1" hangingPunct="1">
              <a:lnSpc>
                <a:spcPct val="90000"/>
              </a:lnSpc>
              <a:buClr>
                <a:schemeClr val="accent6">
                  <a:lumMod val="75000"/>
                </a:schemeClr>
              </a:buClr>
            </a:pPr>
            <a:r>
              <a:rPr lang="en-US" dirty="0"/>
              <a:t>Members who </a:t>
            </a:r>
            <a:r>
              <a:rPr lang="en-US" dirty="0" smtClean="0"/>
              <a:t>membership </a:t>
            </a:r>
            <a:r>
              <a:rPr lang="en-US" dirty="0"/>
              <a:t>is acquired through a sub group are referred to as Effective Members.</a:t>
            </a:r>
          </a:p>
          <a:p>
            <a:pPr marL="306388" indent="-361950" defTabSz="457200" eaLnBrk="1" hangingPunct="1">
              <a:lnSpc>
                <a:spcPct val="90000"/>
              </a:lnSpc>
              <a:buClr>
                <a:schemeClr val="accent6">
                  <a:lumMod val="75000"/>
                </a:schemeClr>
              </a:buClr>
            </a:pPr>
            <a:r>
              <a:rPr lang="en-US" sz="2000" b="1" dirty="0"/>
              <a:t>Composite Membership</a:t>
            </a:r>
          </a:p>
          <a:p>
            <a:pPr marL="531813" lvl="1" indent="-361950" defTabSz="457200" eaLnBrk="1" hangingPunct="1">
              <a:lnSpc>
                <a:spcPct val="90000"/>
              </a:lnSpc>
              <a:buClr>
                <a:schemeClr val="accent6">
                  <a:lumMod val="75000"/>
                </a:schemeClr>
              </a:buClr>
            </a:pPr>
            <a:r>
              <a:rPr lang="en-US" dirty="0"/>
              <a:t>A group who's members are determined by a set operation (union, intersection, complement) of two other groups.</a:t>
            </a:r>
          </a:p>
          <a:p>
            <a:pPr marL="531813" lvl="1" indent="-361950" defTabSz="457200" eaLnBrk="1" hangingPunct="1">
              <a:lnSpc>
                <a:spcPct val="90000"/>
              </a:lnSpc>
              <a:buClr>
                <a:schemeClr val="accent6">
                  <a:lumMod val="75000"/>
                </a:schemeClr>
              </a:buClr>
            </a:pPr>
            <a:r>
              <a:rPr lang="en-US" b="1" i="1" dirty="0"/>
              <a:t>Example:</a:t>
            </a:r>
            <a:r>
              <a:rPr lang="en-US" dirty="0"/>
              <a:t>  A composite group consisting of the Intersection of Group X and Group Y would contain all the members that are both member of Group X and Group Y.   </a:t>
            </a:r>
          </a:p>
          <a:p>
            <a:pPr marL="531813" lvl="1" indent="-361950" defTabSz="457200" eaLnBrk="1" hangingPunct="1">
              <a:lnSpc>
                <a:spcPct val="90000"/>
              </a:lnSpc>
            </a:pPr>
            <a:endParaRPr lang="en-US" dirty="0"/>
          </a:p>
          <a:p>
            <a:pPr marL="931863" lvl="2" indent="-361950" defTabSz="457200" eaLnBrk="1" hangingPunct="1">
              <a:lnSpc>
                <a:spcPct val="90000"/>
              </a:lnSpc>
            </a:pPr>
            <a:endParaRPr lang="en-US" sz="1400" dirty="0"/>
          </a:p>
          <a:p>
            <a:pPr marL="931863" lvl="2" indent="-361950" defTabSz="457200" eaLnBrk="1" hangingPunct="1">
              <a:lnSpc>
                <a:spcPct val="90000"/>
              </a:lnSpc>
            </a:pPr>
            <a:endParaRPr lang="en-US" dirty="0"/>
          </a:p>
          <a:p>
            <a:pPr marL="931863" lvl="2" indent="-361950" defTabSz="457200" eaLnBrk="1" hangingPunct="1">
              <a:lnSpc>
                <a:spcPct val="90000"/>
              </a:lnSpc>
              <a:buFontTx/>
              <a:buNone/>
            </a:pPr>
            <a:endParaRPr lang="en-US" dirty="0"/>
          </a:p>
          <a:p>
            <a:pPr marL="931863" lvl="2" indent="-361950" defTabSz="457200" eaLnBrk="1" hangingPunct="1">
              <a:lnSpc>
                <a:spcPct val="90000"/>
              </a:lnSpc>
              <a:buFontTx/>
              <a:buNone/>
            </a:pPr>
            <a:endParaRPr lang="en-US" dirty="0"/>
          </a:p>
          <a:p>
            <a:pPr marL="931863" lvl="2" indent="-361950" defTabSz="457200" eaLnBrk="1" hangingPunct="1">
              <a:lnSpc>
                <a:spcPct val="90000"/>
              </a:lnSpc>
              <a:buFontTx/>
              <a:buNone/>
            </a:pPr>
            <a:endParaRPr lang="en-US" dirty="0"/>
          </a:p>
          <a:p>
            <a:pPr marL="706438" lvl="1" indent="-361950" defTabSz="457200" eaLnBrk="1" hangingPunct="1">
              <a:lnSpc>
                <a:spcPct val="90000"/>
              </a:lnSpc>
            </a:pPr>
            <a:endParaRPr lang="en-US" sz="1400" dirty="0"/>
          </a:p>
          <a:p>
            <a:pPr marL="706438" lvl="1" indent="-361950" defTabSz="457200" eaLnBrk="1" hangingPunct="1">
              <a:lnSpc>
                <a:spcPct val="90000"/>
              </a:lnSpc>
            </a:pPr>
            <a:endParaRPr lang="en-US" sz="1600" dirty="0"/>
          </a:p>
        </p:txBody>
      </p:sp>
      <p:sp>
        <p:nvSpPr>
          <p:cNvPr id="57348" name="Rectangle 4"/>
          <p:cNvSpPr>
            <a:spLocks noChangeArrowheads="1"/>
          </p:cNvSpPr>
          <p:nvPr/>
        </p:nvSpPr>
        <p:spPr bwMode="auto">
          <a:xfrm>
            <a:off x="0" y="1962150"/>
            <a:ext cx="9144000" cy="0"/>
          </a:xfrm>
          <a:prstGeom prst="rect">
            <a:avLst/>
          </a:prstGeom>
          <a:noFill/>
          <a:ln w="9525">
            <a:noFill/>
            <a:miter lim="800000"/>
            <a:headEnd/>
            <a:tailEnd/>
          </a:ln>
        </p:spPr>
        <p:txBody>
          <a:bodyPr wrap="none" anchor="ctr">
            <a:prstTxWarp prst="textNoShape">
              <a:avLst/>
            </a:prstTxWarp>
            <a:spAutoFit/>
          </a:bodyPr>
          <a:lstStyle/>
          <a:p>
            <a:endParaRPr lang="en-US"/>
          </a:p>
        </p:txBody>
      </p:sp>
      <p:sp>
        <p:nvSpPr>
          <p:cNvPr id="57349" name="Rectangle 5"/>
          <p:cNvSpPr>
            <a:spLocks noChangeArrowheads="1"/>
          </p:cNvSpPr>
          <p:nvPr/>
        </p:nvSpPr>
        <p:spPr bwMode="auto">
          <a:xfrm>
            <a:off x="-381000" y="2362200"/>
            <a:ext cx="9144000" cy="0"/>
          </a:xfrm>
          <a:prstGeom prst="rect">
            <a:avLst/>
          </a:prstGeom>
          <a:noFill/>
          <a:ln w="9525">
            <a:noFill/>
            <a:miter lim="800000"/>
            <a:headEnd/>
            <a:tailEnd/>
          </a:ln>
        </p:spPr>
        <p:txBody>
          <a:bodyPr wrap="none" anchor="ctr">
            <a:prstTxWarp prst="textNoShape">
              <a:avLst/>
            </a:prstTxWarp>
            <a:spAutoFit/>
          </a:bodyPr>
          <a:lstStyle/>
          <a:p>
            <a:endParaRPr lang="en-US"/>
          </a:p>
        </p:txBody>
      </p:sp>
      <p:pic>
        <p:nvPicPr>
          <p:cNvPr id="9" name="Picture 8"/>
          <p:cNvPicPr>
            <a:picLocks noChangeAspect="1"/>
          </p:cNvPicPr>
          <p:nvPr/>
        </p:nvPicPr>
        <p:blipFill>
          <a:blip r:embed="rId3"/>
          <a:stretch>
            <a:fillRect/>
          </a:stretch>
        </p:blipFill>
        <p:spPr>
          <a:xfrm>
            <a:off x="5029200" y="1219200"/>
            <a:ext cx="3293287" cy="1981200"/>
          </a:xfrm>
          <a:prstGeom prst="rect">
            <a:avLst/>
          </a:prstGeom>
        </p:spPr>
      </p:pic>
      <p:pic>
        <p:nvPicPr>
          <p:cNvPr id="10" name="Picture 9"/>
          <p:cNvPicPr>
            <a:picLocks noChangeAspect="1"/>
          </p:cNvPicPr>
          <p:nvPr/>
        </p:nvPicPr>
        <p:blipFill>
          <a:blip r:embed="rId4"/>
          <a:stretch>
            <a:fillRect/>
          </a:stretch>
        </p:blipFill>
        <p:spPr>
          <a:xfrm>
            <a:off x="5334000" y="2798045"/>
            <a:ext cx="3200400" cy="1926355"/>
          </a:xfrm>
          <a:prstGeom prst="rect">
            <a:avLst/>
          </a:prstGeom>
        </p:spPr>
      </p:pic>
      <p:pic>
        <p:nvPicPr>
          <p:cNvPr id="11" name="Picture 10"/>
          <p:cNvPicPr>
            <a:picLocks noChangeAspect="1"/>
          </p:cNvPicPr>
          <p:nvPr/>
        </p:nvPicPr>
        <p:blipFill>
          <a:blip r:embed="rId5"/>
          <a:stretch>
            <a:fillRect/>
          </a:stretch>
        </p:blipFill>
        <p:spPr>
          <a:xfrm>
            <a:off x="5615152" y="4343400"/>
            <a:ext cx="3300248" cy="1981200"/>
          </a:xfrm>
          <a:prstGeom prst="rect">
            <a:avLst/>
          </a:prstGeom>
        </p:spPr>
      </p:pic>
    </p:spTree>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p:txBody>
          <a:bodyPr/>
          <a:lstStyle/>
          <a:p>
            <a:pPr eaLnBrk="1" hangingPunct="1"/>
            <a:r>
              <a:rPr lang="en-US" dirty="0" smtClean="0"/>
              <a:t>Group Members</a:t>
            </a:r>
            <a:endParaRPr lang="en-US" dirty="0"/>
          </a:p>
        </p:txBody>
      </p:sp>
      <p:sp>
        <p:nvSpPr>
          <p:cNvPr id="57347" name="Rectangle 3"/>
          <p:cNvSpPr>
            <a:spLocks noGrp="1" noChangeArrowheads="1"/>
          </p:cNvSpPr>
          <p:nvPr>
            <p:ph type="body" sz="half" idx="1"/>
          </p:nvPr>
        </p:nvSpPr>
        <p:spPr>
          <a:xfrm>
            <a:off x="76200" y="2057400"/>
            <a:ext cx="4953000" cy="4495800"/>
          </a:xfrm>
        </p:spPr>
        <p:txBody>
          <a:bodyPr/>
          <a:lstStyle/>
          <a:p>
            <a:pPr marL="306388" indent="-361950" defTabSz="457200" eaLnBrk="1" hangingPunct="1">
              <a:lnSpc>
                <a:spcPct val="90000"/>
              </a:lnSpc>
              <a:buClr>
                <a:schemeClr val="accent6">
                  <a:lumMod val="75000"/>
                </a:schemeClr>
              </a:buClr>
            </a:pPr>
            <a:r>
              <a:rPr lang="en-US" sz="2000" b="0" dirty="0" smtClean="0"/>
              <a:t>Members can be added to group by the three supported membership types</a:t>
            </a:r>
          </a:p>
          <a:p>
            <a:pPr marL="706438" lvl="1" indent="-361950" defTabSz="457200" eaLnBrk="1" hangingPunct="1">
              <a:lnSpc>
                <a:spcPct val="90000"/>
              </a:lnSpc>
              <a:buClr>
                <a:schemeClr val="accent6">
                  <a:lumMod val="75000"/>
                </a:schemeClr>
              </a:buClr>
            </a:pPr>
            <a:r>
              <a:rPr lang="en-US" b="1" dirty="0" smtClean="0"/>
              <a:t>Direct Membership (Immediate)</a:t>
            </a:r>
          </a:p>
          <a:p>
            <a:pPr marL="706438" lvl="1" indent="-361950" defTabSz="457200" eaLnBrk="1" hangingPunct="1">
              <a:lnSpc>
                <a:spcPct val="90000"/>
              </a:lnSpc>
              <a:buClr>
                <a:schemeClr val="accent6">
                  <a:lumMod val="75000"/>
                </a:schemeClr>
              </a:buClr>
            </a:pPr>
            <a:r>
              <a:rPr lang="en-US" b="1" dirty="0" smtClean="0"/>
              <a:t>Subgroup Membership (Effective)</a:t>
            </a:r>
          </a:p>
          <a:p>
            <a:pPr marL="706438" lvl="1" indent="-361950" defTabSz="457200" eaLnBrk="1" hangingPunct="1">
              <a:lnSpc>
                <a:spcPct val="90000"/>
              </a:lnSpc>
              <a:buClr>
                <a:schemeClr val="accent6">
                  <a:lumMod val="75000"/>
                </a:schemeClr>
              </a:buClr>
            </a:pPr>
            <a:r>
              <a:rPr lang="en-US" b="1" dirty="0" smtClean="0"/>
              <a:t>Composite Membership</a:t>
            </a:r>
            <a:endParaRPr lang="en-US" sz="2000" dirty="0" smtClean="0"/>
          </a:p>
          <a:p>
            <a:pPr marL="306388" indent="-361950" defTabSz="457200" eaLnBrk="1" hangingPunct="1">
              <a:lnSpc>
                <a:spcPct val="90000"/>
              </a:lnSpc>
              <a:buClr>
                <a:schemeClr val="accent6">
                  <a:lumMod val="75000"/>
                </a:schemeClr>
              </a:buClr>
            </a:pPr>
            <a:r>
              <a:rPr lang="en-US" sz="2000" b="0" dirty="0" smtClean="0"/>
              <a:t>Administrators can view all members of a group or by membership type</a:t>
            </a:r>
          </a:p>
          <a:p>
            <a:pPr marL="131763" indent="-361950" defTabSz="457200" eaLnBrk="1" hangingPunct="1">
              <a:lnSpc>
                <a:spcPct val="90000"/>
              </a:lnSpc>
              <a:buClr>
                <a:schemeClr val="accent6">
                  <a:lumMod val="75000"/>
                </a:schemeClr>
              </a:buClr>
            </a:pPr>
            <a:endParaRPr lang="en-US" dirty="0" smtClean="0"/>
          </a:p>
          <a:p>
            <a:pPr marL="531813" lvl="1" indent="-361950" defTabSz="457200" eaLnBrk="1" hangingPunct="1">
              <a:lnSpc>
                <a:spcPct val="90000"/>
              </a:lnSpc>
            </a:pPr>
            <a:endParaRPr lang="en-US" dirty="0"/>
          </a:p>
          <a:p>
            <a:pPr marL="931863" lvl="2" indent="-361950" defTabSz="457200" eaLnBrk="1" hangingPunct="1">
              <a:lnSpc>
                <a:spcPct val="90000"/>
              </a:lnSpc>
            </a:pPr>
            <a:endParaRPr lang="en-US" sz="1400" dirty="0"/>
          </a:p>
          <a:p>
            <a:pPr marL="931863" lvl="2" indent="-361950" defTabSz="457200" eaLnBrk="1" hangingPunct="1">
              <a:lnSpc>
                <a:spcPct val="90000"/>
              </a:lnSpc>
            </a:pPr>
            <a:endParaRPr lang="en-US" dirty="0"/>
          </a:p>
          <a:p>
            <a:pPr marL="931863" lvl="2" indent="-361950" defTabSz="457200" eaLnBrk="1" hangingPunct="1">
              <a:lnSpc>
                <a:spcPct val="90000"/>
              </a:lnSpc>
              <a:buFontTx/>
              <a:buNone/>
            </a:pPr>
            <a:endParaRPr lang="en-US" dirty="0"/>
          </a:p>
          <a:p>
            <a:pPr marL="931863" lvl="2" indent="-361950" defTabSz="457200" eaLnBrk="1" hangingPunct="1">
              <a:lnSpc>
                <a:spcPct val="90000"/>
              </a:lnSpc>
              <a:buFontTx/>
              <a:buNone/>
            </a:pPr>
            <a:endParaRPr lang="en-US" dirty="0"/>
          </a:p>
          <a:p>
            <a:pPr marL="931863" lvl="2" indent="-361950" defTabSz="457200" eaLnBrk="1" hangingPunct="1">
              <a:lnSpc>
                <a:spcPct val="90000"/>
              </a:lnSpc>
              <a:buFontTx/>
              <a:buNone/>
            </a:pPr>
            <a:endParaRPr lang="en-US" dirty="0"/>
          </a:p>
          <a:p>
            <a:pPr marL="706438" lvl="1" indent="-361950" defTabSz="457200" eaLnBrk="1" hangingPunct="1">
              <a:lnSpc>
                <a:spcPct val="90000"/>
              </a:lnSpc>
            </a:pPr>
            <a:endParaRPr lang="en-US" sz="1400" dirty="0"/>
          </a:p>
          <a:p>
            <a:pPr marL="706438" lvl="1" indent="-361950" defTabSz="457200" eaLnBrk="1" hangingPunct="1">
              <a:lnSpc>
                <a:spcPct val="90000"/>
              </a:lnSpc>
            </a:pPr>
            <a:endParaRPr lang="en-US" sz="1600" dirty="0"/>
          </a:p>
        </p:txBody>
      </p:sp>
      <p:sp>
        <p:nvSpPr>
          <p:cNvPr id="57348" name="Rectangle 4"/>
          <p:cNvSpPr>
            <a:spLocks noChangeArrowheads="1"/>
          </p:cNvSpPr>
          <p:nvPr/>
        </p:nvSpPr>
        <p:spPr bwMode="auto">
          <a:xfrm>
            <a:off x="0" y="1962150"/>
            <a:ext cx="9144000" cy="0"/>
          </a:xfrm>
          <a:prstGeom prst="rect">
            <a:avLst/>
          </a:prstGeom>
          <a:noFill/>
          <a:ln w="9525">
            <a:noFill/>
            <a:miter lim="800000"/>
            <a:headEnd/>
            <a:tailEnd/>
          </a:ln>
        </p:spPr>
        <p:txBody>
          <a:bodyPr wrap="none" anchor="ctr">
            <a:prstTxWarp prst="textNoShape">
              <a:avLst/>
            </a:prstTxWarp>
            <a:spAutoFit/>
          </a:bodyPr>
          <a:lstStyle/>
          <a:p>
            <a:endParaRPr lang="en-US"/>
          </a:p>
        </p:txBody>
      </p:sp>
      <p:sp>
        <p:nvSpPr>
          <p:cNvPr id="57349" name="Rectangle 5"/>
          <p:cNvSpPr>
            <a:spLocks noChangeArrowheads="1"/>
          </p:cNvSpPr>
          <p:nvPr/>
        </p:nvSpPr>
        <p:spPr bwMode="auto">
          <a:xfrm>
            <a:off x="-381000" y="2362200"/>
            <a:ext cx="9144000" cy="0"/>
          </a:xfrm>
          <a:prstGeom prst="rect">
            <a:avLst/>
          </a:prstGeom>
          <a:noFill/>
          <a:ln w="9525">
            <a:noFill/>
            <a:miter lim="800000"/>
            <a:headEnd/>
            <a:tailEnd/>
          </a:ln>
        </p:spPr>
        <p:txBody>
          <a:bodyPr wrap="none" anchor="ctr">
            <a:prstTxWarp prst="textNoShape">
              <a:avLst/>
            </a:prstTxWarp>
            <a:spAutoFit/>
          </a:bodyPr>
          <a:lstStyle/>
          <a:p>
            <a:endParaRPr lang="en-US"/>
          </a:p>
        </p:txBody>
      </p:sp>
      <p:pic>
        <p:nvPicPr>
          <p:cNvPr id="12" name="Picture 11"/>
          <p:cNvPicPr>
            <a:picLocks noChangeAspect="1"/>
          </p:cNvPicPr>
          <p:nvPr/>
        </p:nvPicPr>
        <p:blipFill>
          <a:blip r:embed="rId3"/>
          <a:stretch>
            <a:fillRect/>
          </a:stretch>
        </p:blipFill>
        <p:spPr>
          <a:xfrm>
            <a:off x="4876800" y="1901143"/>
            <a:ext cx="4114275" cy="2747057"/>
          </a:xfrm>
          <a:prstGeom prst="rect">
            <a:avLst/>
          </a:prstGeom>
        </p:spPr>
      </p:pic>
    </p:spTree>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p:txBody>
          <a:bodyPr/>
          <a:lstStyle/>
          <a:p>
            <a:pPr eaLnBrk="1" hangingPunct="1"/>
            <a:r>
              <a:rPr lang="en-US" dirty="0" smtClean="0"/>
              <a:t>Group Privileges</a:t>
            </a:r>
            <a:endParaRPr lang="en-US" dirty="0"/>
          </a:p>
        </p:txBody>
      </p:sp>
      <p:sp>
        <p:nvSpPr>
          <p:cNvPr id="58371" name="Rectangle 3"/>
          <p:cNvSpPr>
            <a:spLocks noGrp="1" noChangeArrowheads="1"/>
          </p:cNvSpPr>
          <p:nvPr>
            <p:ph type="body" sz="half" idx="1"/>
          </p:nvPr>
        </p:nvSpPr>
        <p:spPr>
          <a:xfrm>
            <a:off x="152400" y="1447800"/>
            <a:ext cx="4648200" cy="4419600"/>
          </a:xfrm>
        </p:spPr>
        <p:txBody>
          <a:bodyPr/>
          <a:lstStyle/>
          <a:p>
            <a:pPr marL="306388" indent="-361950" defTabSz="457200" eaLnBrk="1" hangingPunct="1">
              <a:buClr>
                <a:schemeClr val="accent6">
                  <a:lumMod val="75000"/>
                </a:schemeClr>
              </a:buClr>
            </a:pPr>
            <a:r>
              <a:rPr lang="en-US" sz="2000" b="1" i="1" dirty="0" smtClean="0">
                <a:solidFill>
                  <a:srgbClr val="222268"/>
                </a:solidFill>
              </a:rPr>
              <a:t>VIEW </a:t>
            </a:r>
            <a:r>
              <a:rPr lang="en-US" sz="2000" b="1" i="1" dirty="0" smtClean="0"/>
              <a:t>- </a:t>
            </a:r>
            <a:r>
              <a:rPr lang="en-US" sz="2000" dirty="0" smtClean="0"/>
              <a:t> </a:t>
            </a:r>
            <a:r>
              <a:rPr lang="en-US" sz="2000" b="0" dirty="0"/>
              <a:t>Access to a group’s name in lists &amp; can refer to group</a:t>
            </a:r>
          </a:p>
          <a:p>
            <a:pPr marL="306388" indent="-361950" defTabSz="457200" eaLnBrk="1" hangingPunct="1">
              <a:buClr>
                <a:schemeClr val="accent6">
                  <a:lumMod val="75000"/>
                </a:schemeClr>
              </a:buClr>
            </a:pPr>
            <a:r>
              <a:rPr lang="en-US" sz="2000" b="1" i="1" dirty="0">
                <a:solidFill>
                  <a:srgbClr val="222268"/>
                </a:solidFill>
              </a:rPr>
              <a:t>READ</a:t>
            </a:r>
            <a:r>
              <a:rPr lang="en-US" sz="2000" b="1" i="1" dirty="0" smtClean="0">
                <a:solidFill>
                  <a:srgbClr val="222268"/>
                </a:solidFill>
              </a:rPr>
              <a:t> </a:t>
            </a:r>
            <a:r>
              <a:rPr lang="en-US" sz="2000" b="0" i="1" dirty="0" smtClean="0"/>
              <a:t>–</a:t>
            </a:r>
            <a:r>
              <a:rPr lang="en-US" sz="2000" b="0" dirty="0" smtClean="0"/>
              <a:t> </a:t>
            </a:r>
            <a:r>
              <a:rPr lang="en-US" sz="2000" b="0" dirty="0"/>
              <a:t>Access basic information about a group</a:t>
            </a:r>
          </a:p>
          <a:p>
            <a:pPr marL="306388" indent="-361950" defTabSz="457200" eaLnBrk="1" hangingPunct="1">
              <a:buClr>
                <a:schemeClr val="accent6">
                  <a:lumMod val="75000"/>
                </a:schemeClr>
              </a:buClr>
            </a:pPr>
            <a:r>
              <a:rPr lang="en-US" sz="2000" b="1" i="1" dirty="0">
                <a:solidFill>
                  <a:srgbClr val="222268"/>
                </a:solidFill>
              </a:rPr>
              <a:t>UPDATE</a:t>
            </a:r>
            <a:r>
              <a:rPr lang="en-US" sz="2000" b="1" i="1" dirty="0" smtClean="0"/>
              <a:t> –</a:t>
            </a:r>
            <a:r>
              <a:rPr lang="en-US" sz="2000" dirty="0" smtClean="0"/>
              <a:t> </a:t>
            </a:r>
            <a:r>
              <a:rPr lang="en-US" sz="2000" b="0" dirty="0"/>
              <a:t>Administer membership and membership related privileges</a:t>
            </a:r>
          </a:p>
          <a:p>
            <a:pPr marL="306388" indent="-361950" defTabSz="457200" eaLnBrk="1" hangingPunct="1">
              <a:buClr>
                <a:schemeClr val="accent6">
                  <a:lumMod val="75000"/>
                </a:schemeClr>
              </a:buClr>
            </a:pPr>
            <a:r>
              <a:rPr lang="en-US" sz="2000" b="1" i="1" dirty="0">
                <a:solidFill>
                  <a:srgbClr val="222268"/>
                </a:solidFill>
              </a:rPr>
              <a:t>ADMIN</a:t>
            </a:r>
            <a:r>
              <a:rPr lang="en-US" sz="2000" b="1" i="1" dirty="0" smtClean="0"/>
              <a:t> -</a:t>
            </a:r>
            <a:r>
              <a:rPr lang="en-US" sz="2000" dirty="0" smtClean="0"/>
              <a:t> </a:t>
            </a:r>
            <a:r>
              <a:rPr lang="en-US" sz="2000" b="0" dirty="0"/>
              <a:t>Can modify everything, including group name, description, &amp; privileges, and can delete the group</a:t>
            </a:r>
          </a:p>
          <a:p>
            <a:pPr marL="306388" indent="-361950" defTabSz="457200" eaLnBrk="1" hangingPunct="1">
              <a:buClr>
                <a:schemeClr val="accent6">
                  <a:lumMod val="75000"/>
                </a:schemeClr>
              </a:buClr>
            </a:pPr>
            <a:r>
              <a:rPr lang="en-US" sz="2000" b="1" i="1" dirty="0">
                <a:solidFill>
                  <a:srgbClr val="222268"/>
                </a:solidFill>
              </a:rPr>
              <a:t>OPTIN</a:t>
            </a:r>
            <a:r>
              <a:rPr lang="en-US" sz="2000" b="1" i="1" dirty="0" smtClean="0"/>
              <a:t> -</a:t>
            </a:r>
            <a:r>
              <a:rPr lang="en-US" sz="2000" dirty="0" smtClean="0"/>
              <a:t> </a:t>
            </a:r>
            <a:r>
              <a:rPr lang="en-US" sz="2000" b="0" dirty="0"/>
              <a:t>Can add self to the members list</a:t>
            </a:r>
          </a:p>
          <a:p>
            <a:pPr marL="306388" indent="-361950" defTabSz="457200" eaLnBrk="1" hangingPunct="1">
              <a:buClr>
                <a:schemeClr val="accent6">
                  <a:lumMod val="75000"/>
                </a:schemeClr>
              </a:buClr>
            </a:pPr>
            <a:r>
              <a:rPr lang="en-US" sz="2000" b="1" i="1" dirty="0">
                <a:solidFill>
                  <a:srgbClr val="222268"/>
                </a:solidFill>
              </a:rPr>
              <a:t>OPTOUT</a:t>
            </a:r>
            <a:r>
              <a:rPr lang="en-US" sz="2000" b="1" i="1" dirty="0" smtClean="0"/>
              <a:t> </a:t>
            </a:r>
            <a:r>
              <a:rPr lang="en-US" sz="2000" b="0" dirty="0" smtClean="0"/>
              <a:t>- </a:t>
            </a:r>
            <a:r>
              <a:rPr lang="en-US" sz="2000" b="0" dirty="0"/>
              <a:t>Can remove self from the members list</a:t>
            </a:r>
          </a:p>
          <a:p>
            <a:pPr marL="381000" indent="-381000" defTabSz="457200" eaLnBrk="1" hangingPunct="1">
              <a:buClr>
                <a:schemeClr val="accent6">
                  <a:lumMod val="75000"/>
                </a:schemeClr>
              </a:buClr>
            </a:pPr>
            <a:endParaRPr lang="en-US" sz="1600" dirty="0"/>
          </a:p>
          <a:p>
            <a:pPr marL="931863" lvl="2" indent="-361950" defTabSz="457200" eaLnBrk="1" hangingPunct="1">
              <a:lnSpc>
                <a:spcPct val="90000"/>
              </a:lnSpc>
            </a:pPr>
            <a:endParaRPr lang="en-US" sz="1400" dirty="0"/>
          </a:p>
          <a:p>
            <a:pPr marL="931863" lvl="2" indent="-361950" defTabSz="457200" eaLnBrk="1" hangingPunct="1">
              <a:lnSpc>
                <a:spcPct val="90000"/>
              </a:lnSpc>
            </a:pPr>
            <a:endParaRPr lang="en-US" sz="1400" dirty="0"/>
          </a:p>
          <a:p>
            <a:pPr marL="931863" lvl="2" indent="-361950" defTabSz="457200" eaLnBrk="1" hangingPunct="1">
              <a:lnSpc>
                <a:spcPct val="90000"/>
              </a:lnSpc>
            </a:pPr>
            <a:endParaRPr lang="en-US" dirty="0"/>
          </a:p>
          <a:p>
            <a:pPr marL="931863" lvl="2" indent="-361950" defTabSz="457200" eaLnBrk="1" hangingPunct="1">
              <a:lnSpc>
                <a:spcPct val="90000"/>
              </a:lnSpc>
              <a:buFontTx/>
              <a:buNone/>
            </a:pPr>
            <a:endParaRPr lang="en-US" dirty="0"/>
          </a:p>
          <a:p>
            <a:pPr marL="931863" lvl="2" indent="-361950" defTabSz="457200" eaLnBrk="1" hangingPunct="1">
              <a:lnSpc>
                <a:spcPct val="90000"/>
              </a:lnSpc>
              <a:buFontTx/>
              <a:buNone/>
            </a:pPr>
            <a:endParaRPr lang="en-US" dirty="0"/>
          </a:p>
          <a:p>
            <a:pPr marL="931863" lvl="2" indent="-361950" defTabSz="457200" eaLnBrk="1" hangingPunct="1">
              <a:lnSpc>
                <a:spcPct val="90000"/>
              </a:lnSpc>
              <a:buFontTx/>
              <a:buNone/>
            </a:pPr>
            <a:endParaRPr lang="en-US" dirty="0"/>
          </a:p>
          <a:p>
            <a:pPr marL="706438" lvl="1" indent="-361950" defTabSz="457200" eaLnBrk="1" hangingPunct="1">
              <a:lnSpc>
                <a:spcPct val="90000"/>
              </a:lnSpc>
            </a:pPr>
            <a:endParaRPr lang="en-US" sz="1400" dirty="0"/>
          </a:p>
          <a:p>
            <a:pPr marL="706438" lvl="1" indent="-361950" defTabSz="457200" eaLnBrk="1" hangingPunct="1">
              <a:lnSpc>
                <a:spcPct val="90000"/>
              </a:lnSpc>
            </a:pPr>
            <a:endParaRPr lang="en-US" sz="1600" dirty="0"/>
          </a:p>
        </p:txBody>
      </p:sp>
      <p:sp>
        <p:nvSpPr>
          <p:cNvPr id="58372" name="Rectangle 4"/>
          <p:cNvSpPr>
            <a:spLocks noChangeArrowheads="1"/>
          </p:cNvSpPr>
          <p:nvPr/>
        </p:nvSpPr>
        <p:spPr bwMode="auto">
          <a:xfrm>
            <a:off x="152400" y="1981200"/>
            <a:ext cx="9144000" cy="0"/>
          </a:xfrm>
          <a:prstGeom prst="rect">
            <a:avLst/>
          </a:prstGeom>
          <a:noFill/>
          <a:ln w="9525">
            <a:noFill/>
            <a:miter lim="800000"/>
            <a:headEnd/>
            <a:tailEnd/>
          </a:ln>
        </p:spPr>
        <p:txBody>
          <a:bodyPr wrap="none" anchor="ctr">
            <a:prstTxWarp prst="textNoShape">
              <a:avLst/>
            </a:prstTxWarp>
            <a:spAutoFit/>
          </a:bodyPr>
          <a:lstStyle/>
          <a:p>
            <a:endParaRPr lang="en-US"/>
          </a:p>
        </p:txBody>
      </p:sp>
      <p:sp>
        <p:nvSpPr>
          <p:cNvPr id="58373" name="Rectangle 5"/>
          <p:cNvSpPr>
            <a:spLocks noChangeArrowheads="1"/>
          </p:cNvSpPr>
          <p:nvPr/>
        </p:nvSpPr>
        <p:spPr bwMode="auto">
          <a:xfrm>
            <a:off x="-381000" y="2362200"/>
            <a:ext cx="9144000" cy="0"/>
          </a:xfrm>
          <a:prstGeom prst="rect">
            <a:avLst/>
          </a:prstGeom>
          <a:noFill/>
          <a:ln w="9525">
            <a:noFill/>
            <a:miter lim="800000"/>
            <a:headEnd/>
            <a:tailEnd/>
          </a:ln>
        </p:spPr>
        <p:txBody>
          <a:bodyPr wrap="none" anchor="ctr">
            <a:prstTxWarp prst="textNoShape">
              <a:avLst/>
            </a:prstTxWarp>
            <a:spAutoFit/>
          </a:bodyPr>
          <a:lstStyle/>
          <a:p>
            <a:endParaRPr lang="en-US"/>
          </a:p>
        </p:txBody>
      </p:sp>
      <p:pic>
        <p:nvPicPr>
          <p:cNvPr id="8" name="Picture 7"/>
          <p:cNvPicPr>
            <a:picLocks noChangeAspect="1"/>
          </p:cNvPicPr>
          <p:nvPr/>
        </p:nvPicPr>
        <p:blipFill>
          <a:blip r:embed="rId3"/>
          <a:stretch>
            <a:fillRect/>
          </a:stretch>
        </p:blipFill>
        <p:spPr>
          <a:xfrm>
            <a:off x="4916942" y="1219200"/>
            <a:ext cx="3998458" cy="2667000"/>
          </a:xfrm>
          <a:prstGeom prst="rect">
            <a:avLst/>
          </a:prstGeom>
        </p:spPr>
      </p:pic>
      <p:pic>
        <p:nvPicPr>
          <p:cNvPr id="9" name="Picture 8"/>
          <p:cNvPicPr>
            <a:picLocks noChangeAspect="1"/>
          </p:cNvPicPr>
          <p:nvPr/>
        </p:nvPicPr>
        <p:blipFill>
          <a:blip r:embed="rId4"/>
          <a:stretch>
            <a:fillRect/>
          </a:stretch>
        </p:blipFill>
        <p:spPr>
          <a:xfrm>
            <a:off x="4876800" y="4267200"/>
            <a:ext cx="3962400" cy="1438579"/>
          </a:xfrm>
          <a:prstGeom prst="rect">
            <a:avLst/>
          </a:prstGeom>
        </p:spPr>
      </p:pic>
    </p:spTree>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p:txBody>
          <a:bodyPr/>
          <a:lstStyle/>
          <a:p>
            <a:pPr eaLnBrk="1" hangingPunct="1"/>
            <a:r>
              <a:rPr lang="en-US" dirty="0" smtClean="0"/>
              <a:t>Introduce</a:t>
            </a:r>
            <a:endParaRPr lang="en-US" dirty="0"/>
          </a:p>
        </p:txBody>
      </p:sp>
      <p:sp>
        <p:nvSpPr>
          <p:cNvPr id="60419" name="Rectangle 3"/>
          <p:cNvSpPr>
            <a:spLocks noGrp="1" noChangeArrowheads="1"/>
          </p:cNvSpPr>
          <p:nvPr>
            <p:ph type="body" sz="half" idx="1"/>
          </p:nvPr>
        </p:nvSpPr>
        <p:spPr>
          <a:xfrm>
            <a:off x="152400" y="1447800"/>
            <a:ext cx="3886200" cy="4419600"/>
          </a:xfrm>
        </p:spPr>
        <p:txBody>
          <a:bodyPr/>
          <a:lstStyle/>
          <a:p>
            <a:pPr marL="381000" indent="-381000" defTabSz="457200" eaLnBrk="1" hangingPunct="1">
              <a:lnSpc>
                <a:spcPct val="90000"/>
              </a:lnSpc>
              <a:buClr>
                <a:schemeClr val="accent6">
                  <a:lumMod val="75000"/>
                </a:schemeClr>
              </a:buClr>
            </a:pPr>
            <a:r>
              <a:rPr lang="en-US" sz="2000" dirty="0"/>
              <a:t>Introduce</a:t>
            </a:r>
          </a:p>
          <a:p>
            <a:pPr lvl="1" defTabSz="457200" eaLnBrk="1" hangingPunct="1">
              <a:buClr>
                <a:schemeClr val="accent6">
                  <a:lumMod val="75000"/>
                </a:schemeClr>
              </a:buClr>
            </a:pPr>
            <a:r>
              <a:rPr lang="en-US" dirty="0"/>
              <a:t>A graphical framework which enables fast and easy creation of </a:t>
            </a:r>
            <a:r>
              <a:rPr lang="en-US" dirty="0" err="1"/>
              <a:t>Globus</a:t>
            </a:r>
            <a:r>
              <a:rPr lang="en-US" dirty="0"/>
              <a:t> based grid services.</a:t>
            </a:r>
          </a:p>
          <a:p>
            <a:pPr marL="381000" indent="-381000" defTabSz="457200" eaLnBrk="1" hangingPunct="1">
              <a:buClr>
                <a:schemeClr val="accent6">
                  <a:lumMod val="75000"/>
                </a:schemeClr>
              </a:buClr>
            </a:pPr>
            <a:r>
              <a:rPr lang="en-US" sz="2000" dirty="0"/>
              <a:t>Introduce and Grid Grouper</a:t>
            </a:r>
          </a:p>
          <a:p>
            <a:pPr lvl="1" defTabSz="457200" eaLnBrk="1" hangingPunct="1">
              <a:buClr>
                <a:schemeClr val="accent6">
                  <a:lumMod val="75000"/>
                </a:schemeClr>
              </a:buClr>
            </a:pPr>
            <a:r>
              <a:rPr lang="en-US" dirty="0"/>
              <a:t>Support for protecting access to grid services with Grid Grouper</a:t>
            </a:r>
          </a:p>
          <a:p>
            <a:pPr lvl="2" defTabSz="457200" eaLnBrk="1" hangingPunct="1">
              <a:buClr>
                <a:schemeClr val="accent6">
                  <a:lumMod val="75000"/>
                </a:schemeClr>
              </a:buClr>
            </a:pPr>
            <a:r>
              <a:rPr lang="en-US" dirty="0"/>
              <a:t>Service Level</a:t>
            </a:r>
          </a:p>
          <a:p>
            <a:pPr lvl="2" defTabSz="457200" eaLnBrk="1" hangingPunct="1">
              <a:buClr>
                <a:schemeClr val="accent6">
                  <a:lumMod val="75000"/>
                </a:schemeClr>
              </a:buClr>
            </a:pPr>
            <a:r>
              <a:rPr lang="en-US" dirty="0"/>
              <a:t>Method Level</a:t>
            </a:r>
          </a:p>
          <a:p>
            <a:pPr marL="381000" indent="-381000" defTabSz="457200" eaLnBrk="1" hangingPunct="1">
              <a:buFontTx/>
              <a:buNone/>
            </a:pPr>
            <a:endParaRPr lang="en-US" sz="3000" dirty="0"/>
          </a:p>
          <a:p>
            <a:pPr lvl="1" defTabSz="457200" eaLnBrk="1" hangingPunct="1">
              <a:buFontTx/>
              <a:buNone/>
            </a:pPr>
            <a:endParaRPr lang="en-US" sz="2600" dirty="0"/>
          </a:p>
          <a:p>
            <a:pPr marL="381000" indent="-381000" defTabSz="457200" eaLnBrk="1" hangingPunct="1"/>
            <a:endParaRPr lang="en-US" sz="1600" dirty="0"/>
          </a:p>
          <a:p>
            <a:pPr lvl="2" defTabSz="457200" eaLnBrk="1" hangingPunct="1">
              <a:lnSpc>
                <a:spcPct val="90000"/>
              </a:lnSpc>
            </a:pPr>
            <a:endParaRPr lang="en-US" sz="1400" dirty="0"/>
          </a:p>
          <a:p>
            <a:pPr lvl="2" defTabSz="457200" eaLnBrk="1" hangingPunct="1">
              <a:lnSpc>
                <a:spcPct val="90000"/>
              </a:lnSpc>
            </a:pPr>
            <a:endParaRPr lang="en-US" sz="1400" dirty="0"/>
          </a:p>
          <a:p>
            <a:pPr lvl="2" defTabSz="457200" eaLnBrk="1" hangingPunct="1">
              <a:lnSpc>
                <a:spcPct val="90000"/>
              </a:lnSpc>
            </a:pPr>
            <a:endParaRPr lang="en-US" dirty="0"/>
          </a:p>
          <a:p>
            <a:pPr lvl="2" defTabSz="457200" eaLnBrk="1" hangingPunct="1">
              <a:lnSpc>
                <a:spcPct val="90000"/>
              </a:lnSpc>
              <a:buFontTx/>
              <a:buNone/>
            </a:pPr>
            <a:endParaRPr lang="en-US" dirty="0"/>
          </a:p>
          <a:p>
            <a:pPr lvl="2" defTabSz="457200" eaLnBrk="1" hangingPunct="1">
              <a:lnSpc>
                <a:spcPct val="90000"/>
              </a:lnSpc>
              <a:buFontTx/>
              <a:buNone/>
            </a:pPr>
            <a:endParaRPr lang="en-US" dirty="0"/>
          </a:p>
          <a:p>
            <a:pPr lvl="2" defTabSz="457200" eaLnBrk="1" hangingPunct="1">
              <a:lnSpc>
                <a:spcPct val="90000"/>
              </a:lnSpc>
              <a:buFontTx/>
              <a:buNone/>
            </a:pPr>
            <a:endParaRPr lang="en-US" dirty="0"/>
          </a:p>
          <a:p>
            <a:pPr lvl="1" defTabSz="457200" eaLnBrk="1" hangingPunct="1">
              <a:lnSpc>
                <a:spcPct val="90000"/>
              </a:lnSpc>
            </a:pPr>
            <a:endParaRPr lang="en-US" sz="1400" dirty="0"/>
          </a:p>
          <a:p>
            <a:pPr lvl="1" defTabSz="457200" eaLnBrk="1" hangingPunct="1">
              <a:lnSpc>
                <a:spcPct val="90000"/>
              </a:lnSpc>
            </a:pPr>
            <a:endParaRPr lang="en-US" sz="1600" dirty="0"/>
          </a:p>
        </p:txBody>
      </p:sp>
      <p:sp>
        <p:nvSpPr>
          <p:cNvPr id="59396" name="Rectangle 4"/>
          <p:cNvSpPr>
            <a:spLocks noChangeArrowheads="1"/>
          </p:cNvSpPr>
          <p:nvPr/>
        </p:nvSpPr>
        <p:spPr bwMode="auto">
          <a:xfrm>
            <a:off x="152400" y="1981200"/>
            <a:ext cx="9144000" cy="0"/>
          </a:xfrm>
          <a:prstGeom prst="rect">
            <a:avLst/>
          </a:prstGeom>
          <a:noFill/>
          <a:ln w="9525">
            <a:noFill/>
            <a:miter lim="800000"/>
            <a:headEnd/>
            <a:tailEnd/>
          </a:ln>
        </p:spPr>
        <p:txBody>
          <a:bodyPr wrap="none" anchor="ctr">
            <a:prstTxWarp prst="textNoShape">
              <a:avLst/>
            </a:prstTxWarp>
            <a:spAutoFit/>
          </a:bodyPr>
          <a:lstStyle/>
          <a:p>
            <a:endParaRPr lang="en-US"/>
          </a:p>
        </p:txBody>
      </p:sp>
      <p:sp>
        <p:nvSpPr>
          <p:cNvPr id="59397" name="Rectangle 5"/>
          <p:cNvSpPr>
            <a:spLocks noChangeArrowheads="1"/>
          </p:cNvSpPr>
          <p:nvPr/>
        </p:nvSpPr>
        <p:spPr bwMode="auto">
          <a:xfrm>
            <a:off x="-381000" y="2362200"/>
            <a:ext cx="9144000" cy="0"/>
          </a:xfrm>
          <a:prstGeom prst="rect">
            <a:avLst/>
          </a:prstGeom>
          <a:noFill/>
          <a:ln w="9525">
            <a:noFill/>
            <a:miter lim="800000"/>
            <a:headEnd/>
            <a:tailEnd/>
          </a:ln>
        </p:spPr>
        <p:txBody>
          <a:bodyPr wrap="none" anchor="ctr">
            <a:prstTxWarp prst="textNoShape">
              <a:avLst/>
            </a:prstTxWarp>
            <a:spAutoFit/>
          </a:bodyPr>
          <a:lstStyle/>
          <a:p>
            <a:endParaRPr lang="en-US"/>
          </a:p>
        </p:txBody>
      </p:sp>
      <p:pic>
        <p:nvPicPr>
          <p:cNvPr id="59398" name="Picture 7" descr="introduce-grid-grouper.jpg"/>
          <p:cNvPicPr>
            <a:picLocks noChangeAspect="1"/>
          </p:cNvPicPr>
          <p:nvPr/>
        </p:nvPicPr>
        <p:blipFill>
          <a:blip r:embed="rId3"/>
          <a:srcRect/>
          <a:stretch>
            <a:fillRect/>
          </a:stretch>
        </p:blipFill>
        <p:spPr bwMode="auto">
          <a:xfrm>
            <a:off x="4116388" y="1447800"/>
            <a:ext cx="4951412" cy="44577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4338" name="Title 1"/>
          <p:cNvSpPr>
            <a:spLocks noGrp="1"/>
          </p:cNvSpPr>
          <p:nvPr>
            <p:ph type="ctrTitle"/>
          </p:nvPr>
        </p:nvSpPr>
        <p:spPr>
          <a:xfrm>
            <a:off x="4267200" y="1676400"/>
            <a:ext cx="4876800" cy="2057400"/>
          </a:xfrm>
        </p:spPr>
        <p:txBody>
          <a:bodyPr/>
          <a:lstStyle/>
          <a:p>
            <a:pPr eaLnBrk="1" hangingPunct="1"/>
            <a:r>
              <a:rPr lang="en-US" sz="2400" dirty="0" smtClean="0">
                <a:latin typeface="Arial Black" charset="0"/>
                <a:ea typeface="ＭＳ Ｐゴシック" charset="-128"/>
                <a:cs typeface="ＭＳ Ｐゴシック" charset="-128"/>
              </a:rPr>
              <a:t>Credential Delegation Service</a:t>
            </a:r>
          </a:p>
        </p:txBody>
      </p:sp>
    </p:spTree>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r>
              <a:rPr lang="en-US" dirty="0" smtClean="0"/>
              <a:t>Delegation</a:t>
            </a:r>
          </a:p>
        </p:txBody>
      </p:sp>
      <p:sp>
        <p:nvSpPr>
          <p:cNvPr id="19459" name="Rectangle 3"/>
          <p:cNvSpPr>
            <a:spLocks noGrp="1" noChangeArrowheads="1"/>
          </p:cNvSpPr>
          <p:nvPr>
            <p:ph idx="1"/>
          </p:nvPr>
        </p:nvSpPr>
        <p:spPr>
          <a:xfrm>
            <a:off x="304800" y="914400"/>
            <a:ext cx="8610600" cy="5046663"/>
          </a:xfrm>
        </p:spPr>
        <p:txBody>
          <a:bodyPr/>
          <a:lstStyle/>
          <a:p>
            <a:endParaRPr lang="en-US" sz="2000" b="0" dirty="0" smtClean="0"/>
          </a:p>
          <a:p>
            <a:r>
              <a:rPr lang="en-US" sz="2000" dirty="0" smtClean="0"/>
              <a:t>PKI Review</a:t>
            </a:r>
          </a:p>
          <a:p>
            <a:pPr lvl="1"/>
            <a:r>
              <a:rPr lang="en-US" dirty="0" smtClean="0"/>
              <a:t>A PKI Credential consists of a certificate and private key.</a:t>
            </a:r>
          </a:p>
          <a:p>
            <a:pPr lvl="1"/>
            <a:r>
              <a:rPr lang="en-US" dirty="0" smtClean="0"/>
              <a:t>Private key is kept “safe” and is used for proving ownership of the certificate (public information).</a:t>
            </a:r>
          </a:p>
          <a:p>
            <a:r>
              <a:rPr lang="en-US" sz="2000" dirty="0" smtClean="0"/>
              <a:t>Federated Query </a:t>
            </a:r>
            <a:r>
              <a:rPr lang="en-US" sz="2000" dirty="0" err="1" smtClean="0"/>
              <a:t>Usecase</a:t>
            </a:r>
            <a:endParaRPr lang="en-US" sz="2000" dirty="0" smtClean="0"/>
          </a:p>
          <a:p>
            <a:pPr lvl="1"/>
            <a:r>
              <a:rPr lang="en-US" sz="2000" dirty="0" smtClean="0"/>
              <a:t>How would a federated query service, query other data services on a user’s behalf when it does not have the user’s private key?</a:t>
            </a:r>
          </a:p>
          <a:p>
            <a:pPr lvl="1"/>
            <a:endParaRPr lang="en-US" sz="2000" dirty="0" smtClean="0"/>
          </a:p>
          <a:p>
            <a:pPr lvl="1"/>
            <a:endParaRPr lang="en-US" sz="2000" dirty="0" smtClean="0"/>
          </a:p>
          <a:p>
            <a:pPr lvl="1"/>
            <a:endParaRPr lang="en-US" sz="2000" dirty="0" smtClean="0"/>
          </a:p>
          <a:p>
            <a:pPr lvl="1"/>
            <a:endParaRPr lang="en-US" sz="2000" dirty="0" smtClean="0"/>
          </a:p>
        </p:txBody>
      </p:sp>
      <p:sp>
        <p:nvSpPr>
          <p:cNvPr id="4" name="Rounded Rectangle 3"/>
          <p:cNvSpPr/>
          <p:nvPr/>
        </p:nvSpPr>
        <p:spPr>
          <a:xfrm>
            <a:off x="3962400" y="4648200"/>
            <a:ext cx="1447800" cy="914400"/>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smtClean="0">
                <a:solidFill>
                  <a:schemeClr val="tx1"/>
                </a:solidFill>
              </a:rPr>
              <a:t>Federated</a:t>
            </a:r>
          </a:p>
          <a:p>
            <a:pPr algn="ctr"/>
            <a:r>
              <a:rPr lang="en-US" dirty="0" smtClean="0">
                <a:solidFill>
                  <a:schemeClr val="tx1"/>
                </a:solidFill>
              </a:rPr>
              <a:t>Query</a:t>
            </a:r>
          </a:p>
          <a:p>
            <a:pPr algn="ctr"/>
            <a:r>
              <a:rPr lang="en-US" dirty="0" smtClean="0">
                <a:solidFill>
                  <a:schemeClr val="tx1"/>
                </a:solidFill>
              </a:rPr>
              <a:t>Service</a:t>
            </a:r>
            <a:endParaRPr lang="en-US" dirty="0">
              <a:solidFill>
                <a:schemeClr val="tx1"/>
              </a:solidFill>
            </a:endParaRPr>
          </a:p>
        </p:txBody>
      </p:sp>
      <p:sp>
        <p:nvSpPr>
          <p:cNvPr id="5" name="Rounded Rectangle 4"/>
          <p:cNvSpPr/>
          <p:nvPr/>
        </p:nvSpPr>
        <p:spPr>
          <a:xfrm>
            <a:off x="6629400" y="4038600"/>
            <a:ext cx="1447800" cy="914400"/>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smtClean="0">
                <a:solidFill>
                  <a:schemeClr val="tx1"/>
                </a:solidFill>
              </a:rPr>
              <a:t>Data</a:t>
            </a:r>
          </a:p>
          <a:p>
            <a:pPr algn="ctr"/>
            <a:r>
              <a:rPr lang="en-US" dirty="0" smtClean="0">
                <a:solidFill>
                  <a:schemeClr val="tx1"/>
                </a:solidFill>
              </a:rPr>
              <a:t>Service</a:t>
            </a:r>
            <a:endParaRPr lang="en-US" dirty="0">
              <a:solidFill>
                <a:schemeClr val="tx1"/>
              </a:solidFill>
            </a:endParaRPr>
          </a:p>
        </p:txBody>
      </p:sp>
      <p:sp>
        <p:nvSpPr>
          <p:cNvPr id="6" name="Rounded Rectangle 5"/>
          <p:cNvSpPr/>
          <p:nvPr/>
        </p:nvSpPr>
        <p:spPr>
          <a:xfrm>
            <a:off x="6629400" y="5257800"/>
            <a:ext cx="1447800" cy="914400"/>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smtClean="0">
                <a:solidFill>
                  <a:schemeClr val="tx1"/>
                </a:solidFill>
              </a:rPr>
              <a:t>Data</a:t>
            </a:r>
          </a:p>
          <a:p>
            <a:pPr algn="ctr"/>
            <a:r>
              <a:rPr lang="en-US" dirty="0" smtClean="0">
                <a:solidFill>
                  <a:schemeClr val="tx1"/>
                </a:solidFill>
              </a:rPr>
              <a:t>Service</a:t>
            </a:r>
            <a:endParaRPr lang="en-US" dirty="0">
              <a:solidFill>
                <a:schemeClr val="tx1"/>
              </a:solidFill>
            </a:endParaRPr>
          </a:p>
        </p:txBody>
      </p:sp>
      <p:pic>
        <p:nvPicPr>
          <p:cNvPr id="7" name="Picture 6"/>
          <p:cNvPicPr>
            <a:picLocks noChangeAspect="1"/>
          </p:cNvPicPr>
          <p:nvPr/>
        </p:nvPicPr>
        <p:blipFill>
          <a:blip r:embed="rId3"/>
          <a:stretch>
            <a:fillRect/>
          </a:stretch>
        </p:blipFill>
        <p:spPr>
          <a:xfrm>
            <a:off x="990600" y="4038600"/>
            <a:ext cx="982713" cy="2362200"/>
          </a:xfrm>
          <a:prstGeom prst="rect">
            <a:avLst/>
          </a:prstGeom>
        </p:spPr>
      </p:pic>
      <p:sp>
        <p:nvSpPr>
          <p:cNvPr id="8" name="Right Arrow 7"/>
          <p:cNvSpPr/>
          <p:nvPr/>
        </p:nvSpPr>
        <p:spPr>
          <a:xfrm>
            <a:off x="2667000" y="4876800"/>
            <a:ext cx="978408" cy="484632"/>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9" name="Right Arrow 8"/>
          <p:cNvSpPr/>
          <p:nvPr/>
        </p:nvSpPr>
        <p:spPr>
          <a:xfrm>
            <a:off x="5574792" y="4495800"/>
            <a:ext cx="1054608" cy="484632"/>
          </a:xfrm>
          <a:prstGeom prst="rightArrow">
            <a:avLst/>
          </a:prstGeom>
          <a:scene3d>
            <a:camera prst="orthographicFront">
              <a:rot lat="0" lon="0" rev="900000"/>
            </a:camera>
            <a:lightRig rig="threePt" dir="t">
              <a:rot lat="0" lon="0" rev="1200000"/>
            </a:lightRig>
          </a:scene3d>
          <a:sp3d>
            <a:bevelT w="63500" h="254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10" name="Right Arrow 9"/>
          <p:cNvSpPr/>
          <p:nvPr/>
        </p:nvSpPr>
        <p:spPr>
          <a:xfrm>
            <a:off x="5562600" y="5306568"/>
            <a:ext cx="1066800" cy="484632"/>
          </a:xfrm>
          <a:prstGeom prst="rightArrow">
            <a:avLst/>
          </a:prstGeom>
          <a:scene3d>
            <a:camera prst="orthographicFront">
              <a:rot lat="0" lon="0" rev="20699999"/>
            </a:camera>
            <a:lightRig rig="threePt" dir="t">
              <a:rot lat="0" lon="0" rev="1200000"/>
            </a:lightRig>
          </a:scene3d>
          <a:sp3d>
            <a:bevelT w="63500" h="254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pic>
        <p:nvPicPr>
          <p:cNvPr id="13" name="Picture 12"/>
          <p:cNvPicPr>
            <a:picLocks noChangeAspect="1"/>
          </p:cNvPicPr>
          <p:nvPr/>
        </p:nvPicPr>
        <p:blipFill>
          <a:blip r:embed="rId4"/>
          <a:stretch>
            <a:fillRect/>
          </a:stretch>
        </p:blipFill>
        <p:spPr>
          <a:xfrm>
            <a:off x="1752600" y="5334000"/>
            <a:ext cx="852115" cy="838199"/>
          </a:xfrm>
          <a:prstGeom prst="rect">
            <a:avLst/>
          </a:prstGeom>
        </p:spPr>
      </p:pic>
    </p:spTree>
  </p:cSld>
  <p:clrMapOvr>
    <a:masterClrMapping/>
  </p:clrMapOvr>
  <p:transition advClick="0"/>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r>
              <a:rPr lang="en-US" dirty="0" smtClean="0"/>
              <a:t>Delegation </a:t>
            </a:r>
          </a:p>
        </p:txBody>
      </p:sp>
      <p:sp>
        <p:nvSpPr>
          <p:cNvPr id="19459" name="Rectangle 3"/>
          <p:cNvSpPr>
            <a:spLocks noGrp="1" noChangeArrowheads="1"/>
          </p:cNvSpPr>
          <p:nvPr>
            <p:ph idx="1"/>
          </p:nvPr>
        </p:nvSpPr>
        <p:spPr>
          <a:xfrm>
            <a:off x="304800" y="914400"/>
            <a:ext cx="8610600" cy="5046663"/>
          </a:xfrm>
        </p:spPr>
        <p:txBody>
          <a:bodyPr/>
          <a:lstStyle/>
          <a:p>
            <a:endParaRPr lang="en-US" sz="2000" b="0" dirty="0" smtClean="0"/>
          </a:p>
          <a:p>
            <a:pPr>
              <a:buClr>
                <a:schemeClr val="accent6">
                  <a:lumMod val="75000"/>
                </a:schemeClr>
              </a:buClr>
            </a:pPr>
            <a:r>
              <a:rPr lang="en-US" sz="2000" dirty="0" smtClean="0"/>
              <a:t>Proxy Certificates</a:t>
            </a:r>
          </a:p>
          <a:p>
            <a:pPr lvl="1">
              <a:buClr>
                <a:schemeClr val="accent6">
                  <a:lumMod val="75000"/>
                </a:schemeClr>
              </a:buClr>
            </a:pPr>
            <a:r>
              <a:rPr lang="en-US" sz="2000" dirty="0" smtClean="0"/>
              <a:t>Allow users to delegate on the fly by granting other entities the right to use their name</a:t>
            </a:r>
          </a:p>
          <a:p>
            <a:pPr lvl="1">
              <a:buClr>
                <a:schemeClr val="accent6">
                  <a:lumMod val="75000"/>
                </a:schemeClr>
              </a:buClr>
            </a:pPr>
            <a:r>
              <a:rPr lang="en-US" sz="2000" dirty="0" smtClean="0"/>
              <a:t>Standardized in IETF/PKIX 2004</a:t>
            </a:r>
          </a:p>
          <a:p>
            <a:pPr lvl="1">
              <a:buClr>
                <a:schemeClr val="accent6">
                  <a:lumMod val="75000"/>
                </a:schemeClr>
              </a:buClr>
            </a:pPr>
            <a:r>
              <a:rPr lang="en-US" sz="2000" dirty="0" smtClean="0"/>
              <a:t>Fully implemented, deployed and widely used</a:t>
            </a:r>
          </a:p>
          <a:p>
            <a:pPr lvl="1">
              <a:lnSpc>
                <a:spcPct val="90000"/>
              </a:lnSpc>
              <a:buClr>
                <a:schemeClr val="accent6">
                  <a:lumMod val="75000"/>
                </a:schemeClr>
              </a:buClr>
            </a:pPr>
            <a:r>
              <a:rPr lang="en-US" sz="2000" dirty="0" smtClean="0"/>
              <a:t>Same format as X.509 Public Key Identify Certificate, but signed by user (or another proxy certificate)</a:t>
            </a:r>
          </a:p>
          <a:p>
            <a:pPr lvl="1">
              <a:lnSpc>
                <a:spcPct val="90000"/>
              </a:lnSpc>
              <a:buClr>
                <a:schemeClr val="accent6">
                  <a:lumMod val="75000"/>
                </a:schemeClr>
              </a:buClr>
            </a:pPr>
            <a:r>
              <a:rPr lang="en-US" sz="2000" dirty="0" smtClean="0"/>
              <a:t>Name scoped to issuer’s name</a:t>
            </a:r>
          </a:p>
          <a:p>
            <a:pPr lvl="1">
              <a:lnSpc>
                <a:spcPct val="90000"/>
              </a:lnSpc>
              <a:buClr>
                <a:schemeClr val="accent6">
                  <a:lumMod val="75000"/>
                </a:schemeClr>
              </a:buClr>
            </a:pPr>
            <a:r>
              <a:rPr lang="en-US" sz="2000" dirty="0" smtClean="0"/>
              <a:t>Support restricted delegation from issuer to bearer</a:t>
            </a:r>
          </a:p>
          <a:p>
            <a:pPr lvl="1">
              <a:lnSpc>
                <a:spcPct val="90000"/>
              </a:lnSpc>
              <a:buClr>
                <a:schemeClr val="accent6">
                  <a:lumMod val="75000"/>
                </a:schemeClr>
              </a:buClr>
            </a:pPr>
            <a:r>
              <a:rPr lang="en-US" sz="2000" dirty="0" smtClean="0"/>
              <a:t>Includes critical extension to identify as Proxy and express delegation</a:t>
            </a:r>
          </a:p>
          <a:p>
            <a:endParaRPr lang="en-US" sz="2000" dirty="0" smtClean="0"/>
          </a:p>
          <a:p>
            <a:endParaRPr lang="en-US" sz="2000" b="0" dirty="0" smtClean="0"/>
          </a:p>
          <a:p>
            <a:pPr lvl="1"/>
            <a:endParaRPr lang="en-US" sz="2000" dirty="0" smtClean="0"/>
          </a:p>
        </p:txBody>
      </p:sp>
    </p:spTree>
  </p:cSld>
  <p:clrMapOvr>
    <a:masterClrMapping/>
  </p:clrMapOvr>
  <p:transition advClick="0"/>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r>
              <a:rPr lang="en-US" sz="2400" dirty="0" smtClean="0"/>
              <a:t>Identity Certificate </a:t>
            </a:r>
            <a:r>
              <a:rPr lang="en-US" sz="2400" dirty="0" err="1" smtClean="0"/>
              <a:t>vs</a:t>
            </a:r>
            <a:r>
              <a:rPr lang="en-US" sz="2400" dirty="0" smtClean="0"/>
              <a:t> Proxy Certificates</a:t>
            </a:r>
          </a:p>
        </p:txBody>
      </p:sp>
      <p:graphicFrame>
        <p:nvGraphicFramePr>
          <p:cNvPr id="5" name="Group 112"/>
          <p:cNvGraphicFramePr>
            <a:graphicFrameLocks noGrp="1"/>
          </p:cNvGraphicFramePr>
          <p:nvPr>
            <p:ph idx="1"/>
          </p:nvPr>
        </p:nvGraphicFramePr>
        <p:xfrm>
          <a:off x="304801" y="1524000"/>
          <a:ext cx="8610599" cy="4566504"/>
        </p:xfrm>
        <a:graphic>
          <a:graphicData uri="http://schemas.openxmlformats.org/drawingml/2006/table">
            <a:tbl>
              <a:tblPr/>
              <a:tblGrid>
                <a:gridCol w="1922756"/>
                <a:gridCol w="3655673"/>
                <a:gridCol w="3032170"/>
              </a:tblGrid>
              <a:tr h="652072">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a:ln>
                            <a:noFill/>
                          </a:ln>
                          <a:solidFill>
                            <a:schemeClr val="tx1"/>
                          </a:solidFill>
                          <a:effectLst/>
                          <a:latin typeface="Times New Roman" charset="0"/>
                          <a:ea typeface="MS Mincho" pitchFamily="49" charset="-128"/>
                          <a:cs typeface="MS Mincho" pitchFamily="49" charset="-128"/>
                        </a:rPr>
                        <a:t>Certificate attribute</a:t>
                      </a:r>
                      <a:endParaRPr kumimoji="0" lang="en-US" sz="2000" b="0" i="0" u="none" strike="noStrike" cap="none" normalizeH="0" baseline="0" dirty="0">
                        <a:ln>
                          <a:noFill/>
                        </a:ln>
                        <a:solidFill>
                          <a:schemeClr val="tx1"/>
                        </a:solidFill>
                        <a:effectLst/>
                        <a:latin typeface="Times New Roman" charset="0"/>
                        <a:ea typeface="Arial" charset="0"/>
                        <a:cs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a:ln>
                            <a:noFill/>
                          </a:ln>
                          <a:solidFill>
                            <a:schemeClr val="tx1"/>
                          </a:solidFill>
                          <a:effectLst/>
                          <a:latin typeface="Times New Roman" charset="0"/>
                          <a:ea typeface="MS Mincho" pitchFamily="49" charset="-128"/>
                          <a:cs typeface="MS Mincho" pitchFamily="49" charset="-128"/>
                        </a:rPr>
                        <a:t>X.509 Public key certificate</a:t>
                      </a:r>
                      <a:endParaRPr kumimoji="0" lang="en-US" sz="2000" b="0" i="0" u="none" strike="noStrike" cap="none" normalizeH="0" baseline="0" dirty="0">
                        <a:ln>
                          <a:noFill/>
                        </a:ln>
                        <a:solidFill>
                          <a:schemeClr val="tx1"/>
                        </a:solidFill>
                        <a:effectLst/>
                        <a:latin typeface="Times New Roman" charset="0"/>
                        <a:ea typeface="Arial" charset="0"/>
                        <a:cs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a:ln>
                            <a:noFill/>
                          </a:ln>
                          <a:solidFill>
                            <a:schemeClr val="tx1"/>
                          </a:solidFill>
                          <a:effectLst/>
                          <a:latin typeface="Times New Roman" charset="0"/>
                          <a:ea typeface="MS Mincho" pitchFamily="49" charset="-128"/>
                          <a:cs typeface="MS Mincho" pitchFamily="49" charset="-128"/>
                        </a:rPr>
                        <a:t>X.509 Proxy Certificates</a:t>
                      </a:r>
                      <a:endParaRPr kumimoji="0" lang="en-US" sz="2000" b="0" i="0" u="none" strike="noStrike" cap="none" normalizeH="0" baseline="0" dirty="0">
                        <a:ln>
                          <a:noFill/>
                        </a:ln>
                        <a:solidFill>
                          <a:schemeClr val="tx1"/>
                        </a:solidFill>
                        <a:effectLst/>
                        <a:latin typeface="Times New Roman" charset="0"/>
                        <a:ea typeface="Arial" charset="0"/>
                        <a:cs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1231692">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Times New Roman" charset="0"/>
                          <a:ea typeface="MS Mincho" pitchFamily="49" charset="-128"/>
                          <a:cs typeface="MS Mincho" pitchFamily="49" charset="-128"/>
                        </a:rPr>
                        <a:t>Issuer/</a:t>
                      </a:r>
                    </a:p>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Times New Roman" charset="0"/>
                          <a:ea typeface="MS Mincho" pitchFamily="49" charset="-128"/>
                          <a:cs typeface="MS Mincho" pitchFamily="49" charset="-128"/>
                        </a:rPr>
                        <a:t>Signer</a:t>
                      </a:r>
                      <a:endParaRPr kumimoji="0" lang="en-US" sz="2000" b="0" i="0" u="none" strike="noStrike" cap="none" normalizeH="0" baseline="0" dirty="0">
                        <a:ln>
                          <a:noFill/>
                        </a:ln>
                        <a:solidFill>
                          <a:schemeClr val="tx1"/>
                        </a:solidFill>
                        <a:effectLst/>
                        <a:latin typeface="Times New Roman" charset="0"/>
                        <a:ea typeface="Arial" charset="0"/>
                        <a:cs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Times New Roman" charset="0"/>
                          <a:ea typeface="MS Mincho" pitchFamily="49" charset="-128"/>
                          <a:cs typeface="MS Mincho" pitchFamily="49" charset="-128"/>
                        </a:rPr>
                        <a:t>A certification authority</a:t>
                      </a:r>
                      <a:endParaRPr kumimoji="0" lang="en-US" sz="2000" b="0" i="0" u="none" strike="noStrike" cap="none" normalizeH="0" baseline="0" dirty="0">
                        <a:ln>
                          <a:noFill/>
                        </a:ln>
                        <a:solidFill>
                          <a:schemeClr val="tx1"/>
                        </a:solidFill>
                        <a:effectLst/>
                        <a:latin typeface="Times New Roman" charset="0"/>
                        <a:ea typeface="Arial" charset="0"/>
                        <a:cs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chemeClr val="tx1"/>
                          </a:solidFill>
                          <a:effectLst/>
                          <a:latin typeface="Times New Roman" charset="0"/>
                          <a:ea typeface="MS Mincho" pitchFamily="49" charset="-128"/>
                          <a:cs typeface="MS Mincho" pitchFamily="49" charset="-128"/>
                        </a:rPr>
                        <a:t>A public key certificate or another Proxy Certificate</a:t>
                      </a:r>
                      <a:endParaRPr kumimoji="0" lang="en-US" sz="2000" b="0" i="0" u="none" strike="noStrike" cap="none" normalizeH="0" baseline="0">
                        <a:ln>
                          <a:noFill/>
                        </a:ln>
                        <a:solidFill>
                          <a:schemeClr val="tx1"/>
                        </a:solidFill>
                        <a:effectLst/>
                        <a:latin typeface="Times New Roman" charset="0"/>
                        <a:ea typeface="Arial" charset="0"/>
                        <a:cs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1231692">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Times New Roman" charset="0"/>
                          <a:ea typeface="MS Mincho" pitchFamily="49" charset="-128"/>
                          <a:cs typeface="MS Mincho" pitchFamily="49" charset="-128"/>
                        </a:rPr>
                        <a:t>Name</a:t>
                      </a:r>
                      <a:endParaRPr kumimoji="0" lang="en-US" sz="2000" b="0" i="0" u="none" strike="noStrike" cap="none" normalizeH="0" baseline="0" dirty="0">
                        <a:ln>
                          <a:noFill/>
                        </a:ln>
                        <a:solidFill>
                          <a:schemeClr val="tx1"/>
                        </a:solidFill>
                        <a:effectLst/>
                        <a:latin typeface="Times New Roman" charset="0"/>
                        <a:ea typeface="Arial" charset="0"/>
                        <a:cs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Times New Roman" charset="0"/>
                          <a:ea typeface="MS Mincho" pitchFamily="49" charset="-128"/>
                          <a:cs typeface="MS Mincho" pitchFamily="49" charset="-128"/>
                        </a:rPr>
                        <a:t>Any as allowed by issuer’s policy</a:t>
                      </a:r>
                      <a:endParaRPr kumimoji="0" lang="en-US" sz="2000" b="0" i="0" u="none" strike="noStrike" cap="none" normalizeH="0" baseline="0" dirty="0">
                        <a:ln>
                          <a:noFill/>
                        </a:ln>
                        <a:solidFill>
                          <a:schemeClr val="tx1"/>
                        </a:solidFill>
                        <a:effectLst/>
                        <a:latin typeface="Times New Roman" charset="0"/>
                        <a:ea typeface="Arial" charset="0"/>
                        <a:cs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Times New Roman" charset="0"/>
                          <a:ea typeface="MS Mincho" pitchFamily="49" charset="-128"/>
                          <a:cs typeface="MS Mincho" pitchFamily="49" charset="-128"/>
                        </a:rPr>
                        <a:t>Unique, scoped to namespace defined by issuer’s name</a:t>
                      </a:r>
                      <a:endParaRPr kumimoji="0" lang="en-US" sz="2000" b="0" i="0" u="none" strike="noStrike" cap="none" normalizeH="0" baseline="0" dirty="0">
                        <a:ln>
                          <a:noFill/>
                        </a:ln>
                        <a:solidFill>
                          <a:schemeClr val="tx1"/>
                        </a:solidFill>
                        <a:effectLst/>
                        <a:latin typeface="Times New Roman" charset="0"/>
                        <a:ea typeface="Arial" charset="0"/>
                        <a:cs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941882">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chemeClr val="tx1"/>
                          </a:solidFill>
                          <a:effectLst/>
                          <a:latin typeface="Times New Roman" charset="0"/>
                          <a:ea typeface="MS Mincho" pitchFamily="49" charset="-128"/>
                          <a:cs typeface="MS Mincho" pitchFamily="49" charset="-128"/>
                        </a:rPr>
                        <a:t>Delegation</a:t>
                      </a:r>
                    </a:p>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chemeClr val="tx1"/>
                          </a:solidFill>
                          <a:effectLst/>
                          <a:latin typeface="Times New Roman" charset="0"/>
                          <a:ea typeface="MS Mincho" pitchFamily="49" charset="-128"/>
                          <a:cs typeface="MS Mincho" pitchFamily="49" charset="-128"/>
                        </a:rPr>
                        <a:t>from</a:t>
                      </a:r>
                    </a:p>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chemeClr val="tx1"/>
                          </a:solidFill>
                          <a:effectLst/>
                          <a:latin typeface="Times New Roman" charset="0"/>
                          <a:ea typeface="MS Mincho" pitchFamily="49" charset="-128"/>
                          <a:cs typeface="MS Mincho" pitchFamily="49" charset="-128"/>
                        </a:rPr>
                        <a:t>Issuer</a:t>
                      </a:r>
                      <a:endParaRPr kumimoji="0" lang="en-US" sz="2000" b="0" i="0" u="none" strike="noStrike" cap="none" normalizeH="0" baseline="0">
                        <a:ln>
                          <a:noFill/>
                        </a:ln>
                        <a:solidFill>
                          <a:schemeClr val="tx1"/>
                        </a:solidFill>
                        <a:effectLst/>
                        <a:latin typeface="Times New Roman" charset="0"/>
                        <a:ea typeface="Arial" charset="0"/>
                        <a:cs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chemeClr val="tx1"/>
                          </a:solidFill>
                          <a:effectLst/>
                          <a:latin typeface="Times New Roman" charset="0"/>
                          <a:ea typeface="MS Mincho" pitchFamily="49" charset="-128"/>
                          <a:cs typeface="MS Mincho" pitchFamily="49" charset="-128"/>
                        </a:rPr>
                        <a:t>None</a:t>
                      </a:r>
                      <a:endParaRPr kumimoji="0" lang="en-US" sz="2000" b="0" i="0" u="none" strike="noStrike" cap="none" normalizeH="0" baseline="0">
                        <a:ln>
                          <a:noFill/>
                        </a:ln>
                        <a:solidFill>
                          <a:schemeClr val="tx1"/>
                        </a:solidFill>
                        <a:effectLst/>
                        <a:latin typeface="Times New Roman" charset="0"/>
                        <a:ea typeface="Arial" charset="0"/>
                        <a:cs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Times New Roman" charset="0"/>
                          <a:ea typeface="MS Mincho" pitchFamily="49" charset="-128"/>
                          <a:cs typeface="MS Mincho" pitchFamily="49" charset="-128"/>
                        </a:rPr>
                        <a:t>Allows for arbitrary delegation policies</a:t>
                      </a:r>
                      <a:endParaRPr kumimoji="0" lang="en-US" sz="2000" b="0" i="0" u="none" strike="noStrike" cap="none" normalizeH="0" baseline="0" dirty="0">
                        <a:ln>
                          <a:noFill/>
                        </a:ln>
                        <a:solidFill>
                          <a:schemeClr val="tx1"/>
                        </a:solidFill>
                        <a:effectLst/>
                        <a:latin typeface="Times New Roman" charset="0"/>
                        <a:ea typeface="Arial" charset="0"/>
                        <a:cs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62262">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chemeClr val="tx1"/>
                          </a:solidFill>
                          <a:effectLst/>
                          <a:latin typeface="Times New Roman" charset="0"/>
                          <a:ea typeface="MS Mincho" pitchFamily="49" charset="-128"/>
                          <a:cs typeface="MS Mincho" pitchFamily="49" charset="-128"/>
                        </a:rPr>
                        <a:t>Key pairs</a:t>
                      </a:r>
                      <a:endParaRPr kumimoji="0" lang="en-US" sz="2000" b="0" i="0" u="none" strike="noStrike" cap="none" normalizeH="0" baseline="0">
                        <a:ln>
                          <a:noFill/>
                        </a:ln>
                        <a:solidFill>
                          <a:schemeClr val="tx1"/>
                        </a:solidFill>
                        <a:effectLst/>
                        <a:latin typeface="Times New Roman" charset="0"/>
                        <a:ea typeface="Arial" charset="0"/>
                        <a:cs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Times New Roman" charset="0"/>
                          <a:ea typeface="MS Mincho" pitchFamily="49" charset="-128"/>
                          <a:cs typeface="MS Mincho" pitchFamily="49" charset="-128"/>
                        </a:rPr>
                        <a:t>Uses unique key pair</a:t>
                      </a:r>
                      <a:endParaRPr kumimoji="0" lang="en-US" sz="2000" b="0" i="0" u="none" strike="noStrike" cap="none" normalizeH="0" baseline="0" dirty="0">
                        <a:ln>
                          <a:noFill/>
                        </a:ln>
                        <a:solidFill>
                          <a:schemeClr val="tx1"/>
                        </a:solidFill>
                        <a:effectLst/>
                        <a:latin typeface="Times New Roman" charset="0"/>
                        <a:ea typeface="Arial" charset="0"/>
                        <a:cs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Times New Roman" charset="0"/>
                          <a:ea typeface="MS Mincho" pitchFamily="49" charset="-128"/>
                          <a:cs typeface="MS Mincho" pitchFamily="49" charset="-128"/>
                        </a:rPr>
                        <a:t>Uses unique key pair</a:t>
                      </a:r>
                      <a:endParaRPr kumimoji="0" lang="en-US" sz="2000" b="0" i="0" u="none" strike="noStrike" cap="none" normalizeH="0" baseline="0" dirty="0">
                        <a:ln>
                          <a:noFill/>
                        </a:ln>
                        <a:solidFill>
                          <a:schemeClr val="tx1"/>
                        </a:solidFill>
                        <a:effectLst/>
                        <a:latin typeface="Times New Roman" charset="0"/>
                        <a:ea typeface="Arial" charset="0"/>
                        <a:cs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Tree>
  </p:cSld>
  <p:clrMapOvr>
    <a:masterClrMapping/>
  </p:clrMapOvr>
  <p:transition advClick="0"/>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0" y="0"/>
            <a:ext cx="5791200" cy="914400"/>
          </a:xfrm>
        </p:spPr>
        <p:txBody>
          <a:bodyPr/>
          <a:lstStyle/>
          <a:p>
            <a:pPr eaLnBrk="1" hangingPunct="1"/>
            <a:r>
              <a:rPr lang="en-US" dirty="0" smtClean="0">
                <a:ea typeface="Arial" charset="0"/>
                <a:cs typeface="Arial" charset="0"/>
              </a:rPr>
              <a:t>Delegation, the BIG Picture</a:t>
            </a:r>
          </a:p>
        </p:txBody>
      </p:sp>
      <p:pic>
        <p:nvPicPr>
          <p:cNvPr id="4" name="Picture 3" descr="grid-authentication.pdf"/>
          <p:cNvPicPr>
            <a:picLocks noChangeAspect="1"/>
          </p:cNvPicPr>
          <p:nvPr/>
        </p:nvPicPr>
        <mc:AlternateContent>
          <mc:Choice xmlns:ma="http://schemas.microsoft.com/office/mac/drawingml/2008/main" Requires="ma">
            <p:blipFill>
              <a:blip r:embed="rId3"/>
              <a:stretch>
                <a:fillRect/>
              </a:stretch>
            </p:blipFill>
          </mc:Choice>
          <mc:Fallback>
            <p:blipFill>
              <a:blip r:embed="rId4"/>
              <a:stretch>
                <a:fillRect/>
              </a:stretch>
            </p:blipFill>
          </mc:Fallback>
        </mc:AlternateContent>
        <p:spPr>
          <a:xfrm>
            <a:off x="294132" y="1206723"/>
            <a:ext cx="8621268" cy="5041677"/>
          </a:xfrm>
          <a:prstGeom prst="rect">
            <a:avLst/>
          </a:prstGeom>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4338" name="Title 1"/>
          <p:cNvSpPr>
            <a:spLocks noGrp="1"/>
          </p:cNvSpPr>
          <p:nvPr>
            <p:ph type="ctrTitle"/>
          </p:nvPr>
        </p:nvSpPr>
        <p:spPr>
          <a:xfrm>
            <a:off x="4114800" y="1676400"/>
            <a:ext cx="4648200" cy="2057400"/>
          </a:xfrm>
        </p:spPr>
        <p:txBody>
          <a:bodyPr/>
          <a:lstStyle/>
          <a:p>
            <a:pPr eaLnBrk="1" hangingPunct="1"/>
            <a:r>
              <a:rPr lang="en-US" sz="3200" dirty="0" smtClean="0">
                <a:latin typeface="Arial Black" charset="0"/>
                <a:ea typeface="ＭＳ Ｐゴシック" charset="-128"/>
                <a:cs typeface="ＭＳ Ｐゴシック" charset="-128"/>
              </a:rPr>
              <a:t>GAARDS Overview</a:t>
            </a:r>
          </a:p>
        </p:txBody>
      </p:sp>
    </p:spTree>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6866" name="Title 1"/>
          <p:cNvSpPr>
            <a:spLocks noGrp="1"/>
          </p:cNvSpPr>
          <p:nvPr>
            <p:ph type="title"/>
          </p:nvPr>
        </p:nvSpPr>
        <p:spPr>
          <a:xfrm>
            <a:off x="0" y="0"/>
            <a:ext cx="6858000" cy="1066800"/>
          </a:xfrm>
        </p:spPr>
        <p:txBody>
          <a:bodyPr/>
          <a:lstStyle/>
          <a:p>
            <a:pPr eaLnBrk="1" hangingPunct="1"/>
            <a:r>
              <a:rPr lang="en-US"/>
              <a:t>Credential Delegation Service (CDS)</a:t>
            </a:r>
          </a:p>
        </p:txBody>
      </p:sp>
      <p:sp>
        <p:nvSpPr>
          <p:cNvPr id="36867" name="Content Placeholder 2"/>
          <p:cNvSpPr>
            <a:spLocks noGrp="1"/>
          </p:cNvSpPr>
          <p:nvPr>
            <p:ph idx="1"/>
          </p:nvPr>
        </p:nvSpPr>
        <p:spPr>
          <a:xfrm>
            <a:off x="76200" y="1143000"/>
            <a:ext cx="8991600" cy="1371600"/>
          </a:xfrm>
        </p:spPr>
        <p:txBody>
          <a:bodyPr/>
          <a:lstStyle/>
          <a:p>
            <a:pPr eaLnBrk="1" hangingPunct="1">
              <a:buClr>
                <a:schemeClr val="accent6">
                  <a:lumMod val="75000"/>
                </a:schemeClr>
              </a:buClr>
            </a:pPr>
            <a:r>
              <a:rPr lang="en-US" sz="2000" dirty="0"/>
              <a:t>Credential Delegation Service (CDS) -  </a:t>
            </a:r>
            <a:r>
              <a:rPr lang="en-US" sz="2000" b="0" dirty="0" smtClean="0"/>
              <a:t>A SOAP-based Web </a:t>
            </a:r>
            <a:r>
              <a:rPr lang="en-US" sz="2000" b="0" dirty="0"/>
              <a:t>service that enables users/services (delegator) to delegate their Grid credentials to other users/services (</a:t>
            </a:r>
            <a:r>
              <a:rPr lang="en-US" sz="2000" b="0" dirty="0" err="1"/>
              <a:t>delegatee</a:t>
            </a:r>
            <a:r>
              <a:rPr lang="en-US" sz="2000" b="0" dirty="0"/>
              <a:t>) such that the </a:t>
            </a:r>
            <a:r>
              <a:rPr lang="en-US" sz="2000" b="0" dirty="0" err="1"/>
              <a:t>delegatee(s</a:t>
            </a:r>
            <a:r>
              <a:rPr lang="en-US" sz="2000" b="0" dirty="0"/>
              <a:t>) may act on the delegator's behalf.</a:t>
            </a:r>
          </a:p>
          <a:p>
            <a:pPr lvl="1" eaLnBrk="1" hangingPunct="1"/>
            <a:endParaRPr lang="en-US" sz="2000" dirty="0"/>
          </a:p>
          <a:p>
            <a:pPr eaLnBrk="1" hangingPunct="1">
              <a:buFontTx/>
              <a:buNone/>
            </a:pPr>
            <a:endParaRPr lang="en-US" dirty="0"/>
          </a:p>
          <a:p>
            <a:pPr lvl="1" eaLnBrk="1" hangingPunct="1">
              <a:buFontTx/>
              <a:buNone/>
            </a:pPr>
            <a:endParaRPr lang="en-US" dirty="0"/>
          </a:p>
        </p:txBody>
      </p:sp>
      <p:pic>
        <p:nvPicPr>
          <p:cNvPr id="36868" name="Picture 2"/>
          <p:cNvPicPr>
            <a:picLocks noChangeAspect="1" noChangeArrowheads="1"/>
          </p:cNvPicPr>
          <p:nvPr/>
        </p:nvPicPr>
        <p:blipFill>
          <a:blip r:embed="rId2"/>
          <a:srcRect/>
          <a:stretch>
            <a:fillRect/>
          </a:stretch>
        </p:blipFill>
        <p:spPr bwMode="auto">
          <a:xfrm>
            <a:off x="2133600" y="2362200"/>
            <a:ext cx="4953000" cy="4032044"/>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7890" name="Title 1"/>
          <p:cNvSpPr>
            <a:spLocks noGrp="1"/>
          </p:cNvSpPr>
          <p:nvPr>
            <p:ph type="title"/>
          </p:nvPr>
        </p:nvSpPr>
        <p:spPr>
          <a:xfrm>
            <a:off x="0" y="0"/>
            <a:ext cx="6858000" cy="1066800"/>
          </a:xfrm>
        </p:spPr>
        <p:txBody>
          <a:bodyPr/>
          <a:lstStyle/>
          <a:p>
            <a:pPr eaLnBrk="1" hangingPunct="1"/>
            <a:r>
              <a:rPr lang="en-US"/>
              <a:t>Delegating a Credential</a:t>
            </a:r>
          </a:p>
        </p:txBody>
      </p:sp>
      <p:sp>
        <p:nvSpPr>
          <p:cNvPr id="8" name="Content Placeholder 2"/>
          <p:cNvSpPr>
            <a:spLocks noGrp="1"/>
          </p:cNvSpPr>
          <p:nvPr>
            <p:ph idx="1"/>
          </p:nvPr>
        </p:nvSpPr>
        <p:spPr>
          <a:xfrm>
            <a:off x="76200" y="1219200"/>
            <a:ext cx="4953000" cy="5486400"/>
          </a:xfrm>
        </p:spPr>
        <p:txBody>
          <a:bodyPr>
            <a:normAutofit/>
          </a:bodyPr>
          <a:lstStyle/>
          <a:p>
            <a:pPr eaLnBrk="1" hangingPunct="1">
              <a:lnSpc>
                <a:spcPct val="90000"/>
              </a:lnSpc>
              <a:buClr>
                <a:schemeClr val="accent6">
                  <a:lumMod val="75000"/>
                </a:schemeClr>
              </a:buClr>
            </a:pPr>
            <a:r>
              <a:rPr lang="en-US" dirty="0"/>
              <a:t>Delegation Service</a:t>
            </a:r>
          </a:p>
          <a:p>
            <a:pPr lvl="1" eaLnBrk="1" hangingPunct="1">
              <a:lnSpc>
                <a:spcPct val="90000"/>
              </a:lnSpc>
              <a:buClr>
                <a:schemeClr val="accent6">
                  <a:lumMod val="75000"/>
                </a:schemeClr>
              </a:buClr>
            </a:pPr>
            <a:r>
              <a:rPr lang="en-US" sz="1600" dirty="0"/>
              <a:t>URI of the CDS to delegate to.</a:t>
            </a:r>
          </a:p>
          <a:p>
            <a:pPr eaLnBrk="1" hangingPunct="1">
              <a:lnSpc>
                <a:spcPct val="90000"/>
              </a:lnSpc>
              <a:buClr>
                <a:schemeClr val="accent6">
                  <a:lumMod val="75000"/>
                </a:schemeClr>
              </a:buClr>
            </a:pPr>
            <a:r>
              <a:rPr lang="en-US" dirty="0"/>
              <a:t>Credential</a:t>
            </a:r>
          </a:p>
          <a:p>
            <a:pPr lvl="1" eaLnBrk="1" hangingPunct="1">
              <a:lnSpc>
                <a:spcPct val="90000"/>
              </a:lnSpc>
              <a:buClr>
                <a:schemeClr val="accent6">
                  <a:lumMod val="75000"/>
                </a:schemeClr>
              </a:buClr>
            </a:pPr>
            <a:r>
              <a:rPr lang="en-US" sz="1600" dirty="0"/>
              <a:t>The credential to delegate</a:t>
            </a:r>
            <a:r>
              <a:rPr lang="en-US" dirty="0"/>
              <a:t>.</a:t>
            </a:r>
          </a:p>
          <a:p>
            <a:pPr eaLnBrk="1" hangingPunct="1">
              <a:lnSpc>
                <a:spcPct val="90000"/>
              </a:lnSpc>
              <a:buClr>
                <a:schemeClr val="accent6">
                  <a:lumMod val="75000"/>
                </a:schemeClr>
              </a:buClr>
            </a:pPr>
            <a:r>
              <a:rPr lang="en-US" dirty="0"/>
              <a:t>Delegation Lifetime</a:t>
            </a:r>
          </a:p>
          <a:p>
            <a:pPr lvl="1" eaLnBrk="1" hangingPunct="1">
              <a:lnSpc>
                <a:spcPct val="90000"/>
              </a:lnSpc>
              <a:buClr>
                <a:schemeClr val="accent6">
                  <a:lumMod val="75000"/>
                </a:schemeClr>
              </a:buClr>
            </a:pPr>
            <a:r>
              <a:rPr lang="en-US" sz="1600" dirty="0"/>
              <a:t>The amount of time the CDS may delegate the credential for.</a:t>
            </a:r>
          </a:p>
          <a:p>
            <a:pPr eaLnBrk="1" hangingPunct="1">
              <a:lnSpc>
                <a:spcPct val="90000"/>
              </a:lnSpc>
              <a:buClr>
                <a:schemeClr val="accent6">
                  <a:lumMod val="75000"/>
                </a:schemeClr>
              </a:buClr>
            </a:pPr>
            <a:r>
              <a:rPr lang="en-US" dirty="0"/>
              <a:t>Delegated Credential Path Length</a:t>
            </a:r>
          </a:p>
          <a:p>
            <a:pPr lvl="1" eaLnBrk="1" hangingPunct="1">
              <a:lnSpc>
                <a:spcPct val="90000"/>
              </a:lnSpc>
              <a:buClr>
                <a:schemeClr val="accent6">
                  <a:lumMod val="75000"/>
                </a:schemeClr>
              </a:buClr>
            </a:pPr>
            <a:r>
              <a:rPr lang="en-US" sz="1600" dirty="0"/>
              <a:t>The path length of the credential issued to the CDS.</a:t>
            </a:r>
          </a:p>
          <a:p>
            <a:pPr eaLnBrk="1" hangingPunct="1">
              <a:lnSpc>
                <a:spcPct val="90000"/>
              </a:lnSpc>
              <a:buClr>
                <a:schemeClr val="accent6">
                  <a:lumMod val="75000"/>
                </a:schemeClr>
              </a:buClr>
            </a:pPr>
            <a:r>
              <a:rPr lang="en-US" dirty="0"/>
              <a:t>Issued Credential Lifetime</a:t>
            </a:r>
          </a:p>
          <a:p>
            <a:pPr lvl="1" eaLnBrk="1" hangingPunct="1">
              <a:lnSpc>
                <a:spcPct val="90000"/>
              </a:lnSpc>
              <a:buClr>
                <a:schemeClr val="accent6">
                  <a:lumMod val="75000"/>
                </a:schemeClr>
              </a:buClr>
            </a:pPr>
            <a:r>
              <a:rPr lang="en-US" sz="1600" dirty="0"/>
              <a:t>The lifetime of credentials issued by the CDS to permitted clients. </a:t>
            </a:r>
          </a:p>
          <a:p>
            <a:pPr eaLnBrk="1" hangingPunct="1">
              <a:lnSpc>
                <a:spcPct val="90000"/>
              </a:lnSpc>
              <a:buClr>
                <a:schemeClr val="accent6">
                  <a:lumMod val="75000"/>
                </a:schemeClr>
              </a:buClr>
            </a:pPr>
            <a:r>
              <a:rPr lang="en-US" dirty="0"/>
              <a:t>Issued  Credential Path Length</a:t>
            </a:r>
          </a:p>
          <a:p>
            <a:pPr lvl="1" eaLnBrk="1" hangingPunct="1">
              <a:lnSpc>
                <a:spcPct val="90000"/>
              </a:lnSpc>
              <a:buClr>
                <a:schemeClr val="accent6">
                  <a:lumMod val="75000"/>
                </a:schemeClr>
              </a:buClr>
            </a:pPr>
            <a:r>
              <a:rPr lang="en-US" sz="1600" dirty="0"/>
              <a:t>The path length of credentials issued by the CDS to permitted clients. </a:t>
            </a:r>
          </a:p>
          <a:p>
            <a:pPr eaLnBrk="1" hangingPunct="1">
              <a:lnSpc>
                <a:spcPct val="90000"/>
              </a:lnSpc>
              <a:buClr>
                <a:schemeClr val="accent6">
                  <a:lumMod val="75000"/>
                </a:schemeClr>
              </a:buClr>
            </a:pPr>
            <a:r>
              <a:rPr lang="en-US" dirty="0"/>
              <a:t>Delegation Policy</a:t>
            </a:r>
          </a:p>
          <a:p>
            <a:pPr lvl="1" eaLnBrk="1" hangingPunct="1">
              <a:lnSpc>
                <a:spcPct val="90000"/>
              </a:lnSpc>
              <a:buClr>
                <a:schemeClr val="accent6">
                  <a:lumMod val="75000"/>
                </a:schemeClr>
              </a:buClr>
            </a:pPr>
            <a:r>
              <a:rPr lang="en-US" sz="1600" dirty="0"/>
              <a:t>Policy specifying which client may request a delegate credential.</a:t>
            </a:r>
          </a:p>
          <a:p>
            <a:pPr lvl="1" eaLnBrk="1" hangingPunct="1">
              <a:lnSpc>
                <a:spcPct val="90000"/>
              </a:lnSpc>
              <a:buClr>
                <a:schemeClr val="accent6">
                  <a:lumMod val="75000"/>
                </a:schemeClr>
              </a:buClr>
            </a:pPr>
            <a:endParaRPr lang="en-US" dirty="0"/>
          </a:p>
          <a:p>
            <a:pPr lvl="1" eaLnBrk="1" hangingPunct="1">
              <a:lnSpc>
                <a:spcPct val="90000"/>
              </a:lnSpc>
              <a:buClr>
                <a:schemeClr val="accent6">
                  <a:lumMod val="75000"/>
                </a:schemeClr>
              </a:buClr>
            </a:pPr>
            <a:endParaRPr lang="en-US" sz="2000" dirty="0"/>
          </a:p>
          <a:p>
            <a:pPr eaLnBrk="1" hangingPunct="1">
              <a:lnSpc>
                <a:spcPct val="90000"/>
              </a:lnSpc>
              <a:buFontTx/>
              <a:buNone/>
            </a:pPr>
            <a:endParaRPr lang="en-US" dirty="0"/>
          </a:p>
          <a:p>
            <a:pPr lvl="1" eaLnBrk="1" hangingPunct="1">
              <a:lnSpc>
                <a:spcPct val="90000"/>
              </a:lnSpc>
              <a:buFontTx/>
              <a:buNone/>
            </a:pPr>
            <a:endParaRPr lang="en-US" dirty="0"/>
          </a:p>
        </p:txBody>
      </p:sp>
      <p:pic>
        <p:nvPicPr>
          <p:cNvPr id="7" name="Picture 6"/>
          <p:cNvPicPr>
            <a:picLocks noChangeAspect="1"/>
          </p:cNvPicPr>
          <p:nvPr/>
        </p:nvPicPr>
        <p:blipFill>
          <a:blip r:embed="rId2"/>
          <a:stretch>
            <a:fillRect/>
          </a:stretch>
        </p:blipFill>
        <p:spPr>
          <a:xfrm>
            <a:off x="5005270" y="1219200"/>
            <a:ext cx="4062530" cy="2209800"/>
          </a:xfrm>
          <a:prstGeom prst="rect">
            <a:avLst/>
          </a:prstGeom>
        </p:spPr>
      </p:pic>
      <p:pic>
        <p:nvPicPr>
          <p:cNvPr id="9" name="Picture 8"/>
          <p:cNvPicPr>
            <a:picLocks noChangeAspect="1"/>
          </p:cNvPicPr>
          <p:nvPr/>
        </p:nvPicPr>
        <p:blipFill>
          <a:blip r:embed="rId3"/>
          <a:stretch>
            <a:fillRect/>
          </a:stretch>
        </p:blipFill>
        <p:spPr>
          <a:xfrm>
            <a:off x="5257800" y="3627805"/>
            <a:ext cx="3657600" cy="2391995"/>
          </a:xfrm>
          <a:prstGeom prst="rect">
            <a:avLst/>
          </a:prstGeom>
        </p:spPr>
      </p:pic>
    </p:spTree>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8914" name="Title 1"/>
          <p:cNvSpPr>
            <a:spLocks noGrp="1"/>
          </p:cNvSpPr>
          <p:nvPr>
            <p:ph type="title"/>
          </p:nvPr>
        </p:nvSpPr>
        <p:spPr>
          <a:xfrm>
            <a:off x="0" y="0"/>
            <a:ext cx="6858000" cy="1066800"/>
          </a:xfrm>
        </p:spPr>
        <p:txBody>
          <a:bodyPr/>
          <a:lstStyle/>
          <a:p>
            <a:pPr eaLnBrk="1" hangingPunct="1"/>
            <a:r>
              <a:rPr lang="en-US"/>
              <a:t>Delegation Policy</a:t>
            </a:r>
          </a:p>
        </p:txBody>
      </p:sp>
      <p:sp>
        <p:nvSpPr>
          <p:cNvPr id="38915" name="Content Placeholder 2"/>
          <p:cNvSpPr>
            <a:spLocks noGrp="1"/>
          </p:cNvSpPr>
          <p:nvPr>
            <p:ph idx="1"/>
          </p:nvPr>
        </p:nvSpPr>
        <p:spPr>
          <a:xfrm>
            <a:off x="76200" y="1295400"/>
            <a:ext cx="8915400" cy="5029200"/>
          </a:xfrm>
        </p:spPr>
        <p:txBody>
          <a:bodyPr/>
          <a:lstStyle/>
          <a:p>
            <a:pPr eaLnBrk="1" hangingPunct="1">
              <a:buClr>
                <a:schemeClr val="accent6">
                  <a:lumMod val="75000"/>
                </a:schemeClr>
              </a:buClr>
            </a:pPr>
            <a:r>
              <a:rPr lang="en-US" sz="2000" dirty="0"/>
              <a:t>Delegation Policy – </a:t>
            </a:r>
            <a:r>
              <a:rPr lang="en-US" sz="2000" b="0" dirty="0"/>
              <a:t>Allows a client to express to the CDS which entities may obtain their credential.</a:t>
            </a:r>
          </a:p>
          <a:p>
            <a:pPr eaLnBrk="1" hangingPunct="1">
              <a:buClr>
                <a:schemeClr val="accent6">
                  <a:lumMod val="75000"/>
                </a:schemeClr>
              </a:buClr>
            </a:pPr>
            <a:r>
              <a:rPr lang="en-US" sz="2000" b="0" dirty="0"/>
              <a:t>The CDS was architected to allow Delegation Policies to be plugged in.</a:t>
            </a:r>
          </a:p>
          <a:p>
            <a:pPr eaLnBrk="1" hangingPunct="1">
              <a:buClr>
                <a:schemeClr val="accent6">
                  <a:lumMod val="75000"/>
                </a:schemeClr>
              </a:buClr>
            </a:pPr>
            <a:r>
              <a:rPr lang="en-US" sz="2000" b="0" dirty="0"/>
              <a:t>Developers may easily implement and integrate their own Delegation polices.</a:t>
            </a:r>
          </a:p>
          <a:p>
            <a:pPr eaLnBrk="1" hangingPunct="1">
              <a:buClr>
                <a:schemeClr val="accent6">
                  <a:lumMod val="75000"/>
                </a:schemeClr>
              </a:buClr>
            </a:pPr>
            <a:r>
              <a:rPr lang="en-US" sz="2000" dirty="0"/>
              <a:t>Delegation Policies</a:t>
            </a:r>
          </a:p>
          <a:p>
            <a:pPr lvl="1" eaLnBrk="1" hangingPunct="1">
              <a:buClr>
                <a:schemeClr val="accent6">
                  <a:lumMod val="75000"/>
                </a:schemeClr>
              </a:buClr>
            </a:pPr>
            <a:r>
              <a:rPr lang="en-US" b="1" dirty="0"/>
              <a:t>Identity Delegation Policy </a:t>
            </a:r>
            <a:r>
              <a:rPr lang="en-US" dirty="0"/>
              <a:t>– A list of grid identities each whom are allowed to request a delegated credential.</a:t>
            </a:r>
            <a:r>
              <a:rPr lang="en-US" dirty="0" smtClean="0"/>
              <a:t> </a:t>
            </a:r>
          </a:p>
          <a:p>
            <a:pPr lvl="1" eaLnBrk="1" hangingPunct="1">
              <a:buClr>
                <a:schemeClr val="accent6">
                  <a:lumMod val="75000"/>
                </a:schemeClr>
              </a:buClr>
            </a:pPr>
            <a:r>
              <a:rPr lang="en-US" b="1" dirty="0"/>
              <a:t>Group Delegation Policy – </a:t>
            </a:r>
            <a:r>
              <a:rPr lang="en-US" dirty="0"/>
              <a:t>Allows members of a specified Grid Grouper Group to request a delegated </a:t>
            </a:r>
            <a:r>
              <a:rPr lang="en-US" dirty="0" smtClean="0"/>
              <a:t>credential</a:t>
            </a:r>
            <a:endParaRPr lang="en-US" b="1" dirty="0" smtClean="0"/>
          </a:p>
          <a:p>
            <a:pPr eaLnBrk="1" hangingPunct="1"/>
            <a:endParaRPr lang="en-US" sz="1600" dirty="0"/>
          </a:p>
          <a:p>
            <a:pPr lvl="1" eaLnBrk="1" hangingPunct="1"/>
            <a:endParaRPr lang="en-US" dirty="0"/>
          </a:p>
          <a:p>
            <a:pPr lvl="1" eaLnBrk="1" hangingPunct="1"/>
            <a:endParaRPr lang="en-US" sz="2000" dirty="0"/>
          </a:p>
          <a:p>
            <a:pPr eaLnBrk="1" hangingPunct="1">
              <a:buFontTx/>
              <a:buNone/>
            </a:pPr>
            <a:endParaRPr lang="en-US" dirty="0"/>
          </a:p>
          <a:p>
            <a:pPr lvl="1" eaLnBrk="1" hangingPunct="1">
              <a:buFontTx/>
              <a:buNone/>
            </a:pPr>
            <a:endParaRPr lang="en-US" dirty="0"/>
          </a:p>
        </p:txBody>
      </p:sp>
    </p:spTree>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39938" name="Picture 6"/>
          <p:cNvPicPr>
            <a:picLocks noChangeAspect="1" noChangeArrowheads="1"/>
          </p:cNvPicPr>
          <p:nvPr/>
        </p:nvPicPr>
        <p:blipFill>
          <a:blip r:embed="rId2"/>
          <a:srcRect/>
          <a:stretch>
            <a:fillRect/>
          </a:stretch>
        </p:blipFill>
        <p:spPr bwMode="auto">
          <a:xfrm>
            <a:off x="457200" y="2686050"/>
            <a:ext cx="8143875" cy="2952750"/>
          </a:xfrm>
          <a:prstGeom prst="rect">
            <a:avLst/>
          </a:prstGeom>
          <a:noFill/>
          <a:ln w="9525">
            <a:noFill/>
            <a:miter lim="800000"/>
            <a:headEnd/>
            <a:tailEnd/>
          </a:ln>
        </p:spPr>
      </p:pic>
      <p:sp>
        <p:nvSpPr>
          <p:cNvPr id="39939" name="Title 1"/>
          <p:cNvSpPr>
            <a:spLocks noGrp="1"/>
          </p:cNvSpPr>
          <p:nvPr>
            <p:ph type="title"/>
          </p:nvPr>
        </p:nvSpPr>
        <p:spPr>
          <a:xfrm>
            <a:off x="0" y="0"/>
            <a:ext cx="6858000" cy="1066800"/>
          </a:xfrm>
        </p:spPr>
        <p:txBody>
          <a:bodyPr/>
          <a:lstStyle/>
          <a:p>
            <a:pPr eaLnBrk="1" hangingPunct="1"/>
            <a:r>
              <a:rPr lang="en-US"/>
              <a:t>Delegating a Credential</a:t>
            </a:r>
          </a:p>
        </p:txBody>
      </p:sp>
      <p:sp>
        <p:nvSpPr>
          <p:cNvPr id="21" name="Rectangle 20"/>
          <p:cNvSpPr/>
          <p:nvPr/>
        </p:nvSpPr>
        <p:spPr>
          <a:xfrm>
            <a:off x="228600" y="2209800"/>
            <a:ext cx="8610600" cy="3733800"/>
          </a:xfrm>
          <a:prstGeom prst="rect">
            <a:avLst/>
          </a:prstGeom>
          <a:solidFill>
            <a:schemeClr val="accent1">
              <a:alpha val="39000"/>
            </a:schemeClr>
          </a:solidFill>
        </p:spPr>
        <p:style>
          <a:lnRef idx="2">
            <a:schemeClr val="accent1">
              <a:shade val="50000"/>
            </a:schemeClr>
          </a:lnRef>
          <a:fillRef idx="1">
            <a:schemeClr val="accent1"/>
          </a:fillRef>
          <a:effectRef idx="0">
            <a:schemeClr val="accent1"/>
          </a:effectRef>
          <a:fontRef idx="minor">
            <a:schemeClr val="lt1"/>
          </a:fontRef>
        </p:style>
        <p:txBody>
          <a:bodyPr>
            <a:prstTxWarp prst="textNoShape">
              <a:avLst/>
            </a:prstTxWarp>
          </a:bodyPr>
          <a:lstStyle/>
          <a:p>
            <a:pPr algn="ctr"/>
            <a:r>
              <a:rPr lang="en-US" sz="2000" b="1">
                <a:solidFill>
                  <a:schemeClr val="tx1"/>
                </a:solidFill>
              </a:rPr>
              <a:t>Delegating a Credential</a:t>
            </a:r>
          </a:p>
          <a:p>
            <a:pPr algn="ctr"/>
            <a:endParaRPr lang="en-US" sz="2000">
              <a:solidFill>
                <a:schemeClr val="tx1"/>
              </a:solidFill>
            </a:endParaRPr>
          </a:p>
        </p:txBody>
      </p:sp>
      <p:sp>
        <p:nvSpPr>
          <p:cNvPr id="14" name="Rectangle 13"/>
          <p:cNvSpPr/>
          <p:nvPr/>
        </p:nvSpPr>
        <p:spPr>
          <a:xfrm>
            <a:off x="381000" y="2667000"/>
            <a:ext cx="8305800" cy="30480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prstTxWarp prst="textNoShape">
              <a:avLst/>
            </a:prstTxWarp>
          </a:bodyPr>
          <a:lstStyle/>
          <a:p>
            <a:pPr algn="ctr"/>
            <a:endParaRPr lang="en-US">
              <a:solidFill>
                <a:srgbClr val="FFFFFF"/>
              </a:solidFill>
            </a:endParaRPr>
          </a:p>
        </p:txBody>
      </p:sp>
      <p:sp>
        <p:nvSpPr>
          <p:cNvPr id="15" name="Right Arrow 14"/>
          <p:cNvSpPr/>
          <p:nvPr/>
        </p:nvSpPr>
        <p:spPr>
          <a:xfrm>
            <a:off x="381000" y="3962400"/>
            <a:ext cx="8305800" cy="457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prstTxWarp prst="textNoShape">
              <a:avLst/>
            </a:prstTxWarp>
          </a:bodyPr>
          <a:lstStyle/>
          <a:p>
            <a:pPr algn="ctr"/>
            <a:endParaRPr lang="en-US">
              <a:solidFill>
                <a:srgbClr val="FFFFFF"/>
              </a:solidFill>
            </a:endParaRPr>
          </a:p>
        </p:txBody>
      </p:sp>
    </p:spTree>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40962" name="Picture 6"/>
          <p:cNvPicPr>
            <a:picLocks noChangeAspect="1" noChangeArrowheads="1"/>
          </p:cNvPicPr>
          <p:nvPr/>
        </p:nvPicPr>
        <p:blipFill>
          <a:blip r:embed="rId2"/>
          <a:srcRect/>
          <a:stretch>
            <a:fillRect/>
          </a:stretch>
        </p:blipFill>
        <p:spPr bwMode="auto">
          <a:xfrm>
            <a:off x="457200" y="2686050"/>
            <a:ext cx="8143875" cy="2952750"/>
          </a:xfrm>
          <a:prstGeom prst="rect">
            <a:avLst/>
          </a:prstGeom>
          <a:noFill/>
          <a:ln w="9525">
            <a:noFill/>
            <a:miter lim="800000"/>
            <a:headEnd/>
            <a:tailEnd/>
          </a:ln>
        </p:spPr>
      </p:pic>
      <p:sp>
        <p:nvSpPr>
          <p:cNvPr id="40963" name="Title 1"/>
          <p:cNvSpPr>
            <a:spLocks noGrp="1"/>
          </p:cNvSpPr>
          <p:nvPr>
            <p:ph type="title"/>
          </p:nvPr>
        </p:nvSpPr>
        <p:spPr>
          <a:xfrm>
            <a:off x="0" y="0"/>
            <a:ext cx="6858000" cy="1066800"/>
          </a:xfrm>
        </p:spPr>
        <p:txBody>
          <a:bodyPr/>
          <a:lstStyle/>
          <a:p>
            <a:pPr eaLnBrk="1" hangingPunct="1"/>
            <a:r>
              <a:rPr lang="en-US"/>
              <a:t>Delegating a Credential</a:t>
            </a:r>
          </a:p>
        </p:txBody>
      </p:sp>
      <p:sp>
        <p:nvSpPr>
          <p:cNvPr id="21" name="Rectangle 20"/>
          <p:cNvSpPr/>
          <p:nvPr/>
        </p:nvSpPr>
        <p:spPr>
          <a:xfrm>
            <a:off x="228600" y="2209800"/>
            <a:ext cx="8610600" cy="3733800"/>
          </a:xfrm>
          <a:prstGeom prst="rect">
            <a:avLst/>
          </a:prstGeom>
          <a:solidFill>
            <a:schemeClr val="accent1">
              <a:alpha val="39000"/>
            </a:schemeClr>
          </a:solidFill>
        </p:spPr>
        <p:style>
          <a:lnRef idx="2">
            <a:schemeClr val="accent1">
              <a:shade val="50000"/>
            </a:schemeClr>
          </a:lnRef>
          <a:fillRef idx="1">
            <a:schemeClr val="accent1"/>
          </a:fillRef>
          <a:effectRef idx="0">
            <a:schemeClr val="accent1"/>
          </a:effectRef>
          <a:fontRef idx="minor">
            <a:schemeClr val="lt1"/>
          </a:fontRef>
        </p:style>
        <p:txBody>
          <a:bodyPr>
            <a:prstTxWarp prst="textNoShape">
              <a:avLst/>
            </a:prstTxWarp>
          </a:bodyPr>
          <a:lstStyle/>
          <a:p>
            <a:pPr algn="ctr"/>
            <a:r>
              <a:rPr lang="en-US" sz="2000" b="1">
                <a:solidFill>
                  <a:schemeClr val="tx1"/>
                </a:solidFill>
              </a:rPr>
              <a:t>Delegating a Credential</a:t>
            </a:r>
          </a:p>
          <a:p>
            <a:pPr algn="ctr"/>
            <a:endParaRPr lang="en-US" sz="2000">
              <a:solidFill>
                <a:schemeClr val="tx1"/>
              </a:solidFill>
            </a:endParaRPr>
          </a:p>
        </p:txBody>
      </p:sp>
      <p:sp>
        <p:nvSpPr>
          <p:cNvPr id="14" name="Rectangle 13"/>
          <p:cNvSpPr/>
          <p:nvPr/>
        </p:nvSpPr>
        <p:spPr>
          <a:xfrm>
            <a:off x="2362200" y="2667000"/>
            <a:ext cx="6324600" cy="30480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prstTxWarp prst="textNoShape">
              <a:avLst/>
            </a:prstTxWarp>
          </a:bodyPr>
          <a:lstStyle/>
          <a:p>
            <a:pPr algn="ctr"/>
            <a:endParaRPr lang="en-US">
              <a:solidFill>
                <a:srgbClr val="FFFFFF"/>
              </a:solidFill>
            </a:endParaRPr>
          </a:p>
        </p:txBody>
      </p:sp>
      <p:sp>
        <p:nvSpPr>
          <p:cNvPr id="15" name="Right Arrow 14"/>
          <p:cNvSpPr/>
          <p:nvPr/>
        </p:nvSpPr>
        <p:spPr>
          <a:xfrm>
            <a:off x="2362200" y="3962400"/>
            <a:ext cx="6324600" cy="457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prstTxWarp prst="textNoShape">
              <a:avLst/>
            </a:prstTxWarp>
          </a:bodyPr>
          <a:lstStyle/>
          <a:p>
            <a:pPr algn="ctr"/>
            <a:endParaRPr lang="en-US">
              <a:solidFill>
                <a:srgbClr val="FFFFFF"/>
              </a:solidFill>
            </a:endParaRPr>
          </a:p>
        </p:txBody>
      </p:sp>
    </p:spTree>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41986" name="Picture 6"/>
          <p:cNvPicPr>
            <a:picLocks noChangeAspect="1" noChangeArrowheads="1"/>
          </p:cNvPicPr>
          <p:nvPr/>
        </p:nvPicPr>
        <p:blipFill>
          <a:blip r:embed="rId2"/>
          <a:srcRect/>
          <a:stretch>
            <a:fillRect/>
          </a:stretch>
        </p:blipFill>
        <p:spPr bwMode="auto">
          <a:xfrm>
            <a:off x="457200" y="2686050"/>
            <a:ext cx="8143875" cy="2952750"/>
          </a:xfrm>
          <a:prstGeom prst="rect">
            <a:avLst/>
          </a:prstGeom>
          <a:noFill/>
          <a:ln w="9525">
            <a:noFill/>
            <a:miter lim="800000"/>
            <a:headEnd/>
            <a:tailEnd/>
          </a:ln>
        </p:spPr>
      </p:pic>
      <p:sp>
        <p:nvSpPr>
          <p:cNvPr id="41987" name="Title 1"/>
          <p:cNvSpPr>
            <a:spLocks noGrp="1"/>
          </p:cNvSpPr>
          <p:nvPr>
            <p:ph type="title"/>
          </p:nvPr>
        </p:nvSpPr>
        <p:spPr>
          <a:xfrm>
            <a:off x="0" y="0"/>
            <a:ext cx="6858000" cy="1066800"/>
          </a:xfrm>
        </p:spPr>
        <p:txBody>
          <a:bodyPr/>
          <a:lstStyle/>
          <a:p>
            <a:pPr eaLnBrk="1" hangingPunct="1"/>
            <a:r>
              <a:rPr lang="en-US"/>
              <a:t>Delegating a Credential</a:t>
            </a:r>
          </a:p>
        </p:txBody>
      </p:sp>
      <p:sp>
        <p:nvSpPr>
          <p:cNvPr id="21" name="Rectangle 20"/>
          <p:cNvSpPr/>
          <p:nvPr/>
        </p:nvSpPr>
        <p:spPr>
          <a:xfrm>
            <a:off x="228600" y="2209800"/>
            <a:ext cx="8610600" cy="3733800"/>
          </a:xfrm>
          <a:prstGeom prst="rect">
            <a:avLst/>
          </a:prstGeom>
          <a:solidFill>
            <a:schemeClr val="accent1">
              <a:alpha val="39000"/>
            </a:schemeClr>
          </a:solidFill>
        </p:spPr>
        <p:style>
          <a:lnRef idx="2">
            <a:schemeClr val="accent1">
              <a:shade val="50000"/>
            </a:schemeClr>
          </a:lnRef>
          <a:fillRef idx="1">
            <a:schemeClr val="accent1"/>
          </a:fillRef>
          <a:effectRef idx="0">
            <a:schemeClr val="accent1"/>
          </a:effectRef>
          <a:fontRef idx="minor">
            <a:schemeClr val="lt1"/>
          </a:fontRef>
        </p:style>
        <p:txBody>
          <a:bodyPr>
            <a:prstTxWarp prst="textNoShape">
              <a:avLst/>
            </a:prstTxWarp>
          </a:bodyPr>
          <a:lstStyle/>
          <a:p>
            <a:pPr algn="ctr"/>
            <a:r>
              <a:rPr lang="en-US" sz="2000" b="1">
                <a:solidFill>
                  <a:schemeClr val="tx1"/>
                </a:solidFill>
              </a:rPr>
              <a:t>Delegating a Credential</a:t>
            </a:r>
          </a:p>
          <a:p>
            <a:pPr algn="ctr"/>
            <a:endParaRPr lang="en-US" sz="2000">
              <a:solidFill>
                <a:schemeClr val="tx1"/>
              </a:solidFill>
            </a:endParaRPr>
          </a:p>
        </p:txBody>
      </p:sp>
      <p:sp>
        <p:nvSpPr>
          <p:cNvPr id="14" name="Rectangle 13"/>
          <p:cNvSpPr/>
          <p:nvPr/>
        </p:nvSpPr>
        <p:spPr>
          <a:xfrm>
            <a:off x="4495800" y="2667000"/>
            <a:ext cx="4191000" cy="30480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prstTxWarp prst="textNoShape">
              <a:avLst/>
            </a:prstTxWarp>
          </a:bodyPr>
          <a:lstStyle/>
          <a:p>
            <a:pPr algn="ctr"/>
            <a:endParaRPr lang="en-US">
              <a:solidFill>
                <a:srgbClr val="FFFFFF"/>
              </a:solidFill>
            </a:endParaRPr>
          </a:p>
        </p:txBody>
      </p:sp>
      <p:sp>
        <p:nvSpPr>
          <p:cNvPr id="15" name="Right Arrow 14"/>
          <p:cNvSpPr/>
          <p:nvPr/>
        </p:nvSpPr>
        <p:spPr>
          <a:xfrm>
            <a:off x="4495800" y="3962400"/>
            <a:ext cx="4191000" cy="457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prstTxWarp prst="textNoShape">
              <a:avLst/>
            </a:prstTxWarp>
          </a:bodyPr>
          <a:lstStyle/>
          <a:p>
            <a:pPr algn="ctr"/>
            <a:endParaRPr lang="en-US">
              <a:solidFill>
                <a:srgbClr val="FFFFFF"/>
              </a:solidFill>
            </a:endParaRPr>
          </a:p>
        </p:txBody>
      </p:sp>
    </p:spTree>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43010" name="Picture 6"/>
          <p:cNvPicPr>
            <a:picLocks noChangeAspect="1" noChangeArrowheads="1"/>
          </p:cNvPicPr>
          <p:nvPr/>
        </p:nvPicPr>
        <p:blipFill>
          <a:blip r:embed="rId2"/>
          <a:srcRect/>
          <a:stretch>
            <a:fillRect/>
          </a:stretch>
        </p:blipFill>
        <p:spPr bwMode="auto">
          <a:xfrm>
            <a:off x="457200" y="2686050"/>
            <a:ext cx="8143875" cy="2952750"/>
          </a:xfrm>
          <a:prstGeom prst="rect">
            <a:avLst/>
          </a:prstGeom>
          <a:noFill/>
          <a:ln w="9525">
            <a:noFill/>
            <a:miter lim="800000"/>
            <a:headEnd/>
            <a:tailEnd/>
          </a:ln>
        </p:spPr>
      </p:pic>
      <p:sp>
        <p:nvSpPr>
          <p:cNvPr id="43011" name="Title 1"/>
          <p:cNvSpPr>
            <a:spLocks noGrp="1"/>
          </p:cNvSpPr>
          <p:nvPr>
            <p:ph type="title"/>
          </p:nvPr>
        </p:nvSpPr>
        <p:spPr>
          <a:xfrm>
            <a:off x="0" y="0"/>
            <a:ext cx="6858000" cy="1066800"/>
          </a:xfrm>
        </p:spPr>
        <p:txBody>
          <a:bodyPr/>
          <a:lstStyle/>
          <a:p>
            <a:pPr eaLnBrk="1" hangingPunct="1"/>
            <a:r>
              <a:rPr lang="en-US"/>
              <a:t>Delegating a Credential</a:t>
            </a:r>
          </a:p>
        </p:txBody>
      </p:sp>
      <p:sp>
        <p:nvSpPr>
          <p:cNvPr id="21" name="Rectangle 20"/>
          <p:cNvSpPr/>
          <p:nvPr/>
        </p:nvSpPr>
        <p:spPr>
          <a:xfrm>
            <a:off x="228600" y="2209800"/>
            <a:ext cx="8610600" cy="3733800"/>
          </a:xfrm>
          <a:prstGeom prst="rect">
            <a:avLst/>
          </a:prstGeom>
          <a:solidFill>
            <a:schemeClr val="accent1">
              <a:alpha val="39000"/>
            </a:schemeClr>
          </a:solidFill>
        </p:spPr>
        <p:style>
          <a:lnRef idx="2">
            <a:schemeClr val="accent1">
              <a:shade val="50000"/>
            </a:schemeClr>
          </a:lnRef>
          <a:fillRef idx="1">
            <a:schemeClr val="accent1"/>
          </a:fillRef>
          <a:effectRef idx="0">
            <a:schemeClr val="accent1"/>
          </a:effectRef>
          <a:fontRef idx="minor">
            <a:schemeClr val="lt1"/>
          </a:fontRef>
        </p:style>
        <p:txBody>
          <a:bodyPr>
            <a:prstTxWarp prst="textNoShape">
              <a:avLst/>
            </a:prstTxWarp>
          </a:bodyPr>
          <a:lstStyle/>
          <a:p>
            <a:pPr algn="ctr"/>
            <a:r>
              <a:rPr lang="en-US" sz="2000" b="1">
                <a:solidFill>
                  <a:schemeClr val="tx1"/>
                </a:solidFill>
              </a:rPr>
              <a:t>Delegating a Credential</a:t>
            </a:r>
          </a:p>
          <a:p>
            <a:pPr algn="ctr"/>
            <a:endParaRPr lang="en-US" sz="2000">
              <a:solidFill>
                <a:schemeClr val="tx1"/>
              </a:solidFill>
            </a:endParaRPr>
          </a:p>
        </p:txBody>
      </p:sp>
      <p:sp>
        <p:nvSpPr>
          <p:cNvPr id="14" name="Rectangle 13"/>
          <p:cNvSpPr/>
          <p:nvPr/>
        </p:nvSpPr>
        <p:spPr>
          <a:xfrm>
            <a:off x="6629400" y="2667000"/>
            <a:ext cx="2057400" cy="30480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prstTxWarp prst="textNoShape">
              <a:avLst/>
            </a:prstTxWarp>
          </a:bodyPr>
          <a:lstStyle/>
          <a:p>
            <a:pPr algn="ctr"/>
            <a:endParaRPr lang="en-US">
              <a:solidFill>
                <a:srgbClr val="FFFFFF"/>
              </a:solidFill>
            </a:endParaRPr>
          </a:p>
        </p:txBody>
      </p:sp>
      <p:sp>
        <p:nvSpPr>
          <p:cNvPr id="15" name="Right Arrow 14"/>
          <p:cNvSpPr/>
          <p:nvPr/>
        </p:nvSpPr>
        <p:spPr>
          <a:xfrm>
            <a:off x="6629400" y="3962400"/>
            <a:ext cx="2057400" cy="457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prstTxWarp prst="textNoShape">
              <a:avLst/>
            </a:prstTxWarp>
          </a:bodyPr>
          <a:lstStyle/>
          <a:p>
            <a:pPr algn="ctr"/>
            <a:endParaRPr lang="en-US">
              <a:solidFill>
                <a:srgbClr val="FFFFFF"/>
              </a:solidFill>
            </a:endParaRPr>
          </a:p>
        </p:txBody>
      </p:sp>
    </p:spTree>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44034" name="Picture 6"/>
          <p:cNvPicPr>
            <a:picLocks noChangeAspect="1" noChangeArrowheads="1"/>
          </p:cNvPicPr>
          <p:nvPr/>
        </p:nvPicPr>
        <p:blipFill>
          <a:blip r:embed="rId2"/>
          <a:srcRect/>
          <a:stretch>
            <a:fillRect/>
          </a:stretch>
        </p:blipFill>
        <p:spPr bwMode="auto">
          <a:xfrm>
            <a:off x="457200" y="2686050"/>
            <a:ext cx="8143875" cy="2952750"/>
          </a:xfrm>
          <a:prstGeom prst="rect">
            <a:avLst/>
          </a:prstGeom>
          <a:noFill/>
          <a:ln w="9525">
            <a:noFill/>
            <a:miter lim="800000"/>
            <a:headEnd/>
            <a:tailEnd/>
          </a:ln>
        </p:spPr>
      </p:pic>
      <p:sp>
        <p:nvSpPr>
          <p:cNvPr id="44035" name="Title 1"/>
          <p:cNvSpPr>
            <a:spLocks noGrp="1"/>
          </p:cNvSpPr>
          <p:nvPr>
            <p:ph type="title"/>
          </p:nvPr>
        </p:nvSpPr>
        <p:spPr>
          <a:xfrm>
            <a:off x="0" y="0"/>
            <a:ext cx="6858000" cy="1066800"/>
          </a:xfrm>
        </p:spPr>
        <p:txBody>
          <a:bodyPr/>
          <a:lstStyle/>
          <a:p>
            <a:pPr eaLnBrk="1" hangingPunct="1"/>
            <a:r>
              <a:rPr lang="en-US"/>
              <a:t>Delegating a Credential</a:t>
            </a:r>
          </a:p>
        </p:txBody>
      </p:sp>
      <p:sp>
        <p:nvSpPr>
          <p:cNvPr id="21" name="Rectangle 20"/>
          <p:cNvSpPr/>
          <p:nvPr/>
        </p:nvSpPr>
        <p:spPr>
          <a:xfrm>
            <a:off x="228600" y="2209800"/>
            <a:ext cx="8610600" cy="3733800"/>
          </a:xfrm>
          <a:prstGeom prst="rect">
            <a:avLst/>
          </a:prstGeom>
          <a:solidFill>
            <a:schemeClr val="accent1">
              <a:alpha val="39000"/>
            </a:schemeClr>
          </a:solidFill>
        </p:spPr>
        <p:style>
          <a:lnRef idx="2">
            <a:schemeClr val="accent1">
              <a:shade val="50000"/>
            </a:schemeClr>
          </a:lnRef>
          <a:fillRef idx="1">
            <a:schemeClr val="accent1"/>
          </a:fillRef>
          <a:effectRef idx="0">
            <a:schemeClr val="accent1"/>
          </a:effectRef>
          <a:fontRef idx="minor">
            <a:schemeClr val="lt1"/>
          </a:fontRef>
        </p:style>
        <p:txBody>
          <a:bodyPr>
            <a:prstTxWarp prst="textNoShape">
              <a:avLst/>
            </a:prstTxWarp>
          </a:bodyPr>
          <a:lstStyle/>
          <a:p>
            <a:pPr algn="ctr"/>
            <a:r>
              <a:rPr lang="en-US" sz="2000" b="1">
                <a:solidFill>
                  <a:schemeClr val="tx1"/>
                </a:solidFill>
              </a:rPr>
              <a:t>Delegating a Credential</a:t>
            </a:r>
          </a:p>
          <a:p>
            <a:pPr algn="ctr"/>
            <a:endParaRPr lang="en-US" sz="2000">
              <a:solidFill>
                <a:schemeClr val="tx1"/>
              </a:solidFill>
            </a:endParaRPr>
          </a:p>
        </p:txBody>
      </p:sp>
    </p:spTree>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5058" name="Title 1"/>
          <p:cNvSpPr>
            <a:spLocks noGrp="1"/>
          </p:cNvSpPr>
          <p:nvPr>
            <p:ph type="title"/>
          </p:nvPr>
        </p:nvSpPr>
        <p:spPr>
          <a:xfrm>
            <a:off x="0" y="0"/>
            <a:ext cx="6858000" cy="1066800"/>
          </a:xfrm>
        </p:spPr>
        <p:txBody>
          <a:bodyPr/>
          <a:lstStyle/>
          <a:p>
            <a:pPr eaLnBrk="1" hangingPunct="1"/>
            <a:r>
              <a:rPr lang="en-US"/>
              <a:t>Obtaining a Delegated Credential</a:t>
            </a:r>
          </a:p>
        </p:txBody>
      </p:sp>
      <p:sp>
        <p:nvSpPr>
          <p:cNvPr id="45059" name="Content Placeholder 2"/>
          <p:cNvSpPr>
            <a:spLocks noGrp="1"/>
          </p:cNvSpPr>
          <p:nvPr>
            <p:ph idx="1"/>
          </p:nvPr>
        </p:nvSpPr>
        <p:spPr>
          <a:xfrm>
            <a:off x="76200" y="1219200"/>
            <a:ext cx="8458200" cy="1981200"/>
          </a:xfrm>
        </p:spPr>
        <p:txBody>
          <a:bodyPr/>
          <a:lstStyle/>
          <a:p>
            <a:pPr eaLnBrk="1" hangingPunct="1">
              <a:buClr>
                <a:schemeClr val="accent6">
                  <a:lumMod val="75000"/>
                </a:schemeClr>
              </a:buClr>
            </a:pPr>
            <a:r>
              <a:rPr lang="en-US" sz="2000" dirty="0"/>
              <a:t>Delegated Credential Reference</a:t>
            </a:r>
          </a:p>
          <a:p>
            <a:pPr lvl="1" eaLnBrk="1" hangingPunct="1">
              <a:buClr>
                <a:schemeClr val="accent6">
                  <a:lumMod val="75000"/>
                </a:schemeClr>
              </a:buClr>
            </a:pPr>
            <a:r>
              <a:rPr lang="en-US" dirty="0"/>
              <a:t>Reference to the credential that the client wishes to obtain</a:t>
            </a:r>
          </a:p>
          <a:p>
            <a:pPr eaLnBrk="1" hangingPunct="1">
              <a:buClr>
                <a:schemeClr val="accent6">
                  <a:lumMod val="75000"/>
                </a:schemeClr>
              </a:buClr>
            </a:pPr>
            <a:r>
              <a:rPr lang="en-US" sz="2000" dirty="0"/>
              <a:t>Credential</a:t>
            </a:r>
          </a:p>
          <a:p>
            <a:pPr lvl="1" eaLnBrk="1" hangingPunct="1">
              <a:buClr>
                <a:schemeClr val="accent6">
                  <a:lumMod val="75000"/>
                </a:schemeClr>
              </a:buClr>
            </a:pPr>
            <a:r>
              <a:rPr lang="en-US" dirty="0"/>
              <a:t>The client’s credential, used to authenticate with the CDS and obtain the desired delegated credential.</a:t>
            </a:r>
          </a:p>
          <a:p>
            <a:pPr lvl="1" eaLnBrk="1" hangingPunct="1"/>
            <a:endParaRPr lang="en-US" sz="2000" dirty="0"/>
          </a:p>
          <a:p>
            <a:pPr eaLnBrk="1" hangingPunct="1">
              <a:buFontTx/>
              <a:buNone/>
            </a:pPr>
            <a:endParaRPr lang="en-US" dirty="0"/>
          </a:p>
          <a:p>
            <a:pPr lvl="1" eaLnBrk="1" hangingPunct="1">
              <a:buFontTx/>
              <a:buNone/>
            </a:pPr>
            <a:endParaRPr lang="en-US" dirty="0"/>
          </a:p>
        </p:txBody>
      </p:sp>
      <p:pic>
        <p:nvPicPr>
          <p:cNvPr id="5" name="Picture 4"/>
          <p:cNvPicPr>
            <a:picLocks noChangeAspect="1"/>
          </p:cNvPicPr>
          <p:nvPr/>
        </p:nvPicPr>
        <p:blipFill>
          <a:blip r:embed="rId2"/>
          <a:stretch>
            <a:fillRect/>
          </a:stretch>
        </p:blipFill>
        <p:spPr>
          <a:xfrm>
            <a:off x="762000" y="3158889"/>
            <a:ext cx="7607300" cy="2708511"/>
          </a:xfrm>
          <a:prstGeom prst="rect">
            <a:avLst/>
          </a:prstGeom>
        </p:spPr>
      </p:pic>
    </p:spTree>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1" name="Rectangle 20"/>
          <p:cNvSpPr/>
          <p:nvPr/>
        </p:nvSpPr>
        <p:spPr>
          <a:xfrm>
            <a:off x="228600" y="2057400"/>
            <a:ext cx="8610600" cy="3886200"/>
          </a:xfrm>
          <a:prstGeom prst="rect">
            <a:avLst/>
          </a:prstGeom>
          <a:solidFill>
            <a:schemeClr val="accent1">
              <a:alpha val="39000"/>
            </a:schemeClr>
          </a:solidFill>
        </p:spPr>
        <p:style>
          <a:lnRef idx="2">
            <a:schemeClr val="accent1">
              <a:shade val="50000"/>
            </a:schemeClr>
          </a:lnRef>
          <a:fillRef idx="1">
            <a:schemeClr val="accent1"/>
          </a:fillRef>
          <a:effectRef idx="0">
            <a:schemeClr val="accent1"/>
          </a:effectRef>
          <a:fontRef idx="minor">
            <a:schemeClr val="lt1"/>
          </a:fontRef>
        </p:style>
        <p:txBody>
          <a:bodyPr>
            <a:prstTxWarp prst="textNoShape">
              <a:avLst/>
            </a:prstTxWarp>
          </a:bodyPr>
          <a:lstStyle/>
          <a:p>
            <a:pPr algn="ctr"/>
            <a:r>
              <a:rPr lang="en-US" sz="2000" b="1">
                <a:solidFill>
                  <a:schemeClr val="tx1"/>
                </a:solidFill>
              </a:rPr>
              <a:t>Obtaining a Delegated a Credential</a:t>
            </a:r>
          </a:p>
          <a:p>
            <a:pPr algn="ctr"/>
            <a:endParaRPr lang="en-US" sz="2000">
              <a:solidFill>
                <a:schemeClr val="tx1"/>
              </a:solidFill>
            </a:endParaRPr>
          </a:p>
        </p:txBody>
      </p:sp>
      <p:sp>
        <p:nvSpPr>
          <p:cNvPr id="14" name="Rectangle 13"/>
          <p:cNvSpPr/>
          <p:nvPr/>
        </p:nvSpPr>
        <p:spPr>
          <a:xfrm>
            <a:off x="381000" y="2514600"/>
            <a:ext cx="8305800" cy="33528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prstTxWarp prst="textNoShape">
              <a:avLst/>
            </a:prstTxWarp>
          </a:bodyPr>
          <a:lstStyle/>
          <a:p>
            <a:pPr algn="ctr"/>
            <a:endParaRPr lang="en-US">
              <a:solidFill>
                <a:srgbClr val="FFFFFF"/>
              </a:solidFill>
            </a:endParaRPr>
          </a:p>
        </p:txBody>
      </p:sp>
      <p:sp>
        <p:nvSpPr>
          <p:cNvPr id="46084" name="Title 1"/>
          <p:cNvSpPr>
            <a:spLocks noGrp="1"/>
          </p:cNvSpPr>
          <p:nvPr>
            <p:ph type="title"/>
          </p:nvPr>
        </p:nvSpPr>
        <p:spPr>
          <a:xfrm>
            <a:off x="0" y="0"/>
            <a:ext cx="6858000" cy="1066800"/>
          </a:xfrm>
        </p:spPr>
        <p:txBody>
          <a:bodyPr/>
          <a:lstStyle/>
          <a:p>
            <a:pPr eaLnBrk="1" hangingPunct="1"/>
            <a:r>
              <a:rPr lang="en-US"/>
              <a:t>Obtaining a Delegated Credential</a:t>
            </a:r>
          </a:p>
        </p:txBody>
      </p:sp>
      <p:sp>
        <p:nvSpPr>
          <p:cNvPr id="15" name="Right Arrow 14"/>
          <p:cNvSpPr/>
          <p:nvPr/>
        </p:nvSpPr>
        <p:spPr>
          <a:xfrm>
            <a:off x="381000" y="3962400"/>
            <a:ext cx="8305800" cy="457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prstTxWarp prst="textNoShape">
              <a:avLst/>
            </a:prstTxWarp>
          </a:bodyPr>
          <a:lstStyle/>
          <a:p>
            <a:pPr algn="ctr"/>
            <a:endParaRPr lang="en-US">
              <a:solidFill>
                <a:srgbClr val="FFFFFF"/>
              </a:solidFill>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0" y="228600"/>
            <a:ext cx="6324600" cy="639763"/>
          </a:xfrm>
        </p:spPr>
        <p:txBody>
          <a:bodyPr/>
          <a:lstStyle/>
          <a:p>
            <a:pPr eaLnBrk="1" hangingPunct="1"/>
            <a:r>
              <a:rPr lang="en-US"/>
              <a:t>GAARDS Security Infrastructure</a:t>
            </a:r>
          </a:p>
        </p:txBody>
      </p:sp>
      <p:sp>
        <p:nvSpPr>
          <p:cNvPr id="6" name="Rectangle 3"/>
          <p:cNvSpPr txBox="1">
            <a:spLocks noChangeArrowheads="1"/>
          </p:cNvSpPr>
          <p:nvPr/>
        </p:nvSpPr>
        <p:spPr bwMode="auto">
          <a:xfrm>
            <a:off x="0" y="1295400"/>
            <a:ext cx="8305800" cy="685800"/>
          </a:xfrm>
          <a:prstGeom prst="rect">
            <a:avLst/>
          </a:prstGeom>
          <a:noFill/>
          <a:ln w="9525">
            <a:noFill/>
            <a:miter lim="800000"/>
            <a:headEnd/>
            <a:tailEnd/>
          </a:ln>
        </p:spPr>
        <p:txBody>
          <a:bodyPr>
            <a:prstTxWarp prst="textNoShape">
              <a:avLst/>
            </a:prstTxWarp>
          </a:bodyPr>
          <a:lstStyle/>
          <a:p>
            <a:pPr marL="342900" indent="-342900">
              <a:spcBef>
                <a:spcPct val="20000"/>
              </a:spcBef>
              <a:buClr>
                <a:srgbClr val="222268"/>
              </a:buClr>
              <a:buFont typeface="Arial" charset="0"/>
              <a:buChar char="•"/>
            </a:pPr>
            <a:r>
              <a:rPr lang="en-US" sz="2400">
                <a:solidFill>
                  <a:srgbClr val="000000"/>
                </a:solidFill>
                <a:latin typeface="Calibri" charset="0"/>
              </a:rPr>
              <a:t>GAARDS provides services and tools for the administration and enforcement of security policy in an enterprise Grid.  </a:t>
            </a:r>
          </a:p>
          <a:p>
            <a:pPr marL="342900" indent="-342900">
              <a:spcBef>
                <a:spcPct val="20000"/>
              </a:spcBef>
              <a:buClr>
                <a:srgbClr val="222268"/>
              </a:buClr>
              <a:buFont typeface="Arial" charset="0"/>
              <a:buChar char="•"/>
            </a:pPr>
            <a:r>
              <a:rPr lang="en-US" sz="2400">
                <a:solidFill>
                  <a:srgbClr val="000000"/>
                </a:solidFill>
                <a:latin typeface="Calibri" charset="0"/>
              </a:rPr>
              <a:t>GAARDS is the security infrastructure for caGrid.</a:t>
            </a:r>
          </a:p>
          <a:p>
            <a:pPr marL="342900" indent="-342900"/>
            <a:endParaRPr lang="en-US">
              <a:latin typeface="Calibri" charset="0"/>
            </a:endParaRPr>
          </a:p>
        </p:txBody>
      </p:sp>
      <p:pic>
        <p:nvPicPr>
          <p:cNvPr id="5" name="Picture 4" descr="gaards.pdf"/>
          <p:cNvPicPr>
            <a:picLocks noChangeAspect="1"/>
          </p:cNvPicPr>
          <p:nvPr/>
        </p:nvPicPr>
        <mc:AlternateContent>
          <mc:Choice xmlns:ma="http://schemas.microsoft.com/office/mac/drawingml/2008/main" Requires="ma">
            <p:blipFill>
              <a:blip r:embed="rId3"/>
              <a:stretch>
                <a:fillRect/>
              </a:stretch>
            </p:blipFill>
          </mc:Choice>
          <mc:Fallback>
            <p:blipFill>
              <a:blip r:embed="rId4"/>
              <a:stretch>
                <a:fillRect/>
              </a:stretch>
            </p:blipFill>
          </mc:Fallback>
        </mc:AlternateContent>
        <p:spPr>
          <a:xfrm>
            <a:off x="2514600" y="2590800"/>
            <a:ext cx="4433820" cy="3810000"/>
          </a:xfrm>
          <a:prstGeom prst="rect">
            <a:avLst/>
          </a:prstGeom>
        </p:spPr>
      </p:pic>
    </p:spTree>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47106" name="Picture 7"/>
          <p:cNvPicPr>
            <a:picLocks noChangeAspect="1" noChangeArrowheads="1"/>
          </p:cNvPicPr>
          <p:nvPr/>
        </p:nvPicPr>
        <p:blipFill>
          <a:blip r:embed="rId2"/>
          <a:srcRect/>
          <a:stretch>
            <a:fillRect/>
          </a:stretch>
        </p:blipFill>
        <p:spPr bwMode="auto">
          <a:xfrm>
            <a:off x="457200" y="2514600"/>
            <a:ext cx="8143875" cy="3295650"/>
          </a:xfrm>
          <a:prstGeom prst="rect">
            <a:avLst/>
          </a:prstGeom>
          <a:noFill/>
          <a:ln w="9525">
            <a:noFill/>
            <a:miter lim="800000"/>
            <a:headEnd/>
            <a:tailEnd/>
          </a:ln>
        </p:spPr>
      </p:pic>
      <p:sp>
        <p:nvSpPr>
          <p:cNvPr id="21" name="Rectangle 20"/>
          <p:cNvSpPr/>
          <p:nvPr/>
        </p:nvSpPr>
        <p:spPr>
          <a:xfrm>
            <a:off x="228600" y="2057400"/>
            <a:ext cx="8610600" cy="3886200"/>
          </a:xfrm>
          <a:prstGeom prst="rect">
            <a:avLst/>
          </a:prstGeom>
          <a:solidFill>
            <a:schemeClr val="accent1">
              <a:alpha val="39000"/>
            </a:schemeClr>
          </a:solidFill>
        </p:spPr>
        <p:style>
          <a:lnRef idx="2">
            <a:schemeClr val="accent1">
              <a:shade val="50000"/>
            </a:schemeClr>
          </a:lnRef>
          <a:fillRef idx="1">
            <a:schemeClr val="accent1"/>
          </a:fillRef>
          <a:effectRef idx="0">
            <a:schemeClr val="accent1"/>
          </a:effectRef>
          <a:fontRef idx="minor">
            <a:schemeClr val="lt1"/>
          </a:fontRef>
        </p:style>
        <p:txBody>
          <a:bodyPr>
            <a:prstTxWarp prst="textNoShape">
              <a:avLst/>
            </a:prstTxWarp>
          </a:bodyPr>
          <a:lstStyle/>
          <a:p>
            <a:pPr algn="ctr"/>
            <a:r>
              <a:rPr lang="en-US" sz="2000" b="1">
                <a:solidFill>
                  <a:schemeClr val="tx1"/>
                </a:solidFill>
              </a:rPr>
              <a:t>Obtaining a Delegated a Credential</a:t>
            </a:r>
          </a:p>
          <a:p>
            <a:pPr algn="ctr"/>
            <a:endParaRPr lang="en-US" sz="2000">
              <a:solidFill>
                <a:schemeClr val="tx1"/>
              </a:solidFill>
            </a:endParaRPr>
          </a:p>
        </p:txBody>
      </p:sp>
      <p:sp>
        <p:nvSpPr>
          <p:cNvPr id="47108" name="Title 1"/>
          <p:cNvSpPr>
            <a:spLocks noGrp="1"/>
          </p:cNvSpPr>
          <p:nvPr>
            <p:ph type="title"/>
          </p:nvPr>
        </p:nvSpPr>
        <p:spPr>
          <a:xfrm>
            <a:off x="0" y="0"/>
            <a:ext cx="6858000" cy="1066800"/>
          </a:xfrm>
        </p:spPr>
        <p:txBody>
          <a:bodyPr/>
          <a:lstStyle/>
          <a:p>
            <a:pPr eaLnBrk="1" hangingPunct="1"/>
            <a:r>
              <a:rPr lang="en-US"/>
              <a:t>Obtaining a Delegated Credential</a:t>
            </a:r>
          </a:p>
        </p:txBody>
      </p:sp>
      <p:sp>
        <p:nvSpPr>
          <p:cNvPr id="14" name="Rectangle 13"/>
          <p:cNvSpPr/>
          <p:nvPr/>
        </p:nvSpPr>
        <p:spPr>
          <a:xfrm>
            <a:off x="2438400" y="2514600"/>
            <a:ext cx="6248400" cy="33528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prstTxWarp prst="textNoShape">
              <a:avLst/>
            </a:prstTxWarp>
          </a:bodyPr>
          <a:lstStyle/>
          <a:p>
            <a:pPr algn="ctr"/>
            <a:endParaRPr lang="en-US">
              <a:solidFill>
                <a:srgbClr val="FFFFFF"/>
              </a:solidFill>
            </a:endParaRPr>
          </a:p>
        </p:txBody>
      </p:sp>
      <p:sp>
        <p:nvSpPr>
          <p:cNvPr id="15" name="Right Arrow 14"/>
          <p:cNvSpPr/>
          <p:nvPr/>
        </p:nvSpPr>
        <p:spPr>
          <a:xfrm>
            <a:off x="2438400" y="3962400"/>
            <a:ext cx="6248400" cy="457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prstTxWarp prst="textNoShape">
              <a:avLst/>
            </a:prstTxWarp>
          </a:bodyPr>
          <a:lstStyle/>
          <a:p>
            <a:pPr algn="ctr"/>
            <a:endParaRPr lang="en-US">
              <a:solidFill>
                <a:srgbClr val="FFFFFF"/>
              </a:solidFill>
            </a:endParaRPr>
          </a:p>
        </p:txBody>
      </p:sp>
    </p:spTree>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48130" name="Picture 7"/>
          <p:cNvPicPr>
            <a:picLocks noChangeAspect="1" noChangeArrowheads="1"/>
          </p:cNvPicPr>
          <p:nvPr/>
        </p:nvPicPr>
        <p:blipFill>
          <a:blip r:embed="rId2"/>
          <a:srcRect/>
          <a:stretch>
            <a:fillRect/>
          </a:stretch>
        </p:blipFill>
        <p:spPr bwMode="auto">
          <a:xfrm>
            <a:off x="457200" y="2514600"/>
            <a:ext cx="8143875" cy="3295650"/>
          </a:xfrm>
          <a:prstGeom prst="rect">
            <a:avLst/>
          </a:prstGeom>
          <a:noFill/>
          <a:ln w="9525">
            <a:noFill/>
            <a:miter lim="800000"/>
            <a:headEnd/>
            <a:tailEnd/>
          </a:ln>
        </p:spPr>
      </p:pic>
      <p:sp>
        <p:nvSpPr>
          <p:cNvPr id="21" name="Rectangle 20"/>
          <p:cNvSpPr/>
          <p:nvPr/>
        </p:nvSpPr>
        <p:spPr>
          <a:xfrm>
            <a:off x="228600" y="2057400"/>
            <a:ext cx="8610600" cy="3886200"/>
          </a:xfrm>
          <a:prstGeom prst="rect">
            <a:avLst/>
          </a:prstGeom>
          <a:solidFill>
            <a:schemeClr val="accent1">
              <a:alpha val="39000"/>
            </a:schemeClr>
          </a:solidFill>
        </p:spPr>
        <p:style>
          <a:lnRef idx="2">
            <a:schemeClr val="accent1">
              <a:shade val="50000"/>
            </a:schemeClr>
          </a:lnRef>
          <a:fillRef idx="1">
            <a:schemeClr val="accent1"/>
          </a:fillRef>
          <a:effectRef idx="0">
            <a:schemeClr val="accent1"/>
          </a:effectRef>
          <a:fontRef idx="minor">
            <a:schemeClr val="lt1"/>
          </a:fontRef>
        </p:style>
        <p:txBody>
          <a:bodyPr>
            <a:prstTxWarp prst="textNoShape">
              <a:avLst/>
            </a:prstTxWarp>
          </a:bodyPr>
          <a:lstStyle/>
          <a:p>
            <a:pPr algn="ctr"/>
            <a:r>
              <a:rPr lang="en-US" sz="2000" b="1">
                <a:solidFill>
                  <a:schemeClr val="tx1"/>
                </a:solidFill>
              </a:rPr>
              <a:t>Obtaining a Delegated a Credential</a:t>
            </a:r>
          </a:p>
          <a:p>
            <a:pPr algn="ctr"/>
            <a:endParaRPr lang="en-US" sz="2000">
              <a:solidFill>
                <a:schemeClr val="tx1"/>
              </a:solidFill>
            </a:endParaRPr>
          </a:p>
        </p:txBody>
      </p:sp>
      <p:sp>
        <p:nvSpPr>
          <p:cNvPr id="48132" name="Title 1"/>
          <p:cNvSpPr>
            <a:spLocks noGrp="1"/>
          </p:cNvSpPr>
          <p:nvPr>
            <p:ph type="title"/>
          </p:nvPr>
        </p:nvSpPr>
        <p:spPr>
          <a:xfrm>
            <a:off x="0" y="0"/>
            <a:ext cx="6858000" cy="1066800"/>
          </a:xfrm>
        </p:spPr>
        <p:txBody>
          <a:bodyPr/>
          <a:lstStyle/>
          <a:p>
            <a:pPr eaLnBrk="1" hangingPunct="1"/>
            <a:r>
              <a:rPr lang="en-US"/>
              <a:t>Obtaining a Delegated Credential</a:t>
            </a:r>
          </a:p>
        </p:txBody>
      </p:sp>
      <p:sp>
        <p:nvSpPr>
          <p:cNvPr id="14" name="Rectangle 13"/>
          <p:cNvSpPr/>
          <p:nvPr/>
        </p:nvSpPr>
        <p:spPr>
          <a:xfrm>
            <a:off x="4495800" y="2514600"/>
            <a:ext cx="4191000" cy="33528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prstTxWarp prst="textNoShape">
              <a:avLst/>
            </a:prstTxWarp>
          </a:bodyPr>
          <a:lstStyle/>
          <a:p>
            <a:pPr algn="ctr"/>
            <a:endParaRPr lang="en-US">
              <a:solidFill>
                <a:srgbClr val="FFFFFF"/>
              </a:solidFill>
            </a:endParaRPr>
          </a:p>
        </p:txBody>
      </p:sp>
      <p:sp>
        <p:nvSpPr>
          <p:cNvPr id="15" name="Right Arrow 14"/>
          <p:cNvSpPr/>
          <p:nvPr/>
        </p:nvSpPr>
        <p:spPr>
          <a:xfrm>
            <a:off x="4495800" y="3962400"/>
            <a:ext cx="4191000" cy="457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prstTxWarp prst="textNoShape">
              <a:avLst/>
            </a:prstTxWarp>
          </a:bodyPr>
          <a:lstStyle/>
          <a:p>
            <a:pPr algn="ctr"/>
            <a:endParaRPr lang="en-US">
              <a:solidFill>
                <a:srgbClr val="FFFFFF"/>
              </a:solidFill>
            </a:endParaRPr>
          </a:p>
        </p:txBody>
      </p:sp>
    </p:spTree>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49154" name="Picture 7"/>
          <p:cNvPicPr>
            <a:picLocks noChangeAspect="1" noChangeArrowheads="1"/>
          </p:cNvPicPr>
          <p:nvPr/>
        </p:nvPicPr>
        <p:blipFill>
          <a:blip r:embed="rId2"/>
          <a:srcRect/>
          <a:stretch>
            <a:fillRect/>
          </a:stretch>
        </p:blipFill>
        <p:spPr bwMode="auto">
          <a:xfrm>
            <a:off x="457200" y="2514600"/>
            <a:ext cx="8143875" cy="3295650"/>
          </a:xfrm>
          <a:prstGeom prst="rect">
            <a:avLst/>
          </a:prstGeom>
          <a:noFill/>
          <a:ln w="9525">
            <a:noFill/>
            <a:miter lim="800000"/>
            <a:headEnd/>
            <a:tailEnd/>
          </a:ln>
        </p:spPr>
      </p:pic>
      <p:sp>
        <p:nvSpPr>
          <p:cNvPr id="21" name="Rectangle 20"/>
          <p:cNvSpPr/>
          <p:nvPr/>
        </p:nvSpPr>
        <p:spPr>
          <a:xfrm>
            <a:off x="228600" y="2057400"/>
            <a:ext cx="8610600" cy="3886200"/>
          </a:xfrm>
          <a:prstGeom prst="rect">
            <a:avLst/>
          </a:prstGeom>
          <a:solidFill>
            <a:schemeClr val="accent1">
              <a:alpha val="39000"/>
            </a:schemeClr>
          </a:solidFill>
        </p:spPr>
        <p:style>
          <a:lnRef idx="2">
            <a:schemeClr val="accent1">
              <a:shade val="50000"/>
            </a:schemeClr>
          </a:lnRef>
          <a:fillRef idx="1">
            <a:schemeClr val="accent1"/>
          </a:fillRef>
          <a:effectRef idx="0">
            <a:schemeClr val="accent1"/>
          </a:effectRef>
          <a:fontRef idx="minor">
            <a:schemeClr val="lt1"/>
          </a:fontRef>
        </p:style>
        <p:txBody>
          <a:bodyPr>
            <a:prstTxWarp prst="textNoShape">
              <a:avLst/>
            </a:prstTxWarp>
          </a:bodyPr>
          <a:lstStyle/>
          <a:p>
            <a:pPr algn="ctr"/>
            <a:r>
              <a:rPr lang="en-US" sz="2000" b="1">
                <a:solidFill>
                  <a:schemeClr val="tx1"/>
                </a:solidFill>
              </a:rPr>
              <a:t>Obtaining a Delegated a Credential</a:t>
            </a:r>
          </a:p>
          <a:p>
            <a:pPr algn="ctr"/>
            <a:endParaRPr lang="en-US" sz="2000">
              <a:solidFill>
                <a:schemeClr val="tx1"/>
              </a:solidFill>
            </a:endParaRPr>
          </a:p>
        </p:txBody>
      </p:sp>
      <p:sp>
        <p:nvSpPr>
          <p:cNvPr id="49156" name="Title 1"/>
          <p:cNvSpPr>
            <a:spLocks noGrp="1"/>
          </p:cNvSpPr>
          <p:nvPr>
            <p:ph type="title"/>
          </p:nvPr>
        </p:nvSpPr>
        <p:spPr>
          <a:xfrm>
            <a:off x="0" y="0"/>
            <a:ext cx="6858000" cy="1066800"/>
          </a:xfrm>
        </p:spPr>
        <p:txBody>
          <a:bodyPr/>
          <a:lstStyle/>
          <a:p>
            <a:pPr eaLnBrk="1" hangingPunct="1"/>
            <a:r>
              <a:rPr lang="en-US"/>
              <a:t>Obtaining a Delegated Credential</a:t>
            </a:r>
          </a:p>
        </p:txBody>
      </p:sp>
      <p:sp>
        <p:nvSpPr>
          <p:cNvPr id="14" name="Rectangle 13"/>
          <p:cNvSpPr/>
          <p:nvPr/>
        </p:nvSpPr>
        <p:spPr>
          <a:xfrm>
            <a:off x="6629400" y="2514600"/>
            <a:ext cx="2057400" cy="33528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prstTxWarp prst="textNoShape">
              <a:avLst/>
            </a:prstTxWarp>
          </a:bodyPr>
          <a:lstStyle/>
          <a:p>
            <a:pPr algn="ctr"/>
            <a:endParaRPr lang="en-US">
              <a:solidFill>
                <a:srgbClr val="FFFFFF"/>
              </a:solidFill>
            </a:endParaRPr>
          </a:p>
        </p:txBody>
      </p:sp>
      <p:sp>
        <p:nvSpPr>
          <p:cNvPr id="15" name="Right Arrow 14"/>
          <p:cNvSpPr/>
          <p:nvPr/>
        </p:nvSpPr>
        <p:spPr>
          <a:xfrm>
            <a:off x="6629400" y="3962400"/>
            <a:ext cx="2057400" cy="457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prstTxWarp prst="textNoShape">
              <a:avLst/>
            </a:prstTxWarp>
          </a:bodyPr>
          <a:lstStyle/>
          <a:p>
            <a:pPr algn="ctr"/>
            <a:endParaRPr lang="en-US">
              <a:solidFill>
                <a:srgbClr val="FFFFFF"/>
              </a:solidFill>
            </a:endParaRPr>
          </a:p>
        </p:txBody>
      </p:sp>
    </p:spTree>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0178" name="Title 1"/>
          <p:cNvSpPr>
            <a:spLocks noGrp="1"/>
          </p:cNvSpPr>
          <p:nvPr>
            <p:ph type="title"/>
          </p:nvPr>
        </p:nvSpPr>
        <p:spPr>
          <a:xfrm>
            <a:off x="0" y="0"/>
            <a:ext cx="6858000" cy="1066800"/>
          </a:xfrm>
        </p:spPr>
        <p:txBody>
          <a:bodyPr/>
          <a:lstStyle/>
          <a:p>
            <a:pPr eaLnBrk="1" hangingPunct="1"/>
            <a:r>
              <a:rPr lang="en-US"/>
              <a:t>Obtaining a Delegated Credential</a:t>
            </a:r>
          </a:p>
        </p:txBody>
      </p:sp>
      <p:pic>
        <p:nvPicPr>
          <p:cNvPr id="50179" name="Picture 5"/>
          <p:cNvPicPr>
            <a:picLocks noChangeAspect="1" noChangeArrowheads="1"/>
          </p:cNvPicPr>
          <p:nvPr/>
        </p:nvPicPr>
        <p:blipFill>
          <a:blip r:embed="rId2"/>
          <a:srcRect/>
          <a:stretch>
            <a:fillRect/>
          </a:stretch>
        </p:blipFill>
        <p:spPr bwMode="auto">
          <a:xfrm>
            <a:off x="457200" y="2514600"/>
            <a:ext cx="8143875" cy="3295650"/>
          </a:xfrm>
          <a:prstGeom prst="rect">
            <a:avLst/>
          </a:prstGeom>
          <a:noFill/>
          <a:ln w="9525">
            <a:noFill/>
            <a:miter lim="800000"/>
            <a:headEnd/>
            <a:tailEnd/>
          </a:ln>
        </p:spPr>
      </p:pic>
      <p:sp>
        <p:nvSpPr>
          <p:cNvPr id="21" name="Rectangle 20"/>
          <p:cNvSpPr/>
          <p:nvPr/>
        </p:nvSpPr>
        <p:spPr>
          <a:xfrm>
            <a:off x="228600" y="2057400"/>
            <a:ext cx="8610600" cy="3886200"/>
          </a:xfrm>
          <a:prstGeom prst="rect">
            <a:avLst/>
          </a:prstGeom>
          <a:solidFill>
            <a:schemeClr val="accent1">
              <a:alpha val="39000"/>
            </a:schemeClr>
          </a:solidFill>
        </p:spPr>
        <p:style>
          <a:lnRef idx="2">
            <a:schemeClr val="accent1">
              <a:shade val="50000"/>
            </a:schemeClr>
          </a:lnRef>
          <a:fillRef idx="1">
            <a:schemeClr val="accent1"/>
          </a:fillRef>
          <a:effectRef idx="0">
            <a:schemeClr val="accent1"/>
          </a:effectRef>
          <a:fontRef idx="minor">
            <a:schemeClr val="lt1"/>
          </a:fontRef>
        </p:style>
        <p:txBody>
          <a:bodyPr>
            <a:prstTxWarp prst="textNoShape">
              <a:avLst/>
            </a:prstTxWarp>
          </a:bodyPr>
          <a:lstStyle/>
          <a:p>
            <a:pPr algn="ctr"/>
            <a:r>
              <a:rPr lang="en-US" sz="2000" b="1">
                <a:solidFill>
                  <a:schemeClr val="tx1"/>
                </a:solidFill>
              </a:rPr>
              <a:t>Obtaining a Delegated a Credential</a:t>
            </a:r>
          </a:p>
          <a:p>
            <a:pPr algn="ctr"/>
            <a:endParaRPr lang="en-US" sz="2000">
              <a:solidFill>
                <a:schemeClr val="tx1"/>
              </a:solidFill>
            </a:endParaRPr>
          </a:p>
        </p:txBody>
      </p:sp>
    </p:spTree>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1202" name="Title 1"/>
          <p:cNvSpPr>
            <a:spLocks noGrp="1"/>
          </p:cNvSpPr>
          <p:nvPr>
            <p:ph type="title"/>
          </p:nvPr>
        </p:nvSpPr>
        <p:spPr>
          <a:xfrm>
            <a:off x="0" y="0"/>
            <a:ext cx="6858000" cy="1066800"/>
          </a:xfrm>
        </p:spPr>
        <p:txBody>
          <a:bodyPr/>
          <a:lstStyle/>
          <a:p>
            <a:pPr eaLnBrk="1" hangingPunct="1"/>
            <a:r>
              <a:rPr lang="en-US" dirty="0" smtClean="0"/>
              <a:t>Administrating </a:t>
            </a:r>
            <a:r>
              <a:rPr lang="en-US" dirty="0"/>
              <a:t>Delegated Credentials</a:t>
            </a:r>
          </a:p>
        </p:txBody>
      </p:sp>
      <p:sp>
        <p:nvSpPr>
          <p:cNvPr id="51203" name="Content Placeholder 2"/>
          <p:cNvSpPr>
            <a:spLocks noGrp="1"/>
          </p:cNvSpPr>
          <p:nvPr>
            <p:ph idx="1"/>
          </p:nvPr>
        </p:nvSpPr>
        <p:spPr>
          <a:xfrm>
            <a:off x="76200" y="1219200"/>
            <a:ext cx="4419600" cy="5486400"/>
          </a:xfrm>
        </p:spPr>
        <p:txBody>
          <a:bodyPr/>
          <a:lstStyle/>
          <a:p>
            <a:pPr eaLnBrk="1" hangingPunct="1">
              <a:buClr>
                <a:schemeClr val="accent6">
                  <a:lumMod val="75000"/>
                </a:schemeClr>
              </a:buClr>
            </a:pPr>
            <a:r>
              <a:rPr lang="en-US" b="0" dirty="0"/>
              <a:t>The CDS allows</a:t>
            </a:r>
            <a:r>
              <a:rPr lang="en-US" b="0" dirty="0" smtClean="0"/>
              <a:t> users and administrators to monitor delegated credentials</a:t>
            </a:r>
          </a:p>
          <a:p>
            <a:pPr eaLnBrk="1" hangingPunct="1">
              <a:buClr>
                <a:schemeClr val="accent6">
                  <a:lumMod val="75000"/>
                </a:schemeClr>
              </a:buClr>
            </a:pPr>
            <a:r>
              <a:rPr lang="en-US" b="0" dirty="0" smtClean="0"/>
              <a:t>Users may monitor only the credentials they delegated</a:t>
            </a:r>
          </a:p>
          <a:p>
            <a:pPr eaLnBrk="1" hangingPunct="1">
              <a:buClr>
                <a:schemeClr val="accent6">
                  <a:lumMod val="75000"/>
                </a:schemeClr>
              </a:buClr>
            </a:pPr>
            <a:r>
              <a:rPr lang="en-US" b="0" dirty="0" smtClean="0"/>
              <a:t>CDS administrators may monitor any delegated credentials.</a:t>
            </a:r>
          </a:p>
          <a:p>
            <a:pPr eaLnBrk="1" hangingPunct="1">
              <a:buClr>
                <a:schemeClr val="accent6">
                  <a:lumMod val="75000"/>
                </a:schemeClr>
              </a:buClr>
            </a:pPr>
            <a:r>
              <a:rPr lang="en-US" dirty="0" smtClean="0"/>
              <a:t>Search Criteria</a:t>
            </a:r>
          </a:p>
          <a:p>
            <a:pPr eaLnBrk="1" hangingPunct="1">
              <a:buClr>
                <a:schemeClr val="accent6">
                  <a:lumMod val="75000"/>
                </a:schemeClr>
              </a:buClr>
            </a:pPr>
            <a:endParaRPr lang="en-US" dirty="0" smtClean="0"/>
          </a:p>
          <a:p>
            <a:pPr lvl="1" eaLnBrk="1" hangingPunct="1"/>
            <a:endParaRPr lang="en-US" dirty="0" smtClean="0"/>
          </a:p>
          <a:p>
            <a:pPr lvl="1" eaLnBrk="1" hangingPunct="1"/>
            <a:endParaRPr lang="en-US" sz="2000" dirty="0"/>
          </a:p>
          <a:p>
            <a:pPr eaLnBrk="1" hangingPunct="1">
              <a:buFontTx/>
              <a:buNone/>
            </a:pPr>
            <a:endParaRPr lang="en-US" dirty="0"/>
          </a:p>
          <a:p>
            <a:pPr lvl="1" eaLnBrk="1" hangingPunct="1">
              <a:buFontTx/>
              <a:buNone/>
            </a:pPr>
            <a:endParaRPr lang="en-US" dirty="0"/>
          </a:p>
        </p:txBody>
      </p:sp>
      <p:pic>
        <p:nvPicPr>
          <p:cNvPr id="5" name="Picture 4" descr="Image155.png"/>
          <p:cNvPicPr>
            <a:picLocks noChangeAspect="1"/>
          </p:cNvPicPr>
          <p:nvPr/>
        </p:nvPicPr>
        <p:blipFill>
          <a:blip r:embed="rId2"/>
          <a:stretch>
            <a:fillRect/>
          </a:stretch>
        </p:blipFill>
        <p:spPr>
          <a:xfrm>
            <a:off x="354318" y="3733800"/>
            <a:ext cx="3836682" cy="2571750"/>
          </a:xfrm>
          <a:prstGeom prst="rect">
            <a:avLst/>
          </a:prstGeom>
        </p:spPr>
      </p:pic>
      <p:pic>
        <p:nvPicPr>
          <p:cNvPr id="6" name="Picture 5"/>
          <p:cNvPicPr>
            <a:picLocks noChangeAspect="1"/>
          </p:cNvPicPr>
          <p:nvPr/>
        </p:nvPicPr>
        <p:blipFill>
          <a:blip r:embed="rId3"/>
          <a:stretch>
            <a:fillRect/>
          </a:stretch>
        </p:blipFill>
        <p:spPr>
          <a:xfrm>
            <a:off x="4633962" y="2133600"/>
            <a:ext cx="4205238" cy="3124200"/>
          </a:xfrm>
          <a:prstGeom prst="rect">
            <a:avLst/>
          </a:prstGeom>
        </p:spPr>
      </p:pic>
    </p:spTree>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1202" name="Title 1"/>
          <p:cNvSpPr>
            <a:spLocks noGrp="1"/>
          </p:cNvSpPr>
          <p:nvPr>
            <p:ph type="title"/>
          </p:nvPr>
        </p:nvSpPr>
        <p:spPr>
          <a:xfrm>
            <a:off x="0" y="0"/>
            <a:ext cx="6858000" cy="1066800"/>
          </a:xfrm>
        </p:spPr>
        <p:txBody>
          <a:bodyPr/>
          <a:lstStyle/>
          <a:p>
            <a:pPr eaLnBrk="1" hangingPunct="1"/>
            <a:r>
              <a:rPr lang="en-US" dirty="0" smtClean="0"/>
              <a:t>Administrating </a:t>
            </a:r>
            <a:r>
              <a:rPr lang="en-US" dirty="0"/>
              <a:t>Delegated Credentials</a:t>
            </a:r>
          </a:p>
        </p:txBody>
      </p:sp>
      <p:sp>
        <p:nvSpPr>
          <p:cNvPr id="51203" name="Content Placeholder 2"/>
          <p:cNvSpPr>
            <a:spLocks noGrp="1"/>
          </p:cNvSpPr>
          <p:nvPr>
            <p:ph idx="1"/>
          </p:nvPr>
        </p:nvSpPr>
        <p:spPr>
          <a:xfrm>
            <a:off x="76200" y="1219200"/>
            <a:ext cx="4419600" cy="5486400"/>
          </a:xfrm>
        </p:spPr>
        <p:txBody>
          <a:bodyPr/>
          <a:lstStyle/>
          <a:p>
            <a:pPr eaLnBrk="1" hangingPunct="1">
              <a:buClr>
                <a:schemeClr val="accent6">
                  <a:lumMod val="75000"/>
                </a:schemeClr>
              </a:buClr>
            </a:pPr>
            <a:r>
              <a:rPr lang="en-US" dirty="0" smtClean="0"/>
              <a:t>General Information – </a:t>
            </a:r>
            <a:r>
              <a:rPr lang="en-US" b="0" dirty="0" smtClean="0"/>
              <a:t>The CDS maintains identifying information for each delegated credential.</a:t>
            </a:r>
            <a:endParaRPr lang="en-US" dirty="0" smtClean="0"/>
          </a:p>
          <a:p>
            <a:pPr lvl="1" eaLnBrk="1" hangingPunct="1"/>
            <a:endParaRPr lang="en-US" dirty="0" smtClean="0"/>
          </a:p>
          <a:p>
            <a:pPr lvl="1" eaLnBrk="1" hangingPunct="1"/>
            <a:endParaRPr lang="en-US" sz="2000" dirty="0"/>
          </a:p>
          <a:p>
            <a:pPr eaLnBrk="1" hangingPunct="1">
              <a:buFontTx/>
              <a:buNone/>
            </a:pPr>
            <a:endParaRPr lang="en-US" dirty="0"/>
          </a:p>
          <a:p>
            <a:pPr lvl="1" eaLnBrk="1" hangingPunct="1">
              <a:buFontTx/>
              <a:buNone/>
            </a:pPr>
            <a:endParaRPr lang="en-US" dirty="0"/>
          </a:p>
        </p:txBody>
      </p:sp>
      <p:pic>
        <p:nvPicPr>
          <p:cNvPr id="5" name="Picture 4"/>
          <p:cNvPicPr>
            <a:picLocks noChangeAspect="1"/>
          </p:cNvPicPr>
          <p:nvPr/>
        </p:nvPicPr>
        <p:blipFill>
          <a:blip r:embed="rId2"/>
          <a:stretch>
            <a:fillRect/>
          </a:stretch>
        </p:blipFill>
        <p:spPr>
          <a:xfrm>
            <a:off x="4419600" y="1894855"/>
            <a:ext cx="4648200" cy="3286745"/>
          </a:xfrm>
          <a:prstGeom prst="rect">
            <a:avLst/>
          </a:prstGeom>
        </p:spPr>
      </p:pic>
      <p:pic>
        <p:nvPicPr>
          <p:cNvPr id="6" name="Picture 5" descr="Image157.png"/>
          <p:cNvPicPr>
            <a:picLocks noChangeAspect="1"/>
          </p:cNvPicPr>
          <p:nvPr/>
        </p:nvPicPr>
        <p:blipFill>
          <a:blip r:embed="rId3"/>
          <a:stretch>
            <a:fillRect/>
          </a:stretch>
        </p:blipFill>
        <p:spPr>
          <a:xfrm>
            <a:off x="228600" y="2209800"/>
            <a:ext cx="4047361" cy="4038600"/>
          </a:xfrm>
          <a:prstGeom prst="rect">
            <a:avLst/>
          </a:prstGeom>
        </p:spPr>
      </p:pic>
    </p:spTree>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1202" name="Title 1"/>
          <p:cNvSpPr>
            <a:spLocks noGrp="1"/>
          </p:cNvSpPr>
          <p:nvPr>
            <p:ph type="title"/>
          </p:nvPr>
        </p:nvSpPr>
        <p:spPr>
          <a:xfrm>
            <a:off x="0" y="0"/>
            <a:ext cx="6858000" cy="1066800"/>
          </a:xfrm>
        </p:spPr>
        <p:txBody>
          <a:bodyPr/>
          <a:lstStyle/>
          <a:p>
            <a:pPr eaLnBrk="1" hangingPunct="1"/>
            <a:r>
              <a:rPr lang="en-US" dirty="0" smtClean="0"/>
              <a:t>Administrating </a:t>
            </a:r>
            <a:r>
              <a:rPr lang="en-US" dirty="0"/>
              <a:t>Delegated Credentials</a:t>
            </a:r>
          </a:p>
        </p:txBody>
      </p:sp>
      <p:sp>
        <p:nvSpPr>
          <p:cNvPr id="51203" name="Content Placeholder 2"/>
          <p:cNvSpPr>
            <a:spLocks noGrp="1"/>
          </p:cNvSpPr>
          <p:nvPr>
            <p:ph idx="1"/>
          </p:nvPr>
        </p:nvSpPr>
        <p:spPr>
          <a:xfrm>
            <a:off x="76200" y="1219200"/>
            <a:ext cx="4419600" cy="5486400"/>
          </a:xfrm>
        </p:spPr>
        <p:txBody>
          <a:bodyPr/>
          <a:lstStyle/>
          <a:p>
            <a:pPr eaLnBrk="1" hangingPunct="1">
              <a:buClr>
                <a:schemeClr val="accent6">
                  <a:lumMod val="75000"/>
                </a:schemeClr>
              </a:buClr>
            </a:pPr>
            <a:r>
              <a:rPr lang="en-US" dirty="0" smtClean="0"/>
              <a:t>Delegation Policy– </a:t>
            </a:r>
            <a:r>
              <a:rPr lang="en-US" b="0" dirty="0" smtClean="0"/>
              <a:t>The policy under which the credential can be delegated.</a:t>
            </a:r>
          </a:p>
          <a:p>
            <a:pPr eaLnBrk="1" hangingPunct="1">
              <a:buClr>
                <a:schemeClr val="accent6">
                  <a:lumMod val="75000"/>
                </a:schemeClr>
              </a:buClr>
            </a:pPr>
            <a:r>
              <a:rPr lang="en-US" dirty="0" smtClean="0"/>
              <a:t>Certificate Chain – </a:t>
            </a:r>
            <a:r>
              <a:rPr lang="en-US" b="0" dirty="0" smtClean="0"/>
              <a:t>The signing chain of X.509 certificates and X.509 certificate of the delegated credential.</a:t>
            </a:r>
            <a:endParaRPr lang="en-US" dirty="0" smtClean="0"/>
          </a:p>
          <a:p>
            <a:pPr lvl="1" eaLnBrk="1" hangingPunct="1"/>
            <a:endParaRPr lang="en-US" dirty="0" smtClean="0"/>
          </a:p>
          <a:p>
            <a:pPr lvl="1" eaLnBrk="1" hangingPunct="1"/>
            <a:endParaRPr lang="en-US" sz="2000" dirty="0"/>
          </a:p>
          <a:p>
            <a:pPr eaLnBrk="1" hangingPunct="1">
              <a:buFontTx/>
              <a:buNone/>
            </a:pPr>
            <a:endParaRPr lang="en-US" dirty="0"/>
          </a:p>
          <a:p>
            <a:pPr lvl="1" eaLnBrk="1" hangingPunct="1">
              <a:buFontTx/>
              <a:buNone/>
            </a:pPr>
            <a:endParaRPr lang="en-US" dirty="0"/>
          </a:p>
        </p:txBody>
      </p:sp>
      <p:pic>
        <p:nvPicPr>
          <p:cNvPr id="7" name="Picture 6"/>
          <p:cNvPicPr>
            <a:picLocks noChangeAspect="1"/>
          </p:cNvPicPr>
          <p:nvPr/>
        </p:nvPicPr>
        <p:blipFill>
          <a:blip r:embed="rId2"/>
          <a:stretch>
            <a:fillRect/>
          </a:stretch>
        </p:blipFill>
        <p:spPr>
          <a:xfrm>
            <a:off x="5410200" y="1219200"/>
            <a:ext cx="3581400" cy="2518089"/>
          </a:xfrm>
          <a:prstGeom prst="rect">
            <a:avLst/>
          </a:prstGeom>
        </p:spPr>
      </p:pic>
      <p:pic>
        <p:nvPicPr>
          <p:cNvPr id="8" name="Picture 7"/>
          <p:cNvPicPr>
            <a:picLocks noChangeAspect="1"/>
          </p:cNvPicPr>
          <p:nvPr/>
        </p:nvPicPr>
        <p:blipFill>
          <a:blip r:embed="rId3"/>
          <a:stretch>
            <a:fillRect/>
          </a:stretch>
        </p:blipFill>
        <p:spPr>
          <a:xfrm>
            <a:off x="5410200" y="3818316"/>
            <a:ext cx="3581400" cy="2514376"/>
          </a:xfrm>
          <a:prstGeom prst="rect">
            <a:avLst/>
          </a:prstGeom>
        </p:spPr>
      </p:pic>
    </p:spTree>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2226" name="Title 1"/>
          <p:cNvSpPr>
            <a:spLocks noGrp="1"/>
          </p:cNvSpPr>
          <p:nvPr>
            <p:ph type="title"/>
          </p:nvPr>
        </p:nvSpPr>
        <p:spPr>
          <a:xfrm>
            <a:off x="0" y="0"/>
            <a:ext cx="6858000" cy="1066800"/>
          </a:xfrm>
        </p:spPr>
        <p:txBody>
          <a:bodyPr/>
          <a:lstStyle/>
          <a:p>
            <a:pPr eaLnBrk="1" hangingPunct="1"/>
            <a:r>
              <a:rPr lang="en-US"/>
              <a:t>Monitoring Delegated Credentials</a:t>
            </a:r>
          </a:p>
        </p:txBody>
      </p:sp>
      <p:sp>
        <p:nvSpPr>
          <p:cNvPr id="52227" name="Content Placeholder 2"/>
          <p:cNvSpPr>
            <a:spLocks noGrp="1"/>
          </p:cNvSpPr>
          <p:nvPr>
            <p:ph idx="1"/>
          </p:nvPr>
        </p:nvSpPr>
        <p:spPr>
          <a:xfrm>
            <a:off x="76200" y="1219200"/>
            <a:ext cx="4648200" cy="5486400"/>
          </a:xfrm>
        </p:spPr>
        <p:txBody>
          <a:bodyPr/>
          <a:lstStyle/>
          <a:p>
            <a:pPr eaLnBrk="1" hangingPunct="1">
              <a:buClr>
                <a:schemeClr val="accent6">
                  <a:lumMod val="75000"/>
                </a:schemeClr>
              </a:buClr>
            </a:pPr>
            <a:r>
              <a:rPr lang="en-US" sz="2000" b="0" dirty="0"/>
              <a:t>The CDS captures auditing information for</a:t>
            </a:r>
            <a:r>
              <a:rPr lang="en-US" sz="2000" b="0" dirty="0" smtClean="0"/>
              <a:t> delegated credentials</a:t>
            </a:r>
          </a:p>
          <a:p>
            <a:pPr eaLnBrk="1" hangingPunct="1">
              <a:buClr>
                <a:schemeClr val="accent6">
                  <a:lumMod val="75000"/>
                </a:schemeClr>
              </a:buClr>
            </a:pPr>
            <a:endParaRPr lang="en-US" sz="2000" b="0" dirty="0" smtClean="0"/>
          </a:p>
          <a:p>
            <a:pPr eaLnBrk="1" hangingPunct="1"/>
            <a:endParaRPr lang="en-US" sz="2000" dirty="0" smtClean="0"/>
          </a:p>
          <a:p>
            <a:pPr eaLnBrk="1" hangingPunct="1"/>
            <a:endParaRPr lang="en-US" sz="2000" dirty="0" smtClean="0"/>
          </a:p>
          <a:p>
            <a:pPr eaLnBrk="1" hangingPunct="1"/>
            <a:endParaRPr lang="en-US" sz="2000" dirty="0" smtClean="0"/>
          </a:p>
          <a:p>
            <a:pPr eaLnBrk="1" hangingPunct="1"/>
            <a:endParaRPr lang="en-US" sz="2000" dirty="0" smtClean="0"/>
          </a:p>
          <a:p>
            <a:pPr eaLnBrk="1" hangingPunct="1">
              <a:buNone/>
            </a:pPr>
            <a:endParaRPr lang="en-US" sz="2000" dirty="0" smtClean="0"/>
          </a:p>
          <a:p>
            <a:pPr eaLnBrk="1" hangingPunct="1">
              <a:buClr>
                <a:schemeClr val="accent6">
                  <a:lumMod val="75000"/>
                </a:schemeClr>
              </a:buClr>
            </a:pPr>
            <a:r>
              <a:rPr lang="en-US" sz="2000" b="0" dirty="0" smtClean="0"/>
              <a:t>The </a:t>
            </a:r>
            <a:r>
              <a:rPr lang="en-US" sz="2000" b="0" dirty="0"/>
              <a:t>CDS allows clients to search and access the auditing </a:t>
            </a:r>
            <a:r>
              <a:rPr lang="en-US" sz="2000" b="0" dirty="0" smtClean="0"/>
              <a:t>information</a:t>
            </a:r>
          </a:p>
          <a:p>
            <a:pPr lvl="1" eaLnBrk="1" hangingPunct="1"/>
            <a:endParaRPr lang="en-US" dirty="0"/>
          </a:p>
          <a:p>
            <a:pPr lvl="1" eaLnBrk="1" hangingPunct="1"/>
            <a:endParaRPr lang="en-US" sz="2000" dirty="0"/>
          </a:p>
          <a:p>
            <a:pPr eaLnBrk="1" hangingPunct="1">
              <a:buFontTx/>
              <a:buNone/>
            </a:pPr>
            <a:endParaRPr lang="en-US" dirty="0"/>
          </a:p>
          <a:p>
            <a:pPr lvl="1" eaLnBrk="1" hangingPunct="1">
              <a:buFontTx/>
              <a:buNone/>
            </a:pPr>
            <a:endParaRPr lang="en-US" dirty="0"/>
          </a:p>
        </p:txBody>
      </p:sp>
      <p:pic>
        <p:nvPicPr>
          <p:cNvPr id="5" name="Picture 4" descr="Image158.png"/>
          <p:cNvPicPr>
            <a:picLocks noChangeAspect="1"/>
          </p:cNvPicPr>
          <p:nvPr/>
        </p:nvPicPr>
        <p:blipFill>
          <a:blip r:embed="rId2"/>
          <a:stretch>
            <a:fillRect/>
          </a:stretch>
        </p:blipFill>
        <p:spPr>
          <a:xfrm>
            <a:off x="393700" y="2029856"/>
            <a:ext cx="4025900" cy="1703944"/>
          </a:xfrm>
          <a:prstGeom prst="rect">
            <a:avLst/>
          </a:prstGeom>
        </p:spPr>
      </p:pic>
      <p:pic>
        <p:nvPicPr>
          <p:cNvPr id="6" name="Picture 5" descr="Image160.png"/>
          <p:cNvPicPr>
            <a:picLocks noChangeAspect="1"/>
          </p:cNvPicPr>
          <p:nvPr/>
        </p:nvPicPr>
        <p:blipFill>
          <a:blip r:embed="rId3"/>
          <a:stretch>
            <a:fillRect/>
          </a:stretch>
        </p:blipFill>
        <p:spPr>
          <a:xfrm>
            <a:off x="304800" y="4953000"/>
            <a:ext cx="4038600" cy="1537673"/>
          </a:xfrm>
          <a:prstGeom prst="rect">
            <a:avLst/>
          </a:prstGeom>
        </p:spPr>
      </p:pic>
      <p:pic>
        <p:nvPicPr>
          <p:cNvPr id="7" name="Picture 6"/>
          <p:cNvPicPr>
            <a:picLocks noChangeAspect="1"/>
          </p:cNvPicPr>
          <p:nvPr/>
        </p:nvPicPr>
        <p:blipFill>
          <a:blip r:embed="rId4"/>
          <a:stretch>
            <a:fillRect/>
          </a:stretch>
        </p:blipFill>
        <p:spPr>
          <a:xfrm>
            <a:off x="4876800" y="1219199"/>
            <a:ext cx="3886200" cy="2734097"/>
          </a:xfrm>
          <a:prstGeom prst="rect">
            <a:avLst/>
          </a:prstGeom>
        </p:spPr>
      </p:pic>
      <p:pic>
        <p:nvPicPr>
          <p:cNvPr id="8" name="Picture 7"/>
          <p:cNvPicPr>
            <a:picLocks noChangeAspect="1"/>
          </p:cNvPicPr>
          <p:nvPr/>
        </p:nvPicPr>
        <p:blipFill>
          <a:blip r:embed="rId5"/>
          <a:stretch>
            <a:fillRect/>
          </a:stretch>
        </p:blipFill>
        <p:spPr>
          <a:xfrm>
            <a:off x="4810822" y="4038600"/>
            <a:ext cx="4028378" cy="2286000"/>
          </a:xfrm>
          <a:prstGeom prst="rect">
            <a:avLst/>
          </a:prstGeom>
        </p:spPr>
      </p:pic>
    </p:spTree>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3250" name="Title 1"/>
          <p:cNvSpPr>
            <a:spLocks noGrp="1"/>
          </p:cNvSpPr>
          <p:nvPr>
            <p:ph type="title"/>
          </p:nvPr>
        </p:nvSpPr>
        <p:spPr>
          <a:xfrm>
            <a:off x="0" y="0"/>
            <a:ext cx="6858000" cy="1066800"/>
          </a:xfrm>
        </p:spPr>
        <p:txBody>
          <a:bodyPr/>
          <a:lstStyle/>
          <a:p>
            <a:pPr eaLnBrk="1" hangingPunct="1"/>
            <a:r>
              <a:rPr lang="en-US"/>
              <a:t>Administering the CDS</a:t>
            </a:r>
          </a:p>
        </p:txBody>
      </p:sp>
      <p:sp>
        <p:nvSpPr>
          <p:cNvPr id="53251" name="Content Placeholder 2"/>
          <p:cNvSpPr>
            <a:spLocks noGrp="1"/>
          </p:cNvSpPr>
          <p:nvPr>
            <p:ph idx="1"/>
          </p:nvPr>
        </p:nvSpPr>
        <p:spPr>
          <a:xfrm>
            <a:off x="76200" y="1371600"/>
            <a:ext cx="4419600" cy="5181600"/>
          </a:xfrm>
        </p:spPr>
        <p:txBody>
          <a:bodyPr/>
          <a:lstStyle/>
          <a:p>
            <a:pPr eaLnBrk="1" hangingPunct="1">
              <a:buClr>
                <a:schemeClr val="accent6">
                  <a:lumMod val="75000"/>
                </a:schemeClr>
              </a:buClr>
            </a:pPr>
            <a:r>
              <a:rPr lang="en-US" sz="2000" b="0" dirty="0"/>
              <a:t>The CDS maintains a list of </a:t>
            </a:r>
            <a:r>
              <a:rPr lang="en-US" sz="2000" b="0" dirty="0" err="1"/>
              <a:t>administrator(s</a:t>
            </a:r>
            <a:r>
              <a:rPr lang="en-US" sz="2000" b="0" dirty="0"/>
              <a:t>).</a:t>
            </a:r>
          </a:p>
          <a:p>
            <a:pPr eaLnBrk="1" hangingPunct="1">
              <a:buClr>
                <a:schemeClr val="accent6">
                  <a:lumMod val="75000"/>
                </a:schemeClr>
              </a:buClr>
            </a:pPr>
            <a:r>
              <a:rPr lang="en-US" sz="2000" b="0" dirty="0"/>
              <a:t>CDS administrators may monitor all delegated credentials.</a:t>
            </a:r>
          </a:p>
          <a:p>
            <a:pPr eaLnBrk="1" hangingPunct="1">
              <a:buClr>
                <a:schemeClr val="accent6">
                  <a:lumMod val="75000"/>
                </a:schemeClr>
              </a:buClr>
            </a:pPr>
            <a:r>
              <a:rPr lang="en-US" sz="2000" b="0" dirty="0"/>
              <a:t>CDS administrators can be managed (added, removed) through the CDS web service interface.</a:t>
            </a:r>
          </a:p>
          <a:p>
            <a:pPr lvl="1" eaLnBrk="1" hangingPunct="1"/>
            <a:endParaRPr lang="en-US" dirty="0"/>
          </a:p>
          <a:p>
            <a:pPr lvl="1" eaLnBrk="1" hangingPunct="1"/>
            <a:endParaRPr lang="en-US" sz="2000" dirty="0"/>
          </a:p>
          <a:p>
            <a:pPr eaLnBrk="1" hangingPunct="1">
              <a:buFontTx/>
              <a:buNone/>
            </a:pPr>
            <a:endParaRPr lang="en-US" dirty="0"/>
          </a:p>
          <a:p>
            <a:pPr lvl="1" eaLnBrk="1" hangingPunct="1">
              <a:buFontTx/>
              <a:buNone/>
            </a:pPr>
            <a:endParaRPr lang="en-US" dirty="0"/>
          </a:p>
        </p:txBody>
      </p:sp>
      <p:pic>
        <p:nvPicPr>
          <p:cNvPr id="5" name="Picture 4"/>
          <p:cNvPicPr>
            <a:picLocks noChangeAspect="1"/>
          </p:cNvPicPr>
          <p:nvPr/>
        </p:nvPicPr>
        <p:blipFill>
          <a:blip r:embed="rId2"/>
          <a:stretch>
            <a:fillRect/>
          </a:stretch>
        </p:blipFill>
        <p:spPr>
          <a:xfrm>
            <a:off x="4520595" y="1295400"/>
            <a:ext cx="4318605" cy="2819400"/>
          </a:xfrm>
          <a:prstGeom prst="rect">
            <a:avLst/>
          </a:prstGeom>
        </p:spPr>
      </p:pic>
    </p:spTree>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4338" name="Title 1"/>
          <p:cNvSpPr>
            <a:spLocks noGrp="1"/>
          </p:cNvSpPr>
          <p:nvPr>
            <p:ph type="ctrTitle"/>
          </p:nvPr>
        </p:nvSpPr>
        <p:spPr>
          <a:xfrm>
            <a:off x="4114800" y="1676400"/>
            <a:ext cx="4953000" cy="2057400"/>
          </a:xfrm>
        </p:spPr>
        <p:txBody>
          <a:bodyPr/>
          <a:lstStyle/>
          <a:p>
            <a:pPr eaLnBrk="1" hangingPunct="1"/>
            <a:r>
              <a:rPr lang="en-US" sz="3200" dirty="0" smtClean="0">
                <a:latin typeface="Arial Black" charset="0"/>
                <a:ea typeface="ＭＳ Ｐゴシック" charset="-128"/>
                <a:cs typeface="ＭＳ Ｐゴシック" charset="-128"/>
              </a:rPr>
              <a:t>Security Deployment</a:t>
            </a: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smtClean="0"/>
              <a:t>PKI Complexities</a:t>
            </a:r>
          </a:p>
        </p:txBody>
      </p:sp>
      <p:sp>
        <p:nvSpPr>
          <p:cNvPr id="34820" name="Rectangle 3"/>
          <p:cNvSpPr>
            <a:spLocks noGrp="1" noChangeArrowheads="1"/>
          </p:cNvSpPr>
          <p:nvPr>
            <p:ph idx="1"/>
          </p:nvPr>
        </p:nvSpPr>
        <p:spPr>
          <a:xfrm>
            <a:off x="304800" y="914400"/>
            <a:ext cx="8610600" cy="5562600"/>
          </a:xfrm>
        </p:spPr>
        <p:txBody>
          <a:bodyPr/>
          <a:lstStyle/>
          <a:p>
            <a:pPr>
              <a:defRPr/>
            </a:pPr>
            <a:endParaRPr lang="en-US" sz="2000" b="0" dirty="0" smtClean="0"/>
          </a:p>
          <a:p>
            <a:pPr marL="0" indent="0" eaLnBrk="1" hangingPunct="1">
              <a:lnSpc>
                <a:spcPct val="90000"/>
              </a:lnSpc>
              <a:defRPr/>
            </a:pPr>
            <a:r>
              <a:rPr lang="en-US" sz="2000" b="0" dirty="0" smtClean="0"/>
              <a:t> </a:t>
            </a:r>
            <a:r>
              <a:rPr lang="en-US" sz="2000" dirty="0" smtClean="0"/>
              <a:t>User required to manage long term certificate and private key.</a:t>
            </a:r>
          </a:p>
          <a:p>
            <a:pPr marL="400050" lvl="1" indent="0" eaLnBrk="1" hangingPunct="1">
              <a:lnSpc>
                <a:spcPct val="90000"/>
              </a:lnSpc>
              <a:defRPr/>
            </a:pPr>
            <a:r>
              <a:rPr lang="en-US" sz="2000" dirty="0" smtClean="0"/>
              <a:t> How are they obtained?</a:t>
            </a:r>
          </a:p>
          <a:p>
            <a:pPr marL="800100" lvl="2" indent="0" eaLnBrk="1" hangingPunct="1">
              <a:lnSpc>
                <a:spcPct val="90000"/>
              </a:lnSpc>
              <a:defRPr/>
            </a:pPr>
            <a:r>
              <a:rPr lang="en-US" dirty="0" smtClean="0"/>
              <a:t> </a:t>
            </a:r>
            <a:r>
              <a:rPr lang="en-US" sz="1800" dirty="0" smtClean="0"/>
              <a:t>Traditionally user generate a key pair and certificate request locally, then contact (email) a CA administrator to get a signed certificate.</a:t>
            </a:r>
          </a:p>
          <a:p>
            <a:pPr marL="400050" lvl="1" indent="0" eaLnBrk="1" hangingPunct="1">
              <a:lnSpc>
                <a:spcPct val="90000"/>
              </a:lnSpc>
              <a:defRPr/>
            </a:pPr>
            <a:r>
              <a:rPr lang="en-US" b="1" dirty="0" smtClean="0"/>
              <a:t> </a:t>
            </a:r>
            <a:r>
              <a:rPr lang="en-US" sz="2000" dirty="0" smtClean="0"/>
              <a:t>Mobility Issues</a:t>
            </a:r>
          </a:p>
          <a:p>
            <a:pPr marL="800100" lvl="2" indent="0" eaLnBrk="1" hangingPunct="1">
              <a:lnSpc>
                <a:spcPct val="90000"/>
              </a:lnSpc>
              <a:defRPr/>
            </a:pPr>
            <a:r>
              <a:rPr lang="en-US" sz="1800" dirty="0" smtClean="0"/>
              <a:t> User generally work on more that one computer</a:t>
            </a:r>
          </a:p>
          <a:p>
            <a:pPr marL="800100" lvl="2" indent="0" eaLnBrk="1" hangingPunct="1">
              <a:lnSpc>
                <a:spcPct val="90000"/>
              </a:lnSpc>
              <a:defRPr/>
            </a:pPr>
            <a:r>
              <a:rPr lang="en-US" sz="1800" dirty="0" smtClean="0"/>
              <a:t> Certificate and private key need to be available to users on each machine.</a:t>
            </a:r>
          </a:p>
          <a:p>
            <a:pPr marL="800100" lvl="2" indent="0" eaLnBrk="1" hangingPunct="1">
              <a:lnSpc>
                <a:spcPct val="90000"/>
              </a:lnSpc>
              <a:defRPr/>
            </a:pPr>
            <a:r>
              <a:rPr lang="en-US" sz="1800" dirty="0" smtClean="0"/>
              <a:t> Traditionally users need to copy around certificate and private key.</a:t>
            </a:r>
          </a:p>
          <a:p>
            <a:pPr marL="800100" lvl="2" indent="0" eaLnBrk="1" hangingPunct="1">
              <a:lnSpc>
                <a:spcPct val="90000"/>
              </a:lnSpc>
              <a:defRPr/>
            </a:pPr>
            <a:r>
              <a:rPr lang="en-US" sz="1800" dirty="0" smtClean="0"/>
              <a:t> Hassle for the users, some of which don’t have the expertise to accomplish</a:t>
            </a:r>
          </a:p>
          <a:p>
            <a:pPr marL="800100" lvl="2" indent="0" eaLnBrk="1" hangingPunct="1">
              <a:lnSpc>
                <a:spcPct val="90000"/>
              </a:lnSpc>
              <a:defRPr/>
            </a:pPr>
            <a:r>
              <a:rPr lang="en-US" sz="1800" dirty="0" smtClean="0"/>
              <a:t> Security Concerns.</a:t>
            </a:r>
          </a:p>
          <a:p>
            <a:pPr marL="0" indent="0" eaLnBrk="1" hangingPunct="1">
              <a:lnSpc>
                <a:spcPct val="90000"/>
              </a:lnSpc>
              <a:defRPr/>
            </a:pPr>
            <a:r>
              <a:rPr lang="en-US" sz="2400" dirty="0" smtClean="0"/>
              <a:t> </a:t>
            </a:r>
            <a:r>
              <a:rPr lang="en-US" sz="2000" dirty="0" smtClean="0"/>
              <a:t>Identity Vetting is difficult in large federations such as </a:t>
            </a:r>
            <a:r>
              <a:rPr lang="en-US" sz="2000" dirty="0" err="1" smtClean="0"/>
              <a:t>caBIG</a:t>
            </a:r>
            <a:r>
              <a:rPr lang="en-US" sz="2000" dirty="0" smtClean="0"/>
              <a:t>.</a:t>
            </a:r>
          </a:p>
          <a:p>
            <a:pPr marL="400050" lvl="1" indent="0" eaLnBrk="1" hangingPunct="1">
              <a:lnSpc>
                <a:spcPct val="90000"/>
              </a:lnSpc>
              <a:defRPr/>
            </a:pPr>
            <a:r>
              <a:rPr lang="en-US" sz="2000" dirty="0" err="1" smtClean="0"/>
              <a:t>caBIG</a:t>
            </a:r>
            <a:r>
              <a:rPr lang="en-US" sz="2000" dirty="0" smtClean="0"/>
              <a:t> policies require in person identity vetting.</a:t>
            </a:r>
          </a:p>
          <a:p>
            <a:pPr marL="400050" lvl="1" indent="0" eaLnBrk="1" hangingPunct="1">
              <a:lnSpc>
                <a:spcPct val="90000"/>
              </a:lnSpc>
              <a:defRPr/>
            </a:pPr>
            <a:r>
              <a:rPr lang="en-US" sz="2000" dirty="0" smtClean="0"/>
              <a:t>How do you coordinate in person identity vetting across the federation.</a:t>
            </a:r>
          </a:p>
          <a:p>
            <a:pPr marL="0" indent="0" eaLnBrk="1" hangingPunct="1">
              <a:lnSpc>
                <a:spcPct val="90000"/>
              </a:lnSpc>
              <a:defRPr/>
            </a:pPr>
            <a:r>
              <a:rPr lang="en-US" sz="2200" dirty="0" smtClean="0"/>
              <a:t> </a:t>
            </a:r>
            <a:r>
              <a:rPr lang="en-US" sz="2000" dirty="0" smtClean="0"/>
              <a:t>Why cant they leverage their existing accounts to access the grid?</a:t>
            </a:r>
          </a:p>
          <a:p>
            <a:pPr lvl="1">
              <a:defRPr/>
            </a:pPr>
            <a:endParaRPr lang="en-US" sz="2000" dirty="0" smtClean="0"/>
          </a:p>
        </p:txBody>
      </p:sp>
    </p:spTree>
  </p:cSld>
  <p:clrMapOvr>
    <a:masterClrMapping/>
  </p:clrMapOvr>
  <p:transition advClick="0"/>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r>
              <a:rPr lang="en-US" smtClean="0"/>
              <a:t>Security</a:t>
            </a:r>
          </a:p>
        </p:txBody>
      </p:sp>
      <p:sp>
        <p:nvSpPr>
          <p:cNvPr id="26627" name="Content Placeholder 3"/>
          <p:cNvSpPr>
            <a:spLocks noGrp="1"/>
          </p:cNvSpPr>
          <p:nvPr>
            <p:ph idx="1"/>
          </p:nvPr>
        </p:nvSpPr>
        <p:spPr/>
        <p:txBody>
          <a:bodyPr/>
          <a:lstStyle/>
          <a:p>
            <a:r>
              <a:rPr lang="en-US" sz="2000" b="0" smtClean="0"/>
              <a:t>We need to be able to control who is given access to </a:t>
            </a:r>
            <a:r>
              <a:rPr lang="en-US" sz="2000" smtClean="0"/>
              <a:t>Public Health Information (PHI).</a:t>
            </a:r>
          </a:p>
          <a:p>
            <a:r>
              <a:rPr lang="en-US" sz="2000" smtClean="0"/>
              <a:t>Authentication – </a:t>
            </a:r>
            <a:r>
              <a:rPr lang="en-US" sz="2000" b="0" smtClean="0"/>
              <a:t>process of determining whether or not a party is who they say they are.</a:t>
            </a:r>
          </a:p>
          <a:p>
            <a:r>
              <a:rPr lang="en-US" sz="2000" smtClean="0"/>
              <a:t>Authorization – </a:t>
            </a:r>
            <a:r>
              <a:rPr lang="en-US" sz="2000" b="0" smtClean="0"/>
              <a:t>process of determining whether an authenticated party is allowed to access a resource.</a:t>
            </a:r>
          </a:p>
          <a:p>
            <a:endParaRPr lang="en-US" smtClean="0"/>
          </a:p>
          <a:p>
            <a:endParaRPr lang="en-US" smtClean="0"/>
          </a:p>
        </p:txBody>
      </p:sp>
    </p:spTree>
  </p:cSld>
  <p:clrMapOvr>
    <a:masterClrMapping/>
  </p:clrMapOvr>
  <p:transition advClick="0"/>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r>
              <a:rPr lang="en-US" smtClean="0"/>
              <a:t>Authentication</a:t>
            </a:r>
          </a:p>
        </p:txBody>
      </p:sp>
      <p:sp>
        <p:nvSpPr>
          <p:cNvPr id="25603" name="Rectangle 3"/>
          <p:cNvSpPr>
            <a:spLocks noGrp="1" noChangeArrowheads="1"/>
          </p:cNvSpPr>
          <p:nvPr>
            <p:ph idx="1"/>
          </p:nvPr>
        </p:nvSpPr>
        <p:spPr>
          <a:xfrm>
            <a:off x="457200" y="1277938"/>
            <a:ext cx="8229600" cy="5046662"/>
          </a:xfrm>
        </p:spPr>
        <p:txBody>
          <a:bodyPr/>
          <a:lstStyle/>
          <a:p>
            <a:pPr>
              <a:defRPr/>
            </a:pPr>
            <a:endParaRPr lang="en-US" sz="2000" b="0" dirty="0" smtClean="0"/>
          </a:p>
          <a:p>
            <a:pPr>
              <a:defRPr/>
            </a:pPr>
            <a:r>
              <a:rPr lang="en-US" sz="2000" b="0" dirty="0" smtClean="0"/>
              <a:t>We need to be able to control who is given access to </a:t>
            </a:r>
            <a:r>
              <a:rPr lang="en-US" sz="2000" dirty="0" smtClean="0"/>
              <a:t>Public Health Information (PHI)</a:t>
            </a:r>
          </a:p>
          <a:p>
            <a:pPr>
              <a:defRPr/>
            </a:pPr>
            <a:r>
              <a:rPr lang="en-US" sz="2000" b="0" dirty="0" smtClean="0"/>
              <a:t>Consumers of PHI will need a mechanism of proving who they are to PHI providers.</a:t>
            </a:r>
          </a:p>
          <a:p>
            <a:pPr>
              <a:defRPr/>
            </a:pPr>
            <a:r>
              <a:rPr lang="en-US" sz="2000" b="0" dirty="0" smtClean="0"/>
              <a:t>To electronically consume PHI, consumers will require an </a:t>
            </a:r>
            <a:r>
              <a:rPr lang="en-US" sz="2000" dirty="0" smtClean="0"/>
              <a:t>electronic credential </a:t>
            </a:r>
            <a:r>
              <a:rPr lang="en-US" sz="2000" b="0" dirty="0" smtClean="0"/>
              <a:t>in order to prove their identity to providers.</a:t>
            </a:r>
          </a:p>
          <a:p>
            <a:pPr>
              <a:defRPr/>
            </a:pPr>
            <a:r>
              <a:rPr lang="en-US" sz="2000" b="0" dirty="0" smtClean="0"/>
              <a:t>It is estimated the </a:t>
            </a:r>
            <a:r>
              <a:rPr lang="en-US" sz="2000" b="0" dirty="0" err="1" smtClean="0"/>
              <a:t>caBIG™community</a:t>
            </a:r>
            <a:r>
              <a:rPr lang="en-US" sz="2000" b="0" dirty="0" smtClean="0"/>
              <a:t> will be made up of tens of thousands of users.</a:t>
            </a:r>
          </a:p>
          <a:p>
            <a:pPr lvl="1">
              <a:defRPr/>
            </a:pPr>
            <a:r>
              <a:rPr lang="en-US" sz="2000" b="1" dirty="0" smtClean="0">
                <a:solidFill>
                  <a:srgbClr val="222268"/>
                </a:solidFill>
              </a:rPr>
              <a:t>POLICY CHALLENGE: How will be vet the identity of tens of thousands of users?</a:t>
            </a:r>
          </a:p>
          <a:p>
            <a:pPr lvl="1">
              <a:defRPr/>
            </a:pPr>
            <a:endParaRPr lang="en-US" sz="2000" dirty="0" smtClean="0">
              <a:solidFill>
                <a:schemeClr val="accent4">
                  <a:lumMod val="95000"/>
                  <a:lumOff val="5000"/>
                </a:schemeClr>
              </a:solidFill>
            </a:endParaRPr>
          </a:p>
          <a:p>
            <a:pPr lvl="1">
              <a:defRPr/>
            </a:pPr>
            <a:endParaRPr lang="en-US" sz="2000" b="1" dirty="0" smtClean="0">
              <a:solidFill>
                <a:srgbClr val="222268"/>
              </a:solidFill>
            </a:endParaRPr>
          </a:p>
        </p:txBody>
      </p:sp>
    </p:spTree>
  </p:cSld>
  <p:clrMapOvr>
    <a:masterClrMapping/>
  </p:clrMapOvr>
  <p:transition advClick="0"/>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r>
              <a:rPr lang="en-US" smtClean="0"/>
              <a:t>Authentication</a:t>
            </a:r>
          </a:p>
        </p:txBody>
      </p:sp>
      <p:sp>
        <p:nvSpPr>
          <p:cNvPr id="34820" name="Rectangle 3"/>
          <p:cNvSpPr>
            <a:spLocks noGrp="1" noChangeArrowheads="1"/>
          </p:cNvSpPr>
          <p:nvPr>
            <p:ph idx="1"/>
          </p:nvPr>
        </p:nvSpPr>
        <p:spPr>
          <a:xfrm>
            <a:off x="457200" y="1277938"/>
            <a:ext cx="8229600" cy="5046662"/>
          </a:xfrm>
        </p:spPr>
        <p:txBody>
          <a:bodyPr/>
          <a:lstStyle/>
          <a:p>
            <a:pPr>
              <a:defRPr/>
            </a:pPr>
            <a:endParaRPr lang="en-US" sz="2000" b="0" dirty="0" smtClean="0"/>
          </a:p>
          <a:p>
            <a:pPr>
              <a:defRPr/>
            </a:pPr>
            <a:r>
              <a:rPr lang="en-US" sz="2000" b="0" dirty="0" smtClean="0"/>
              <a:t>Most Grid technologies use Public-key Infrastructure (PKI) for authentication.</a:t>
            </a:r>
          </a:p>
          <a:p>
            <a:pPr>
              <a:defRPr/>
            </a:pPr>
            <a:r>
              <a:rPr lang="en-US" sz="2000" b="0" dirty="0" smtClean="0">
                <a:solidFill>
                  <a:schemeClr val="accent4"/>
                </a:solidFill>
              </a:rPr>
              <a:t>Users authenticate using PKI credentials (X.509 certificate and private key)</a:t>
            </a:r>
            <a:endParaRPr lang="en-US" sz="2000" dirty="0" smtClean="0">
              <a:solidFill>
                <a:schemeClr val="accent6">
                  <a:lumMod val="75000"/>
                </a:schemeClr>
              </a:solidFill>
            </a:endParaRPr>
          </a:p>
          <a:p>
            <a:pPr lvl="1">
              <a:defRPr/>
            </a:pPr>
            <a:r>
              <a:rPr lang="en-US" sz="2000" b="1" dirty="0" smtClean="0">
                <a:solidFill>
                  <a:schemeClr val="accent6">
                    <a:lumMod val="75000"/>
                  </a:schemeClr>
                </a:solidFill>
              </a:rPr>
              <a:t>TECHNICAL CHALLENGE: How do we issue PKI credentials to tens of thousands of users?</a:t>
            </a:r>
            <a:endParaRPr lang="en-US" sz="2000" b="1" dirty="0" smtClean="0"/>
          </a:p>
          <a:p>
            <a:pPr>
              <a:defRPr/>
            </a:pPr>
            <a:r>
              <a:rPr lang="en-US" sz="2000" b="0" dirty="0" smtClean="0"/>
              <a:t>Authenticating with PKI credentials is more complex than traditional authentication mechanisms (username and password).</a:t>
            </a:r>
            <a:endParaRPr lang="en-US" sz="2000" dirty="0" smtClean="0"/>
          </a:p>
          <a:p>
            <a:pPr lvl="1">
              <a:defRPr/>
            </a:pPr>
            <a:r>
              <a:rPr lang="en-US" sz="2000" b="1" dirty="0" smtClean="0">
                <a:solidFill>
                  <a:schemeClr val="accent6">
                    <a:lumMod val="75000"/>
                  </a:schemeClr>
                </a:solidFill>
              </a:rPr>
              <a:t>TECHNICAL CHALLENGE: How do we hide the complexities of using PKI from users?</a:t>
            </a:r>
          </a:p>
          <a:p>
            <a:pPr lvl="1">
              <a:defRPr/>
            </a:pPr>
            <a:endParaRPr lang="en-US" sz="2000" b="1" dirty="0" smtClean="0">
              <a:solidFill>
                <a:schemeClr val="accent6">
                  <a:lumMod val="75000"/>
                </a:schemeClr>
              </a:solidFill>
            </a:endParaRPr>
          </a:p>
          <a:p>
            <a:pPr lvl="1">
              <a:defRPr/>
            </a:pPr>
            <a:endParaRPr lang="en-US" sz="2000" b="1" dirty="0" smtClean="0">
              <a:solidFill>
                <a:schemeClr val="accent6">
                  <a:lumMod val="75000"/>
                </a:schemeClr>
              </a:solidFill>
            </a:endParaRPr>
          </a:p>
          <a:p>
            <a:pPr lvl="1">
              <a:defRPr/>
            </a:pPr>
            <a:endParaRPr lang="en-US" sz="2000" b="1" dirty="0" smtClean="0">
              <a:solidFill>
                <a:srgbClr val="222268"/>
              </a:solidFill>
            </a:endParaRPr>
          </a:p>
          <a:p>
            <a:pPr lvl="1">
              <a:defRPr/>
            </a:pPr>
            <a:endParaRPr lang="en-US" sz="2000" b="1" dirty="0" smtClean="0">
              <a:solidFill>
                <a:srgbClr val="222268"/>
              </a:solidFill>
            </a:endParaRPr>
          </a:p>
        </p:txBody>
      </p:sp>
    </p:spTree>
  </p:cSld>
  <p:clrMapOvr>
    <a:masterClrMapping/>
  </p:clrMapOvr>
  <p:transition advClick="0"/>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r>
              <a:rPr lang="en-US" smtClean="0"/>
              <a:t>Grid Authentication</a:t>
            </a:r>
          </a:p>
        </p:txBody>
      </p:sp>
      <p:sp>
        <p:nvSpPr>
          <p:cNvPr id="34820" name="Rectangle 3"/>
          <p:cNvSpPr>
            <a:spLocks noGrp="1" noChangeArrowheads="1"/>
          </p:cNvSpPr>
          <p:nvPr>
            <p:ph idx="1"/>
          </p:nvPr>
        </p:nvSpPr>
        <p:spPr>
          <a:xfrm>
            <a:off x="457200" y="1277938"/>
            <a:ext cx="8229600" cy="5046662"/>
          </a:xfrm>
        </p:spPr>
        <p:txBody>
          <a:bodyPr/>
          <a:lstStyle/>
          <a:p>
            <a:pPr>
              <a:defRPr/>
            </a:pPr>
            <a:endParaRPr lang="en-US" sz="2000" b="0" dirty="0" smtClean="0"/>
          </a:p>
          <a:p>
            <a:pPr>
              <a:defRPr/>
            </a:pPr>
            <a:r>
              <a:rPr lang="en-US" sz="2000" b="0" dirty="0" smtClean="0"/>
              <a:t>There are multiple credential providers, each have different policies for issuing credentials.</a:t>
            </a:r>
          </a:p>
          <a:p>
            <a:pPr>
              <a:defRPr/>
            </a:pPr>
            <a:r>
              <a:rPr lang="en-US" sz="2000" b="0" dirty="0" smtClean="0"/>
              <a:t>Consumers of Grid credentials will have varying levels of trust in credential providers. (i.e. Library Card </a:t>
            </a:r>
            <a:r>
              <a:rPr lang="en-US" sz="2000" b="0" dirty="0" err="1" smtClean="0"/>
              <a:t>vs</a:t>
            </a:r>
            <a:r>
              <a:rPr lang="en-US" sz="2000" b="0" dirty="0" smtClean="0"/>
              <a:t> Driver’s License)</a:t>
            </a:r>
          </a:p>
          <a:p>
            <a:pPr lvl="1">
              <a:defRPr/>
            </a:pPr>
            <a:r>
              <a:rPr lang="en-US" sz="2000" b="1" dirty="0" smtClean="0">
                <a:solidFill>
                  <a:schemeClr val="accent6">
                    <a:lumMod val="75000"/>
                  </a:schemeClr>
                </a:solidFill>
              </a:rPr>
              <a:t>POLICY CHALLENGE: How do we distinguish between credential providers based on their policies and procedures for issuing credentials?</a:t>
            </a:r>
          </a:p>
          <a:p>
            <a:pPr lvl="1">
              <a:defRPr/>
            </a:pPr>
            <a:r>
              <a:rPr lang="en-US" sz="2000" b="1" dirty="0" smtClean="0">
                <a:solidFill>
                  <a:schemeClr val="accent6">
                    <a:lumMod val="75000"/>
                  </a:schemeClr>
                </a:solidFill>
              </a:rPr>
              <a:t>TECHNICAL CHALLENGE: How do we organize and publish trusted credential providers?</a:t>
            </a:r>
          </a:p>
          <a:p>
            <a:pPr lvl="1">
              <a:defRPr/>
            </a:pPr>
            <a:endParaRPr lang="en-US" sz="2000" b="1" dirty="0" smtClean="0">
              <a:solidFill>
                <a:schemeClr val="accent6">
                  <a:lumMod val="75000"/>
                </a:schemeClr>
              </a:solidFill>
            </a:endParaRPr>
          </a:p>
          <a:p>
            <a:pPr lvl="1">
              <a:defRPr/>
            </a:pPr>
            <a:endParaRPr lang="en-US" sz="2000" b="1" dirty="0" smtClean="0">
              <a:solidFill>
                <a:schemeClr val="accent6">
                  <a:lumMod val="75000"/>
                </a:schemeClr>
              </a:solidFill>
            </a:endParaRPr>
          </a:p>
          <a:p>
            <a:pPr lvl="1">
              <a:defRPr/>
            </a:pPr>
            <a:endParaRPr lang="en-US" sz="2000" b="1" dirty="0" smtClean="0">
              <a:solidFill>
                <a:srgbClr val="222268"/>
              </a:solidFill>
            </a:endParaRPr>
          </a:p>
          <a:p>
            <a:pPr lvl="1">
              <a:defRPr/>
            </a:pPr>
            <a:endParaRPr lang="en-US" sz="2000" b="1" dirty="0" smtClean="0">
              <a:solidFill>
                <a:srgbClr val="222268"/>
              </a:solidFill>
            </a:endParaRPr>
          </a:p>
        </p:txBody>
      </p:sp>
    </p:spTree>
  </p:cSld>
  <p:clrMapOvr>
    <a:masterClrMapping/>
  </p:clrMapOvr>
  <p:transition advClick="0"/>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lstStyle/>
          <a:p>
            <a:r>
              <a:rPr lang="en-US" smtClean="0"/>
              <a:t>Grid Authentication</a:t>
            </a:r>
          </a:p>
        </p:txBody>
      </p:sp>
      <p:sp>
        <p:nvSpPr>
          <p:cNvPr id="34820" name="Rectangle 3"/>
          <p:cNvSpPr>
            <a:spLocks noGrp="1" noChangeArrowheads="1"/>
          </p:cNvSpPr>
          <p:nvPr>
            <p:ph idx="1"/>
          </p:nvPr>
        </p:nvSpPr>
        <p:spPr>
          <a:xfrm>
            <a:off x="457200" y="1277938"/>
            <a:ext cx="8229600" cy="5046662"/>
          </a:xfrm>
        </p:spPr>
        <p:txBody>
          <a:bodyPr/>
          <a:lstStyle/>
          <a:p>
            <a:pPr>
              <a:defRPr/>
            </a:pPr>
            <a:endParaRPr lang="en-US" sz="2000" b="0" dirty="0" smtClean="0"/>
          </a:p>
          <a:p>
            <a:pPr>
              <a:defRPr/>
            </a:pPr>
            <a:r>
              <a:rPr lang="en-US" sz="2000" b="0" dirty="0" smtClean="0"/>
              <a:t>To authenticate users Grid resources need to maintain a list of credential provider that they accept credentials from. </a:t>
            </a:r>
          </a:p>
          <a:p>
            <a:pPr>
              <a:defRPr/>
            </a:pPr>
            <a:r>
              <a:rPr lang="en-US" sz="2000" b="0" dirty="0" smtClean="0"/>
              <a:t>For each provider in the list they must maintain a list of compromise/revoked credentials to ensure that those credentials are not accepted.</a:t>
            </a:r>
          </a:p>
          <a:p>
            <a:pPr lvl="1">
              <a:defRPr/>
            </a:pPr>
            <a:r>
              <a:rPr lang="en-US" sz="2000" b="1" dirty="0" smtClean="0">
                <a:solidFill>
                  <a:schemeClr val="accent6">
                    <a:lumMod val="75000"/>
                  </a:schemeClr>
                </a:solidFill>
              </a:rPr>
              <a:t>TECHNICAL CHALLENGE: How will we distribute and keep up to date the list of credential providers trusted by the federation to grid resources?</a:t>
            </a:r>
          </a:p>
          <a:p>
            <a:pPr>
              <a:defRPr/>
            </a:pPr>
            <a:endParaRPr lang="en-US" sz="2000" dirty="0" smtClean="0">
              <a:solidFill>
                <a:schemeClr val="accent6">
                  <a:lumMod val="75000"/>
                </a:schemeClr>
              </a:solidFill>
            </a:endParaRPr>
          </a:p>
          <a:p>
            <a:pPr lvl="1">
              <a:defRPr/>
            </a:pPr>
            <a:endParaRPr lang="en-US" sz="2000" b="1" dirty="0" smtClean="0">
              <a:solidFill>
                <a:schemeClr val="accent6">
                  <a:lumMod val="75000"/>
                </a:schemeClr>
              </a:solidFill>
            </a:endParaRPr>
          </a:p>
          <a:p>
            <a:pPr lvl="1">
              <a:defRPr/>
            </a:pPr>
            <a:endParaRPr lang="en-US" sz="2000" b="1" dirty="0" smtClean="0">
              <a:solidFill>
                <a:schemeClr val="accent6">
                  <a:lumMod val="75000"/>
                </a:schemeClr>
              </a:solidFill>
            </a:endParaRPr>
          </a:p>
          <a:p>
            <a:pPr lvl="1">
              <a:defRPr/>
            </a:pPr>
            <a:endParaRPr lang="en-US" sz="2000" b="1" dirty="0" smtClean="0">
              <a:solidFill>
                <a:srgbClr val="222268"/>
              </a:solidFill>
            </a:endParaRPr>
          </a:p>
          <a:p>
            <a:pPr lvl="1">
              <a:defRPr/>
            </a:pPr>
            <a:endParaRPr lang="en-US" sz="2000" b="1" dirty="0" smtClean="0">
              <a:solidFill>
                <a:srgbClr val="222268"/>
              </a:solidFill>
            </a:endParaRPr>
          </a:p>
        </p:txBody>
      </p:sp>
    </p:spTree>
  </p:cSld>
  <p:clrMapOvr>
    <a:masterClrMapping/>
  </p:clrMapOvr>
  <p:transition advClick="0"/>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p:txBody>
          <a:bodyPr/>
          <a:lstStyle/>
          <a:p>
            <a:r>
              <a:rPr lang="en-US" sz="2400" smtClean="0"/>
              <a:t>Summary of Authentication Challenges</a:t>
            </a:r>
          </a:p>
        </p:txBody>
      </p:sp>
      <p:sp>
        <p:nvSpPr>
          <p:cNvPr id="34820" name="Rectangle 3"/>
          <p:cNvSpPr>
            <a:spLocks noGrp="1" noChangeArrowheads="1"/>
          </p:cNvSpPr>
          <p:nvPr>
            <p:ph idx="1"/>
          </p:nvPr>
        </p:nvSpPr>
        <p:spPr>
          <a:xfrm>
            <a:off x="152400" y="1277938"/>
            <a:ext cx="8839200" cy="5046662"/>
          </a:xfrm>
        </p:spPr>
        <p:txBody>
          <a:bodyPr/>
          <a:lstStyle/>
          <a:p>
            <a:pPr>
              <a:defRPr/>
            </a:pPr>
            <a:r>
              <a:rPr lang="en-US" sz="2000" dirty="0" smtClean="0">
                <a:solidFill>
                  <a:srgbClr val="222268"/>
                </a:solidFill>
              </a:rPr>
              <a:t>Policy Challenges</a:t>
            </a:r>
          </a:p>
          <a:p>
            <a:pPr lvl="1">
              <a:defRPr/>
            </a:pPr>
            <a:r>
              <a:rPr lang="en-US" sz="2000" dirty="0" smtClean="0"/>
              <a:t>How will be vet the identity of tens of thousands of users?</a:t>
            </a:r>
          </a:p>
          <a:p>
            <a:pPr lvl="1">
              <a:defRPr/>
            </a:pPr>
            <a:r>
              <a:rPr lang="en-US" sz="2000" dirty="0" smtClean="0">
                <a:solidFill>
                  <a:srgbClr val="000000"/>
                </a:solidFill>
              </a:rPr>
              <a:t>How do we distinguish between credential providers based on their policies and procedures for issuing credentials?</a:t>
            </a:r>
          </a:p>
          <a:p>
            <a:pPr lvl="1">
              <a:buFontTx/>
              <a:buNone/>
              <a:defRPr/>
            </a:pPr>
            <a:endParaRPr lang="en-US" sz="2000" dirty="0" smtClean="0">
              <a:solidFill>
                <a:srgbClr val="222268"/>
              </a:solidFill>
            </a:endParaRPr>
          </a:p>
          <a:p>
            <a:pPr>
              <a:defRPr/>
            </a:pPr>
            <a:r>
              <a:rPr lang="en-US" sz="2000" dirty="0" smtClean="0">
                <a:solidFill>
                  <a:srgbClr val="222268"/>
                </a:solidFill>
              </a:rPr>
              <a:t>Technical Challenges</a:t>
            </a:r>
          </a:p>
          <a:p>
            <a:pPr lvl="1">
              <a:defRPr/>
            </a:pPr>
            <a:r>
              <a:rPr lang="en-US" sz="2000" dirty="0" smtClean="0">
                <a:solidFill>
                  <a:srgbClr val="000000"/>
                </a:solidFill>
              </a:rPr>
              <a:t>How do we issue PKI credentials to tens of thousands of users?</a:t>
            </a:r>
          </a:p>
          <a:p>
            <a:pPr lvl="1">
              <a:defRPr/>
            </a:pPr>
            <a:r>
              <a:rPr lang="en-US" sz="2000" dirty="0" smtClean="0">
                <a:solidFill>
                  <a:srgbClr val="000000"/>
                </a:solidFill>
              </a:rPr>
              <a:t>How do we hide the complexities of using PKI from users?</a:t>
            </a:r>
          </a:p>
          <a:p>
            <a:pPr lvl="1">
              <a:defRPr/>
            </a:pPr>
            <a:r>
              <a:rPr lang="en-US" sz="2000" dirty="0" smtClean="0">
                <a:solidFill>
                  <a:srgbClr val="000000"/>
                </a:solidFill>
              </a:rPr>
              <a:t>How do we organize and publish trusted credential providers?</a:t>
            </a:r>
          </a:p>
          <a:p>
            <a:pPr lvl="1">
              <a:defRPr/>
            </a:pPr>
            <a:r>
              <a:rPr lang="en-US" sz="2000" dirty="0" smtClean="0">
                <a:solidFill>
                  <a:srgbClr val="000000"/>
                </a:solidFill>
              </a:rPr>
              <a:t>How will we distribute and keep up to date the list of credential providers trusted by the federation to grid resources?</a:t>
            </a:r>
          </a:p>
          <a:p>
            <a:pPr lvl="1">
              <a:defRPr/>
            </a:pPr>
            <a:endParaRPr lang="en-US" sz="2000" b="1" dirty="0" smtClean="0">
              <a:solidFill>
                <a:schemeClr val="accent6">
                  <a:lumMod val="75000"/>
                </a:schemeClr>
              </a:solidFill>
            </a:endParaRPr>
          </a:p>
          <a:p>
            <a:pPr lvl="1">
              <a:defRPr/>
            </a:pPr>
            <a:endParaRPr lang="en-US" sz="2000" b="1" dirty="0" smtClean="0">
              <a:solidFill>
                <a:schemeClr val="accent6">
                  <a:lumMod val="75000"/>
                </a:schemeClr>
              </a:solidFill>
            </a:endParaRPr>
          </a:p>
          <a:p>
            <a:pPr lvl="1">
              <a:defRPr/>
            </a:pPr>
            <a:endParaRPr lang="en-US" sz="2000" b="1" dirty="0" smtClean="0">
              <a:solidFill>
                <a:srgbClr val="222268"/>
              </a:solidFill>
            </a:endParaRPr>
          </a:p>
          <a:p>
            <a:pPr lvl="1">
              <a:defRPr/>
            </a:pPr>
            <a:endParaRPr lang="en-US" sz="2000" b="1" dirty="0" smtClean="0">
              <a:solidFill>
                <a:srgbClr val="222268"/>
              </a:solidFill>
            </a:endParaRPr>
          </a:p>
        </p:txBody>
      </p:sp>
    </p:spTree>
  </p:cSld>
  <p:clrMapOvr>
    <a:masterClrMapping/>
  </p:clrMapOvr>
  <p:transition advClick="0"/>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lstStyle/>
          <a:p>
            <a:r>
              <a:rPr lang="en-US" sz="2400" smtClean="0"/>
              <a:t>Grid Account Provisioning</a:t>
            </a:r>
          </a:p>
        </p:txBody>
      </p:sp>
      <p:sp>
        <p:nvSpPr>
          <p:cNvPr id="34820" name="Rectangle 3"/>
          <p:cNvSpPr>
            <a:spLocks noGrp="1" noChangeArrowheads="1"/>
          </p:cNvSpPr>
          <p:nvPr>
            <p:ph idx="1"/>
          </p:nvPr>
        </p:nvSpPr>
        <p:spPr>
          <a:xfrm>
            <a:off x="152400" y="1277938"/>
            <a:ext cx="8839200" cy="2608262"/>
          </a:xfrm>
        </p:spPr>
        <p:txBody>
          <a:bodyPr/>
          <a:lstStyle/>
          <a:p>
            <a:pPr>
              <a:defRPr/>
            </a:pPr>
            <a:r>
              <a:rPr lang="en-US" b="0" dirty="0" smtClean="0"/>
              <a:t>Leverage existing organization identity providers to access the Grid</a:t>
            </a:r>
          </a:p>
          <a:p>
            <a:pPr>
              <a:defRPr/>
            </a:pPr>
            <a:r>
              <a:rPr lang="en-US" b="0" dirty="0" smtClean="0"/>
              <a:t>Users can use their existing credential to access grid resources.</a:t>
            </a:r>
          </a:p>
          <a:p>
            <a:pPr>
              <a:defRPr/>
            </a:pPr>
            <a:r>
              <a:rPr lang="en-US" sz="2000" dirty="0" smtClean="0">
                <a:solidFill>
                  <a:srgbClr val="222268"/>
                </a:solidFill>
              </a:rPr>
              <a:t>Dorian</a:t>
            </a:r>
          </a:p>
          <a:p>
            <a:pPr lvl="1">
              <a:defRPr/>
            </a:pPr>
            <a:r>
              <a:rPr lang="en-US" dirty="0" smtClean="0"/>
              <a:t>Grid Account Management Service</a:t>
            </a:r>
          </a:p>
          <a:p>
            <a:pPr lvl="1">
              <a:defRPr/>
            </a:pPr>
            <a:r>
              <a:rPr lang="en-US" dirty="0" smtClean="0"/>
              <a:t>Issues PKI credentials to users that are bound to organizational identities.</a:t>
            </a:r>
          </a:p>
          <a:p>
            <a:pPr>
              <a:defRPr/>
            </a:pPr>
            <a:r>
              <a:rPr lang="en-US" sz="2000" dirty="0" smtClean="0">
                <a:solidFill>
                  <a:srgbClr val="222268"/>
                </a:solidFill>
              </a:rPr>
              <a:t>Authentication Service</a:t>
            </a:r>
          </a:p>
          <a:p>
            <a:pPr lvl="1">
              <a:defRPr/>
            </a:pPr>
            <a:r>
              <a:rPr lang="en-US" dirty="0" smtClean="0">
                <a:solidFill>
                  <a:srgbClr val="000000"/>
                </a:solidFill>
              </a:rPr>
              <a:t>Uniform interface for interacting with organizational identity providers on the Grid.</a:t>
            </a:r>
          </a:p>
          <a:p>
            <a:pPr>
              <a:defRPr/>
            </a:pPr>
            <a:endParaRPr lang="en-US" dirty="0" smtClean="0">
              <a:solidFill>
                <a:schemeClr val="accent6">
                  <a:lumMod val="75000"/>
                </a:schemeClr>
              </a:solidFill>
            </a:endParaRPr>
          </a:p>
          <a:p>
            <a:pPr lvl="1">
              <a:defRPr/>
            </a:pPr>
            <a:endParaRPr lang="en-US" sz="2000" dirty="0" smtClean="0">
              <a:solidFill>
                <a:srgbClr val="000000"/>
              </a:solidFill>
            </a:endParaRPr>
          </a:p>
          <a:p>
            <a:pPr>
              <a:defRPr/>
            </a:pPr>
            <a:endParaRPr lang="en-US" sz="2000" b="0" dirty="0" smtClean="0"/>
          </a:p>
          <a:p>
            <a:pPr>
              <a:defRPr/>
            </a:pPr>
            <a:endParaRPr lang="en-US" sz="2000" b="0" dirty="0" smtClean="0"/>
          </a:p>
          <a:p>
            <a:pPr>
              <a:buFontTx/>
              <a:buNone/>
              <a:defRPr/>
            </a:pPr>
            <a:endParaRPr lang="en-US" sz="2000" b="0" dirty="0" smtClean="0">
              <a:solidFill>
                <a:srgbClr val="000000"/>
              </a:solidFill>
            </a:endParaRPr>
          </a:p>
          <a:p>
            <a:pPr>
              <a:defRPr/>
            </a:pPr>
            <a:endParaRPr lang="en-US" sz="2000" dirty="0" smtClean="0">
              <a:solidFill>
                <a:schemeClr val="accent6">
                  <a:lumMod val="75000"/>
                </a:schemeClr>
              </a:solidFill>
            </a:endParaRPr>
          </a:p>
          <a:p>
            <a:pPr lvl="1">
              <a:defRPr/>
            </a:pPr>
            <a:endParaRPr lang="en-US" sz="2000" b="1" dirty="0" smtClean="0">
              <a:solidFill>
                <a:schemeClr val="accent6">
                  <a:lumMod val="75000"/>
                </a:schemeClr>
              </a:solidFill>
            </a:endParaRPr>
          </a:p>
          <a:p>
            <a:pPr lvl="1">
              <a:defRPr/>
            </a:pPr>
            <a:endParaRPr lang="en-US" sz="2000" b="1" dirty="0" smtClean="0">
              <a:solidFill>
                <a:srgbClr val="222268"/>
              </a:solidFill>
            </a:endParaRPr>
          </a:p>
          <a:p>
            <a:pPr lvl="1">
              <a:defRPr/>
            </a:pPr>
            <a:endParaRPr lang="en-US" sz="2000" b="1" dirty="0" smtClean="0">
              <a:solidFill>
                <a:srgbClr val="222268"/>
              </a:solidFill>
            </a:endParaRPr>
          </a:p>
        </p:txBody>
      </p:sp>
      <p:pic>
        <p:nvPicPr>
          <p:cNvPr id="38916" name="Picture 6" descr="authentication-service-overview.pdf"/>
          <p:cNvPicPr>
            <a:picLocks noChangeAspect="1"/>
          </p:cNvPicPr>
          <p:nvPr/>
        </p:nvPicPr>
        <p:blipFill>
          <a:blip r:embed="rId3"/>
          <a:srcRect/>
          <a:stretch>
            <a:fillRect/>
          </a:stretch>
        </p:blipFill>
        <p:spPr bwMode="auto">
          <a:xfrm>
            <a:off x="1295400" y="3795713"/>
            <a:ext cx="6324600" cy="3138487"/>
          </a:xfrm>
          <a:prstGeom prst="rect">
            <a:avLst/>
          </a:prstGeom>
          <a:noFill/>
          <a:ln w="9525">
            <a:noFill/>
            <a:miter lim="800000"/>
            <a:headEnd/>
            <a:tailEnd/>
          </a:ln>
        </p:spPr>
      </p:pic>
    </p:spTree>
  </p:cSld>
  <p:clrMapOvr>
    <a:masterClrMapping/>
  </p:clrMapOvr>
  <p:transition advClick="0"/>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r>
              <a:rPr lang="en-US" sz="2400" smtClean="0"/>
              <a:t>Summary of Authentication Challenges</a:t>
            </a:r>
          </a:p>
        </p:txBody>
      </p:sp>
      <p:sp>
        <p:nvSpPr>
          <p:cNvPr id="34820" name="Rectangle 3"/>
          <p:cNvSpPr>
            <a:spLocks noGrp="1" noChangeArrowheads="1"/>
          </p:cNvSpPr>
          <p:nvPr>
            <p:ph idx="1"/>
          </p:nvPr>
        </p:nvSpPr>
        <p:spPr>
          <a:xfrm>
            <a:off x="152400" y="1277938"/>
            <a:ext cx="8839200" cy="5046662"/>
          </a:xfrm>
        </p:spPr>
        <p:txBody>
          <a:bodyPr/>
          <a:lstStyle/>
          <a:p>
            <a:pPr>
              <a:defRPr/>
            </a:pPr>
            <a:r>
              <a:rPr lang="en-US" sz="2000" dirty="0" smtClean="0">
                <a:solidFill>
                  <a:srgbClr val="222268"/>
                </a:solidFill>
              </a:rPr>
              <a:t>Policy Challenges</a:t>
            </a:r>
          </a:p>
          <a:p>
            <a:pPr lvl="1">
              <a:defRPr/>
            </a:pPr>
            <a:r>
              <a:rPr lang="en-US" sz="2000" b="1" dirty="0" smtClean="0"/>
              <a:t>How will be vet the identity of tens of thousands of users?</a:t>
            </a:r>
          </a:p>
          <a:p>
            <a:pPr lvl="1">
              <a:defRPr/>
            </a:pPr>
            <a:r>
              <a:rPr lang="en-US" sz="2000" dirty="0" smtClean="0">
                <a:solidFill>
                  <a:srgbClr val="000000"/>
                </a:solidFill>
              </a:rPr>
              <a:t>How do we distinguish between credential providers based on their policies and procedures for issuing credentials?</a:t>
            </a:r>
          </a:p>
          <a:p>
            <a:pPr lvl="1">
              <a:buFontTx/>
              <a:buNone/>
              <a:defRPr/>
            </a:pPr>
            <a:endParaRPr lang="en-US" sz="2000" dirty="0" smtClean="0">
              <a:solidFill>
                <a:srgbClr val="222268"/>
              </a:solidFill>
            </a:endParaRPr>
          </a:p>
          <a:p>
            <a:pPr>
              <a:defRPr/>
            </a:pPr>
            <a:r>
              <a:rPr lang="en-US" sz="2000" dirty="0" smtClean="0">
                <a:solidFill>
                  <a:srgbClr val="222268"/>
                </a:solidFill>
              </a:rPr>
              <a:t>Technical Challenges</a:t>
            </a:r>
          </a:p>
          <a:p>
            <a:pPr lvl="1">
              <a:defRPr/>
            </a:pPr>
            <a:r>
              <a:rPr lang="en-US" sz="2000" b="1" dirty="0" smtClean="0">
                <a:solidFill>
                  <a:srgbClr val="000000"/>
                </a:solidFill>
              </a:rPr>
              <a:t>How do we issue PKI credentials to tens of thousands of users?</a:t>
            </a:r>
          </a:p>
          <a:p>
            <a:pPr lvl="1">
              <a:defRPr/>
            </a:pPr>
            <a:r>
              <a:rPr lang="en-US" sz="2000" b="1" dirty="0" smtClean="0">
                <a:solidFill>
                  <a:srgbClr val="000000"/>
                </a:solidFill>
              </a:rPr>
              <a:t>How do we hide the complexities of using PKI from users?</a:t>
            </a:r>
          </a:p>
          <a:p>
            <a:pPr lvl="1">
              <a:defRPr/>
            </a:pPr>
            <a:r>
              <a:rPr lang="en-US" sz="2000" dirty="0" smtClean="0">
                <a:solidFill>
                  <a:srgbClr val="000000"/>
                </a:solidFill>
              </a:rPr>
              <a:t>How do we organize and publish trusted credential providers?</a:t>
            </a:r>
          </a:p>
          <a:p>
            <a:pPr lvl="1">
              <a:defRPr/>
            </a:pPr>
            <a:r>
              <a:rPr lang="en-US" sz="2000" dirty="0" smtClean="0">
                <a:solidFill>
                  <a:srgbClr val="000000"/>
                </a:solidFill>
              </a:rPr>
              <a:t>How will we distribute and keep up to date the list of credential providers trusted by the federation to grid resources?</a:t>
            </a:r>
          </a:p>
          <a:p>
            <a:pPr lvl="1">
              <a:defRPr/>
            </a:pPr>
            <a:endParaRPr lang="en-US" sz="2000" b="1" dirty="0" smtClean="0">
              <a:solidFill>
                <a:schemeClr val="accent6">
                  <a:lumMod val="75000"/>
                </a:schemeClr>
              </a:solidFill>
            </a:endParaRPr>
          </a:p>
          <a:p>
            <a:pPr lvl="1">
              <a:defRPr/>
            </a:pPr>
            <a:endParaRPr lang="en-US" sz="2000" b="1" dirty="0" smtClean="0">
              <a:solidFill>
                <a:schemeClr val="accent6">
                  <a:lumMod val="75000"/>
                </a:schemeClr>
              </a:solidFill>
            </a:endParaRPr>
          </a:p>
          <a:p>
            <a:pPr lvl="1">
              <a:defRPr/>
            </a:pPr>
            <a:endParaRPr lang="en-US" sz="2000" b="1" dirty="0" smtClean="0">
              <a:solidFill>
                <a:srgbClr val="222268"/>
              </a:solidFill>
            </a:endParaRPr>
          </a:p>
          <a:p>
            <a:pPr lvl="1">
              <a:defRPr/>
            </a:pPr>
            <a:endParaRPr lang="en-US" sz="2000" b="1" dirty="0" smtClean="0">
              <a:solidFill>
                <a:srgbClr val="222268"/>
              </a:solidFill>
            </a:endParaRPr>
          </a:p>
        </p:txBody>
      </p:sp>
      <p:pic>
        <p:nvPicPr>
          <p:cNvPr id="40964" name="Picture 3" descr="apply.png"/>
          <p:cNvPicPr>
            <a:picLocks noChangeAspect="1"/>
          </p:cNvPicPr>
          <p:nvPr/>
        </p:nvPicPr>
        <p:blipFill>
          <a:blip r:embed="rId3"/>
          <a:srcRect/>
          <a:stretch>
            <a:fillRect/>
          </a:stretch>
        </p:blipFill>
        <p:spPr bwMode="auto">
          <a:xfrm>
            <a:off x="152400" y="3429000"/>
            <a:ext cx="381000" cy="381000"/>
          </a:xfrm>
          <a:prstGeom prst="rect">
            <a:avLst/>
          </a:prstGeom>
          <a:noFill/>
          <a:ln w="9525">
            <a:noFill/>
            <a:miter lim="800000"/>
            <a:headEnd/>
            <a:tailEnd/>
          </a:ln>
        </p:spPr>
      </p:pic>
      <p:pic>
        <p:nvPicPr>
          <p:cNvPr id="40965" name="Picture 4" descr="apply.png"/>
          <p:cNvPicPr>
            <a:picLocks noChangeAspect="1"/>
          </p:cNvPicPr>
          <p:nvPr/>
        </p:nvPicPr>
        <p:blipFill>
          <a:blip r:embed="rId3"/>
          <a:srcRect/>
          <a:stretch>
            <a:fillRect/>
          </a:stretch>
        </p:blipFill>
        <p:spPr bwMode="auto">
          <a:xfrm>
            <a:off x="152400" y="3810000"/>
            <a:ext cx="381000" cy="381000"/>
          </a:xfrm>
          <a:prstGeom prst="rect">
            <a:avLst/>
          </a:prstGeom>
          <a:noFill/>
          <a:ln w="9525">
            <a:noFill/>
            <a:miter lim="800000"/>
            <a:headEnd/>
            <a:tailEnd/>
          </a:ln>
        </p:spPr>
      </p:pic>
      <p:pic>
        <p:nvPicPr>
          <p:cNvPr id="40966" name="Picture 5" descr="apply.png"/>
          <p:cNvPicPr>
            <a:picLocks noChangeAspect="1"/>
          </p:cNvPicPr>
          <p:nvPr/>
        </p:nvPicPr>
        <p:blipFill>
          <a:blip r:embed="rId3"/>
          <a:srcRect/>
          <a:stretch>
            <a:fillRect/>
          </a:stretch>
        </p:blipFill>
        <p:spPr bwMode="auto">
          <a:xfrm>
            <a:off x="152400" y="1676400"/>
            <a:ext cx="381000" cy="381000"/>
          </a:xfrm>
          <a:prstGeom prst="rect">
            <a:avLst/>
          </a:prstGeom>
          <a:noFill/>
          <a:ln w="9525">
            <a:noFill/>
            <a:miter lim="800000"/>
            <a:headEnd/>
            <a:tailEnd/>
          </a:ln>
        </p:spPr>
      </p:pic>
    </p:spTree>
  </p:cSld>
  <p:clrMapOvr>
    <a:masterClrMapping/>
  </p:clrMapOvr>
  <p:transition advClick="0"/>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3010" name="Rectangle 2"/>
          <p:cNvSpPr>
            <a:spLocks noGrp="1" noChangeArrowheads="1"/>
          </p:cNvSpPr>
          <p:nvPr>
            <p:ph type="title" idx="4294967295"/>
          </p:nvPr>
        </p:nvSpPr>
        <p:spPr/>
        <p:txBody>
          <a:bodyPr/>
          <a:lstStyle/>
          <a:p>
            <a:r>
              <a:rPr lang="en-US"/>
              <a:t>Authentication: Levels of Assurance</a:t>
            </a:r>
          </a:p>
        </p:txBody>
      </p:sp>
      <p:sp>
        <p:nvSpPr>
          <p:cNvPr id="43011" name="Rectangle 3"/>
          <p:cNvSpPr>
            <a:spLocks noChangeArrowheads="1"/>
          </p:cNvSpPr>
          <p:nvPr/>
        </p:nvSpPr>
        <p:spPr bwMode="auto">
          <a:xfrm>
            <a:off x="1066800" y="1447800"/>
            <a:ext cx="6629400" cy="822325"/>
          </a:xfrm>
          <a:prstGeom prst="rect">
            <a:avLst/>
          </a:prstGeom>
          <a:noFill/>
          <a:ln w="9525">
            <a:noFill/>
            <a:miter lim="800000"/>
            <a:headEnd/>
            <a:tailEnd/>
          </a:ln>
        </p:spPr>
        <p:txBody>
          <a:bodyPr>
            <a:prstTxWarp prst="textNoShape">
              <a:avLst/>
            </a:prstTxWarp>
            <a:spAutoFit/>
          </a:bodyPr>
          <a:lstStyle/>
          <a:p>
            <a:pPr algn="ctr"/>
            <a:r>
              <a:rPr lang="en-US" sz="2400" b="1">
                <a:solidFill>
                  <a:srgbClr val="990000"/>
                </a:solidFill>
              </a:rPr>
              <a:t>Federal E-Authentication Initiative</a:t>
            </a:r>
            <a:r>
              <a:rPr lang="en-US" sz="2400" b="1">
                <a:solidFill>
                  <a:schemeClr val="tx2"/>
                </a:solidFill>
              </a:rPr>
              <a:t/>
            </a:r>
            <a:br>
              <a:rPr lang="en-US" sz="2400" b="1">
                <a:solidFill>
                  <a:schemeClr val="tx2"/>
                </a:solidFill>
              </a:rPr>
            </a:br>
            <a:r>
              <a:rPr lang="en-US" sz="2400" b="1">
                <a:hlinkClick r:id="rId2"/>
              </a:rPr>
              <a:t>http://www.cio.gov/eauthentication/</a:t>
            </a:r>
            <a:endParaRPr lang="en-US" sz="2400" b="1"/>
          </a:p>
        </p:txBody>
      </p:sp>
      <p:sp>
        <p:nvSpPr>
          <p:cNvPr id="43012" name="Rectangle 4"/>
          <p:cNvSpPr>
            <a:spLocks noChangeArrowheads="1"/>
          </p:cNvSpPr>
          <p:nvPr/>
        </p:nvSpPr>
        <p:spPr bwMode="auto">
          <a:xfrm>
            <a:off x="533400" y="2438400"/>
            <a:ext cx="8077200" cy="3657600"/>
          </a:xfrm>
          <a:prstGeom prst="rect">
            <a:avLst/>
          </a:prstGeom>
          <a:noFill/>
          <a:ln w="9525">
            <a:noFill/>
            <a:miter lim="800000"/>
            <a:headEnd/>
            <a:tailEnd/>
          </a:ln>
        </p:spPr>
        <p:txBody>
          <a:bodyPr lIns="91417" tIns="45709" rIns="91417" bIns="45709">
            <a:prstTxWarp prst="textNoShape">
              <a:avLst/>
            </a:prstTxWarp>
          </a:bodyPr>
          <a:lstStyle/>
          <a:p>
            <a:pPr marL="342900" indent="-342900"/>
            <a:r>
              <a:rPr lang="en-US" b="1"/>
              <a:t>Levels of assurance (Different Requirements)</a:t>
            </a:r>
          </a:p>
          <a:p>
            <a:pPr marL="742950" lvl="1" indent="-285750"/>
            <a:r>
              <a:rPr lang="en-US" b="1">
                <a:ea typeface="ＭＳ Ｐゴシック" charset="-128"/>
                <a:cs typeface="ＭＳ Ｐゴシック" charset="-128"/>
              </a:rPr>
              <a:t>Level 1 –  e.g., no identity vetting (LOA1)</a:t>
            </a:r>
          </a:p>
          <a:p>
            <a:pPr marL="742950" lvl="1" indent="-285750"/>
            <a:r>
              <a:rPr lang="en-US" b="1">
                <a:ea typeface="ＭＳ Ｐゴシック" charset="-128"/>
                <a:cs typeface="ＭＳ Ｐゴシック" charset="-128"/>
              </a:rPr>
              <a:t>Level 2 –  e.g., specific identity vetting requirements (LOA2)</a:t>
            </a:r>
          </a:p>
          <a:p>
            <a:pPr marL="742950" lvl="1" indent="-285750"/>
            <a:r>
              <a:rPr lang="en-US" b="1">
                <a:ea typeface="ＭＳ Ｐゴシック" charset="-128"/>
                <a:cs typeface="ＭＳ Ｐゴシック" charset="-128"/>
              </a:rPr>
              <a:t>Level 3 –  e.g., cryptographic tokens required (LOA3)</a:t>
            </a:r>
          </a:p>
          <a:p>
            <a:pPr marL="742950" lvl="1" indent="-285750"/>
            <a:r>
              <a:rPr lang="en-US" b="1">
                <a:ea typeface="ＭＳ Ｐゴシック" charset="-128"/>
                <a:cs typeface="ＭＳ Ｐゴシック" charset="-128"/>
              </a:rPr>
              <a:t>Level 4 –  e.g., cryptographic hard tokens required (LOA4)</a:t>
            </a:r>
          </a:p>
          <a:p>
            <a:pPr marL="342900" indent="-342900"/>
            <a:r>
              <a:rPr lang="en-US" b="1"/>
              <a:t>Credential Assessment Framework Suite (CAF)</a:t>
            </a:r>
          </a:p>
          <a:p>
            <a:pPr marL="342900" indent="-342900"/>
            <a:r>
              <a:rPr lang="en-US" b="1"/>
              <a:t>Federal Bridge Certification Authority (FBCA)</a:t>
            </a:r>
          </a:p>
          <a:p>
            <a:pPr marL="742950" lvl="1" indent="-285750"/>
            <a:r>
              <a:rPr lang="en-US" b="1">
                <a:ea typeface="ＭＳ Ｐゴシック" charset="-128"/>
                <a:cs typeface="ＭＳ Ｐゴシック" charset="-128"/>
                <a:hlinkClick r:id="rId3"/>
              </a:rPr>
              <a:t>http://www.cio.gov/fbca/</a:t>
            </a:r>
            <a:endParaRPr lang="en-US" b="1">
              <a:ea typeface="ＭＳ Ｐゴシック" charset="-128"/>
              <a:cs typeface="ＭＳ Ｐゴシック" charset="-128"/>
            </a:endParaRPr>
          </a:p>
          <a:p>
            <a:pPr marL="742950" lvl="1" indent="-285750"/>
            <a:r>
              <a:rPr lang="en-US" b="1">
                <a:ea typeface="ＭＳ Ｐゴシック" charset="-128"/>
                <a:cs typeface="ＭＳ Ｐゴシック" charset="-128"/>
              </a:rPr>
              <a:t>The FBCA is an information system that facilitates an entity accepting certificates issued by another entity for a transaction.</a:t>
            </a:r>
            <a:r>
              <a:rPr lang="en-US" sz="1600">
                <a:ea typeface="ＭＳ Ｐゴシック" charset="-128"/>
                <a:cs typeface="ＭＳ Ｐゴシック" charset="-128"/>
              </a:rPr>
              <a:t> </a:t>
            </a:r>
          </a:p>
        </p:txBody>
      </p:sp>
    </p:spTree>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p:txBody>
          <a:bodyPr/>
          <a:lstStyle/>
          <a:p>
            <a:r>
              <a:rPr lang="en-US" sz="2400" smtClean="0"/>
              <a:t>Summary of Authentication Challenges</a:t>
            </a:r>
          </a:p>
        </p:txBody>
      </p:sp>
      <p:sp>
        <p:nvSpPr>
          <p:cNvPr id="34820" name="Rectangle 3"/>
          <p:cNvSpPr>
            <a:spLocks noGrp="1" noChangeArrowheads="1"/>
          </p:cNvSpPr>
          <p:nvPr>
            <p:ph idx="1"/>
          </p:nvPr>
        </p:nvSpPr>
        <p:spPr>
          <a:xfrm>
            <a:off x="152400" y="1277938"/>
            <a:ext cx="8839200" cy="5046662"/>
          </a:xfrm>
        </p:spPr>
        <p:txBody>
          <a:bodyPr/>
          <a:lstStyle/>
          <a:p>
            <a:pPr>
              <a:defRPr/>
            </a:pPr>
            <a:r>
              <a:rPr lang="en-US" sz="2000" dirty="0" smtClean="0">
                <a:solidFill>
                  <a:srgbClr val="222268"/>
                </a:solidFill>
              </a:rPr>
              <a:t>Policy Challenges</a:t>
            </a:r>
          </a:p>
          <a:p>
            <a:pPr lvl="1">
              <a:defRPr/>
            </a:pPr>
            <a:r>
              <a:rPr lang="en-US" sz="2000" dirty="0" smtClean="0">
                <a:solidFill>
                  <a:srgbClr val="7F7F7F"/>
                </a:solidFill>
              </a:rPr>
              <a:t>How will be vet the identity of tens of thousands of users?</a:t>
            </a:r>
          </a:p>
          <a:p>
            <a:pPr lvl="1">
              <a:defRPr/>
            </a:pPr>
            <a:r>
              <a:rPr lang="en-US" sz="2000" b="1" dirty="0" smtClean="0">
                <a:solidFill>
                  <a:srgbClr val="000000"/>
                </a:solidFill>
              </a:rPr>
              <a:t>How do we distinguish between credential providers based on their policies and procedures for issuing credentials?</a:t>
            </a:r>
          </a:p>
          <a:p>
            <a:pPr lvl="1">
              <a:buFontTx/>
              <a:buNone/>
              <a:defRPr/>
            </a:pPr>
            <a:endParaRPr lang="en-US" sz="2000" dirty="0" smtClean="0">
              <a:solidFill>
                <a:srgbClr val="222268"/>
              </a:solidFill>
            </a:endParaRPr>
          </a:p>
          <a:p>
            <a:pPr>
              <a:defRPr/>
            </a:pPr>
            <a:r>
              <a:rPr lang="en-US" sz="2000" dirty="0" smtClean="0">
                <a:solidFill>
                  <a:srgbClr val="222268"/>
                </a:solidFill>
              </a:rPr>
              <a:t>Technical Challenges</a:t>
            </a:r>
          </a:p>
          <a:p>
            <a:pPr lvl="1">
              <a:defRPr/>
            </a:pPr>
            <a:r>
              <a:rPr lang="en-US" sz="2000" dirty="0" smtClean="0">
                <a:solidFill>
                  <a:schemeClr val="bg1">
                    <a:lumMod val="50000"/>
                  </a:schemeClr>
                </a:solidFill>
              </a:rPr>
              <a:t>How do we issue PKI credentials to tens of thousands of users?</a:t>
            </a:r>
          </a:p>
          <a:p>
            <a:pPr lvl="1">
              <a:defRPr/>
            </a:pPr>
            <a:r>
              <a:rPr lang="en-US" sz="2000" dirty="0" smtClean="0">
                <a:solidFill>
                  <a:srgbClr val="7F7F7F"/>
                </a:solidFill>
              </a:rPr>
              <a:t>How do we hide the complexities of using PKI from users?</a:t>
            </a:r>
          </a:p>
          <a:p>
            <a:pPr lvl="1">
              <a:defRPr/>
            </a:pPr>
            <a:r>
              <a:rPr lang="en-US" sz="2000" dirty="0" smtClean="0">
                <a:solidFill>
                  <a:srgbClr val="000000"/>
                </a:solidFill>
              </a:rPr>
              <a:t>How do we organize and publish trusted credential providers?</a:t>
            </a:r>
          </a:p>
          <a:p>
            <a:pPr lvl="1">
              <a:defRPr/>
            </a:pPr>
            <a:r>
              <a:rPr lang="en-US" sz="2000" dirty="0" smtClean="0">
                <a:solidFill>
                  <a:srgbClr val="000000"/>
                </a:solidFill>
              </a:rPr>
              <a:t>How will we distribute and keep up to date the list of credential providers trusted by the federation to grid resources?</a:t>
            </a:r>
          </a:p>
          <a:p>
            <a:pPr lvl="1">
              <a:defRPr/>
            </a:pPr>
            <a:endParaRPr lang="en-US" sz="2000" b="1" dirty="0" smtClean="0">
              <a:solidFill>
                <a:schemeClr val="accent6">
                  <a:lumMod val="75000"/>
                </a:schemeClr>
              </a:solidFill>
            </a:endParaRPr>
          </a:p>
          <a:p>
            <a:pPr lvl="1">
              <a:defRPr/>
            </a:pPr>
            <a:endParaRPr lang="en-US" sz="2000" b="1" dirty="0" smtClean="0">
              <a:solidFill>
                <a:schemeClr val="accent6">
                  <a:lumMod val="75000"/>
                </a:schemeClr>
              </a:solidFill>
            </a:endParaRPr>
          </a:p>
          <a:p>
            <a:pPr lvl="1">
              <a:defRPr/>
            </a:pPr>
            <a:endParaRPr lang="en-US" sz="2000" b="1" dirty="0" smtClean="0">
              <a:solidFill>
                <a:srgbClr val="222268"/>
              </a:solidFill>
            </a:endParaRPr>
          </a:p>
          <a:p>
            <a:pPr lvl="1">
              <a:defRPr/>
            </a:pPr>
            <a:endParaRPr lang="en-US" sz="2000" b="1" dirty="0" smtClean="0">
              <a:solidFill>
                <a:srgbClr val="222268"/>
              </a:solidFill>
            </a:endParaRPr>
          </a:p>
        </p:txBody>
      </p:sp>
      <p:pic>
        <p:nvPicPr>
          <p:cNvPr id="44036" name="Picture 3" descr="apply.png"/>
          <p:cNvPicPr>
            <a:picLocks noChangeAspect="1"/>
          </p:cNvPicPr>
          <p:nvPr/>
        </p:nvPicPr>
        <p:blipFill>
          <a:blip r:embed="rId3"/>
          <a:srcRect/>
          <a:stretch>
            <a:fillRect/>
          </a:stretch>
        </p:blipFill>
        <p:spPr bwMode="auto">
          <a:xfrm>
            <a:off x="152400" y="3429000"/>
            <a:ext cx="381000" cy="381000"/>
          </a:xfrm>
          <a:prstGeom prst="rect">
            <a:avLst/>
          </a:prstGeom>
          <a:noFill/>
          <a:ln w="9525">
            <a:noFill/>
            <a:miter lim="800000"/>
            <a:headEnd/>
            <a:tailEnd/>
          </a:ln>
        </p:spPr>
      </p:pic>
      <p:pic>
        <p:nvPicPr>
          <p:cNvPr id="44037" name="Picture 4" descr="apply.png"/>
          <p:cNvPicPr>
            <a:picLocks noChangeAspect="1"/>
          </p:cNvPicPr>
          <p:nvPr/>
        </p:nvPicPr>
        <p:blipFill>
          <a:blip r:embed="rId3"/>
          <a:srcRect/>
          <a:stretch>
            <a:fillRect/>
          </a:stretch>
        </p:blipFill>
        <p:spPr bwMode="auto">
          <a:xfrm>
            <a:off x="152400" y="3810000"/>
            <a:ext cx="381000" cy="381000"/>
          </a:xfrm>
          <a:prstGeom prst="rect">
            <a:avLst/>
          </a:prstGeom>
          <a:noFill/>
          <a:ln w="9525">
            <a:noFill/>
            <a:miter lim="800000"/>
            <a:headEnd/>
            <a:tailEnd/>
          </a:ln>
        </p:spPr>
      </p:pic>
      <p:pic>
        <p:nvPicPr>
          <p:cNvPr id="44038" name="Picture 5" descr="apply.png"/>
          <p:cNvPicPr>
            <a:picLocks noChangeAspect="1"/>
          </p:cNvPicPr>
          <p:nvPr/>
        </p:nvPicPr>
        <p:blipFill>
          <a:blip r:embed="rId3"/>
          <a:srcRect/>
          <a:stretch>
            <a:fillRect/>
          </a:stretch>
        </p:blipFill>
        <p:spPr bwMode="auto">
          <a:xfrm>
            <a:off x="152400" y="1676400"/>
            <a:ext cx="381000" cy="381000"/>
          </a:xfrm>
          <a:prstGeom prst="rect">
            <a:avLst/>
          </a:prstGeom>
          <a:noFill/>
          <a:ln w="9525">
            <a:noFill/>
            <a:miter lim="800000"/>
            <a:headEnd/>
            <a:tailEnd/>
          </a:ln>
        </p:spPr>
      </p:pic>
      <p:pic>
        <p:nvPicPr>
          <p:cNvPr id="44039" name="Picture 6" descr="apply.png"/>
          <p:cNvPicPr>
            <a:picLocks noChangeAspect="1"/>
          </p:cNvPicPr>
          <p:nvPr/>
        </p:nvPicPr>
        <p:blipFill>
          <a:blip r:embed="rId3"/>
          <a:srcRect/>
          <a:stretch>
            <a:fillRect/>
          </a:stretch>
        </p:blipFill>
        <p:spPr bwMode="auto">
          <a:xfrm>
            <a:off x="152400" y="2133600"/>
            <a:ext cx="381000" cy="381000"/>
          </a:xfrm>
          <a:prstGeom prst="rect">
            <a:avLst/>
          </a:prstGeom>
          <a:noFill/>
          <a:ln w="9525">
            <a:noFill/>
            <a:miter lim="800000"/>
            <a:headEnd/>
            <a:tailEnd/>
          </a:ln>
        </p:spPr>
      </p:pic>
    </p:spTree>
  </p:cSld>
  <p:clrMapOvr>
    <a:masterClrMapping/>
  </p:clrMapOvr>
  <p:transition advClick="0"/>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a:xfrm>
            <a:off x="0" y="76200"/>
            <a:ext cx="2590800" cy="914400"/>
          </a:xfrm>
        </p:spPr>
        <p:txBody>
          <a:bodyPr/>
          <a:lstStyle/>
          <a:p>
            <a:pPr eaLnBrk="1" hangingPunct="1"/>
            <a:r>
              <a:rPr lang="en-US">
                <a:ea typeface="Arial" charset="0"/>
                <a:cs typeface="Arial" charset="0"/>
              </a:rPr>
              <a:t>Dorian</a:t>
            </a:r>
          </a:p>
        </p:txBody>
      </p:sp>
      <p:sp>
        <p:nvSpPr>
          <p:cNvPr id="59395" name="Rectangle 3"/>
          <p:cNvSpPr>
            <a:spLocks noGrp="1" noChangeArrowheads="1"/>
          </p:cNvSpPr>
          <p:nvPr>
            <p:ph type="body" sz="half" idx="1"/>
          </p:nvPr>
        </p:nvSpPr>
        <p:spPr>
          <a:xfrm>
            <a:off x="76200" y="1371600"/>
            <a:ext cx="5638800" cy="4953000"/>
          </a:xfrm>
        </p:spPr>
        <p:txBody>
          <a:bodyPr/>
          <a:lstStyle/>
          <a:p>
            <a:pPr marL="0" indent="0" eaLnBrk="1" hangingPunct="1">
              <a:buClr>
                <a:srgbClr val="2D2D8A"/>
              </a:buClr>
            </a:pPr>
            <a:r>
              <a:rPr lang="en-US" sz="1800" dirty="0" smtClean="0">
                <a:ea typeface="Arial" charset="0"/>
                <a:cs typeface="Arial" charset="0"/>
              </a:rPr>
              <a:t>Account </a:t>
            </a:r>
            <a:r>
              <a:rPr lang="en-US" sz="1800" dirty="0">
                <a:ea typeface="Arial" charset="0"/>
                <a:cs typeface="Arial" charset="0"/>
              </a:rPr>
              <a:t>Management</a:t>
            </a:r>
          </a:p>
          <a:p>
            <a:pPr lvl="1" eaLnBrk="1" hangingPunct="1">
              <a:buClr>
                <a:srgbClr val="2D2D8A"/>
              </a:buClr>
            </a:pPr>
            <a:r>
              <a:rPr lang="en-US" sz="1600" dirty="0">
                <a:ea typeface="Arial" charset="0"/>
                <a:cs typeface="Arial" charset="0"/>
              </a:rPr>
              <a:t>Administrative interface for account provisioning and management.</a:t>
            </a:r>
          </a:p>
          <a:p>
            <a:pPr lvl="1" eaLnBrk="1" hangingPunct="1">
              <a:buClr>
                <a:srgbClr val="2D2D8A"/>
              </a:buClr>
            </a:pPr>
            <a:r>
              <a:rPr lang="en-US" sz="1600" dirty="0">
                <a:ea typeface="Arial" charset="0"/>
                <a:cs typeface="Arial" charset="0"/>
              </a:rPr>
              <a:t>Built in Certificate Authority</a:t>
            </a:r>
          </a:p>
          <a:p>
            <a:pPr lvl="1" eaLnBrk="1" hangingPunct="1">
              <a:buClr>
                <a:srgbClr val="2D2D8A"/>
              </a:buClr>
            </a:pPr>
            <a:r>
              <a:rPr lang="en-US" sz="1600" dirty="0" smtClean="0">
                <a:ea typeface="Arial" charset="0"/>
                <a:cs typeface="Arial" charset="0"/>
              </a:rPr>
              <a:t>Manages/Issues PKI </a:t>
            </a:r>
            <a:r>
              <a:rPr lang="en-US" sz="1600" dirty="0">
                <a:ea typeface="Arial" charset="0"/>
                <a:cs typeface="Arial" charset="0"/>
              </a:rPr>
              <a:t>Credentials for each user.</a:t>
            </a:r>
          </a:p>
          <a:p>
            <a:pPr lvl="1" eaLnBrk="1" hangingPunct="1">
              <a:buClr>
                <a:srgbClr val="2D2D8A"/>
              </a:buClr>
            </a:pPr>
            <a:r>
              <a:rPr lang="en-US" sz="1600" dirty="0">
                <a:ea typeface="Arial" charset="0"/>
                <a:cs typeface="Arial" charset="0"/>
              </a:rPr>
              <a:t>Enables users to authenticate and</a:t>
            </a:r>
            <a:r>
              <a:rPr lang="en-US" sz="1600" dirty="0" smtClean="0">
                <a:ea typeface="Arial" charset="0"/>
                <a:cs typeface="Arial" charset="0"/>
              </a:rPr>
              <a:t> obtain PKI credentials, </a:t>
            </a:r>
            <a:r>
              <a:rPr lang="en-US" sz="1600" dirty="0">
                <a:ea typeface="Arial" charset="0"/>
                <a:cs typeface="Arial" charset="0"/>
              </a:rPr>
              <a:t>which they may use to access the grid.</a:t>
            </a:r>
          </a:p>
          <a:p>
            <a:pPr lvl="1" eaLnBrk="1" hangingPunct="1">
              <a:buClr>
                <a:srgbClr val="2D2D8A"/>
              </a:buClr>
            </a:pPr>
            <a:r>
              <a:rPr lang="en-US" sz="1600" dirty="0">
                <a:ea typeface="Arial" charset="0"/>
                <a:cs typeface="Arial" charset="0"/>
              </a:rPr>
              <a:t>Users may request service/host credentials for the Grid services they administer.</a:t>
            </a:r>
          </a:p>
          <a:p>
            <a:pPr marL="0" indent="0" eaLnBrk="1" hangingPunct="1">
              <a:buClr>
                <a:srgbClr val="2D2D8A"/>
              </a:buClr>
            </a:pPr>
            <a:r>
              <a:rPr lang="en-US" sz="1800" dirty="0">
                <a:ea typeface="Arial" charset="0"/>
                <a:cs typeface="Arial" charset="0"/>
              </a:rPr>
              <a:t>Identity Management and Federation</a:t>
            </a:r>
          </a:p>
          <a:p>
            <a:pPr lvl="1" eaLnBrk="1" hangingPunct="1">
              <a:buClr>
                <a:srgbClr val="2D2D8A"/>
              </a:buClr>
            </a:pPr>
            <a:r>
              <a:rPr lang="en-US" sz="1600" dirty="0">
                <a:ea typeface="Arial" charset="0"/>
                <a:cs typeface="Arial" charset="0"/>
              </a:rPr>
              <a:t>Integration point between external security domains and the grid.</a:t>
            </a:r>
          </a:p>
          <a:p>
            <a:pPr lvl="1" eaLnBrk="1" hangingPunct="1">
              <a:buClr>
                <a:srgbClr val="2D2D8A"/>
              </a:buClr>
            </a:pPr>
            <a:r>
              <a:rPr lang="en-US" sz="1600" dirty="0">
                <a:ea typeface="Arial" charset="0"/>
                <a:cs typeface="Arial" charset="0"/>
              </a:rPr>
              <a:t>User may use their existing credentials to authenticate to the Grid.</a:t>
            </a:r>
          </a:p>
          <a:p>
            <a:pPr lvl="1" eaLnBrk="1" hangingPunct="1">
              <a:buClr>
                <a:srgbClr val="2D2D8A"/>
              </a:buClr>
            </a:pPr>
            <a:r>
              <a:rPr lang="en-US" sz="1600" dirty="0">
                <a:ea typeface="Arial" charset="0"/>
                <a:cs typeface="Arial" charset="0"/>
              </a:rPr>
              <a:t>Automated Account Creation and </a:t>
            </a:r>
            <a:r>
              <a:rPr lang="en-US" sz="1600" dirty="0" smtClean="0">
                <a:ea typeface="Arial" charset="0"/>
                <a:cs typeface="Arial" charset="0"/>
              </a:rPr>
              <a:t>Provisioning</a:t>
            </a:r>
          </a:p>
          <a:p>
            <a:pPr marL="0" indent="0" eaLnBrk="1" hangingPunct="1">
              <a:buClr>
                <a:srgbClr val="2D2D8A"/>
              </a:buClr>
            </a:pPr>
            <a:r>
              <a:rPr lang="en-US" sz="1800" dirty="0">
                <a:ea typeface="Arial" charset="0"/>
                <a:cs typeface="Arial" charset="0"/>
              </a:rPr>
              <a:t>Built in Identity Provider</a:t>
            </a:r>
          </a:p>
          <a:p>
            <a:pPr marL="0" indent="0" eaLnBrk="1" hangingPunct="1">
              <a:buClr>
                <a:srgbClr val="2D2D8A"/>
              </a:buClr>
            </a:pPr>
            <a:r>
              <a:rPr lang="en-US" sz="1800" dirty="0">
                <a:ea typeface="Arial" charset="0"/>
                <a:cs typeface="Arial" charset="0"/>
              </a:rPr>
              <a:t>Comprehensive Administrative UI</a:t>
            </a:r>
          </a:p>
          <a:p>
            <a:pPr lvl="1" eaLnBrk="1" hangingPunct="1"/>
            <a:endParaRPr lang="en-US" sz="1800" dirty="0">
              <a:latin typeface="Tahoma" charset="0"/>
            </a:endParaRPr>
          </a:p>
          <a:p>
            <a:pPr lvl="1" eaLnBrk="1" hangingPunct="1"/>
            <a:endParaRPr lang="en-US" sz="1400" b="1" dirty="0">
              <a:latin typeface="Tahoma" charset="0"/>
            </a:endParaRPr>
          </a:p>
        </p:txBody>
      </p:sp>
      <p:pic>
        <p:nvPicPr>
          <p:cNvPr id="11268" name="Picture 4" descr="dorianSplash"/>
          <p:cNvPicPr>
            <a:picLocks noChangeAspect="1" noChangeArrowheads="1"/>
          </p:cNvPicPr>
          <p:nvPr/>
        </p:nvPicPr>
        <p:blipFill>
          <a:blip r:embed="rId3"/>
          <a:srcRect/>
          <a:stretch>
            <a:fillRect/>
          </a:stretch>
        </p:blipFill>
        <p:spPr bwMode="auto">
          <a:xfrm>
            <a:off x="5867400" y="2209800"/>
            <a:ext cx="3200400" cy="2667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a:xfrm>
            <a:off x="0" y="0"/>
            <a:ext cx="6858000" cy="1066800"/>
          </a:xfrm>
        </p:spPr>
        <p:txBody>
          <a:bodyPr/>
          <a:lstStyle/>
          <a:p>
            <a:pPr eaLnBrk="1" hangingPunct="1"/>
            <a:r>
              <a:rPr lang="en-US" smtClean="0"/>
              <a:t>Grid Trust Fabric</a:t>
            </a:r>
          </a:p>
        </p:txBody>
      </p:sp>
      <p:sp>
        <p:nvSpPr>
          <p:cNvPr id="46083" name="Rectangle 3"/>
          <p:cNvSpPr>
            <a:spLocks noGrp="1" noChangeArrowheads="1"/>
          </p:cNvSpPr>
          <p:nvPr>
            <p:ph idx="1"/>
          </p:nvPr>
        </p:nvSpPr>
        <p:spPr>
          <a:xfrm>
            <a:off x="0" y="1143000"/>
            <a:ext cx="4191000" cy="5562600"/>
          </a:xfrm>
        </p:spPr>
        <p:txBody>
          <a:bodyPr/>
          <a:lstStyle/>
          <a:p>
            <a:pPr eaLnBrk="1" hangingPunct="1"/>
            <a:r>
              <a:rPr lang="en-US">
                <a:solidFill>
                  <a:srgbClr val="000000"/>
                </a:solidFill>
              </a:rPr>
              <a:t> </a:t>
            </a:r>
            <a:r>
              <a:rPr lang="en-US" sz="2000"/>
              <a:t>Grid Trust Service (GTS)</a:t>
            </a:r>
          </a:p>
          <a:p>
            <a:pPr lvl="1" eaLnBrk="1" hangingPunct="1">
              <a:lnSpc>
                <a:spcPct val="90000"/>
              </a:lnSpc>
            </a:pPr>
            <a:r>
              <a:rPr lang="en-US"/>
              <a:t>Creation and Management of a federated trust fabric.</a:t>
            </a:r>
          </a:p>
          <a:p>
            <a:pPr lvl="1" eaLnBrk="1" hangingPunct="1">
              <a:lnSpc>
                <a:spcPct val="90000"/>
              </a:lnSpc>
            </a:pPr>
            <a:r>
              <a:rPr lang="en-US"/>
              <a:t>Supports applications and services in deciding whether or not signers of digital credentials can be trusted.</a:t>
            </a:r>
          </a:p>
          <a:p>
            <a:pPr lvl="1" eaLnBrk="1" hangingPunct="1">
              <a:lnSpc>
                <a:spcPct val="90000"/>
              </a:lnSpc>
            </a:pPr>
            <a:r>
              <a:rPr lang="en-US"/>
              <a:t>Supports the provisioning of trusted certificate authorities and corresponding CRLS</a:t>
            </a:r>
            <a:r>
              <a:rPr lang="en-US" smtClean="0"/>
              <a:t>.</a:t>
            </a:r>
          </a:p>
          <a:p>
            <a:pPr eaLnBrk="1" hangingPunct="1">
              <a:lnSpc>
                <a:spcPct val="90000"/>
              </a:lnSpc>
            </a:pPr>
            <a:r>
              <a:rPr lang="en-US" sz="2000" smtClean="0"/>
              <a:t>Trust Fabric Organization</a:t>
            </a:r>
          </a:p>
          <a:p>
            <a:pPr lvl="1" eaLnBrk="1" hangingPunct="1">
              <a:lnSpc>
                <a:spcPct val="90000"/>
              </a:lnSpc>
            </a:pPr>
            <a:r>
              <a:rPr lang="en-US" smtClean="0"/>
              <a:t>Credential Providers are organized by the NIST e-Authentication Level of Assurance that they meet.</a:t>
            </a:r>
          </a:p>
          <a:p>
            <a:pPr lvl="1" eaLnBrk="1" hangingPunct="1">
              <a:lnSpc>
                <a:spcPct val="90000"/>
              </a:lnSpc>
            </a:pPr>
            <a:r>
              <a:rPr lang="en-US" smtClean="0"/>
              <a:t>Grid resources the levels assurance they require.</a:t>
            </a:r>
          </a:p>
          <a:p>
            <a:pPr lvl="1" eaLnBrk="1" hangingPunct="1">
              <a:lnSpc>
                <a:spcPct val="90000"/>
              </a:lnSpc>
            </a:pPr>
            <a:r>
              <a:rPr lang="en-US" smtClean="0"/>
              <a:t>GTS distributes list of credential providers to grid resources based on their requirements </a:t>
            </a:r>
          </a:p>
          <a:p>
            <a:pPr lvl="1" eaLnBrk="1" hangingPunct="1">
              <a:lnSpc>
                <a:spcPct val="90000"/>
              </a:lnSpc>
              <a:buFont typeface="Wingdings" charset="2"/>
              <a:buNone/>
            </a:pPr>
            <a:endParaRPr lang="en-US" sz="1400"/>
          </a:p>
          <a:p>
            <a:pPr eaLnBrk="1" hangingPunct="1">
              <a:lnSpc>
                <a:spcPct val="90000"/>
              </a:lnSpc>
            </a:pPr>
            <a:endParaRPr lang="en-US"/>
          </a:p>
          <a:p>
            <a:pPr lvl="1" eaLnBrk="1" hangingPunct="1">
              <a:buFont typeface="Wingdings" charset="2"/>
              <a:buNone/>
            </a:pPr>
            <a:endParaRPr lang="en-US" sz="1400"/>
          </a:p>
        </p:txBody>
      </p:sp>
      <p:pic>
        <p:nvPicPr>
          <p:cNvPr id="46084" name="Picture 4" descr="gaards.pdf"/>
          <p:cNvPicPr>
            <a:picLocks noChangeAspect="1"/>
          </p:cNvPicPr>
          <p:nvPr/>
        </p:nvPicPr>
        <p:blipFill>
          <a:blip r:embed="rId3"/>
          <a:srcRect/>
          <a:stretch>
            <a:fillRect/>
          </a:stretch>
        </p:blipFill>
        <p:spPr bwMode="auto">
          <a:xfrm>
            <a:off x="4238625" y="1641475"/>
            <a:ext cx="4829175" cy="41497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p:txBody>
          <a:bodyPr/>
          <a:lstStyle/>
          <a:p>
            <a:r>
              <a:rPr lang="en-US" sz="2400" smtClean="0"/>
              <a:t>Summary of Authentication Challenges</a:t>
            </a:r>
          </a:p>
        </p:txBody>
      </p:sp>
      <p:sp>
        <p:nvSpPr>
          <p:cNvPr id="34820" name="Rectangle 3"/>
          <p:cNvSpPr>
            <a:spLocks noGrp="1" noChangeArrowheads="1"/>
          </p:cNvSpPr>
          <p:nvPr>
            <p:ph idx="1"/>
          </p:nvPr>
        </p:nvSpPr>
        <p:spPr>
          <a:xfrm>
            <a:off x="152400" y="1277938"/>
            <a:ext cx="8839200" cy="5046662"/>
          </a:xfrm>
        </p:spPr>
        <p:txBody>
          <a:bodyPr/>
          <a:lstStyle/>
          <a:p>
            <a:pPr>
              <a:defRPr/>
            </a:pPr>
            <a:r>
              <a:rPr lang="en-US" sz="2000" dirty="0" smtClean="0">
                <a:solidFill>
                  <a:srgbClr val="222268"/>
                </a:solidFill>
              </a:rPr>
              <a:t>Policy Challenges</a:t>
            </a:r>
          </a:p>
          <a:p>
            <a:pPr lvl="1">
              <a:defRPr/>
            </a:pPr>
            <a:r>
              <a:rPr lang="en-US" sz="2000" dirty="0" smtClean="0">
                <a:solidFill>
                  <a:srgbClr val="7F7F7F"/>
                </a:solidFill>
              </a:rPr>
              <a:t>How will be vet the identity of tens of thousands of users?</a:t>
            </a:r>
          </a:p>
          <a:p>
            <a:pPr lvl="1">
              <a:defRPr/>
            </a:pPr>
            <a:r>
              <a:rPr lang="en-US" sz="2000" dirty="0" smtClean="0">
                <a:solidFill>
                  <a:srgbClr val="7F7F7F"/>
                </a:solidFill>
              </a:rPr>
              <a:t>How do we distinguish between credential providers based on their policies and procedures for issuing credentials?</a:t>
            </a:r>
          </a:p>
          <a:p>
            <a:pPr lvl="1">
              <a:buFontTx/>
              <a:buNone/>
              <a:defRPr/>
            </a:pPr>
            <a:endParaRPr lang="en-US" sz="2000" dirty="0" smtClean="0">
              <a:solidFill>
                <a:srgbClr val="222268"/>
              </a:solidFill>
            </a:endParaRPr>
          </a:p>
          <a:p>
            <a:pPr>
              <a:defRPr/>
            </a:pPr>
            <a:r>
              <a:rPr lang="en-US" sz="2000" dirty="0" smtClean="0">
                <a:solidFill>
                  <a:srgbClr val="222268"/>
                </a:solidFill>
              </a:rPr>
              <a:t>Technical Challenges</a:t>
            </a:r>
          </a:p>
          <a:p>
            <a:pPr lvl="1">
              <a:defRPr/>
            </a:pPr>
            <a:r>
              <a:rPr lang="en-US" sz="2000" dirty="0" smtClean="0">
                <a:solidFill>
                  <a:schemeClr val="bg1">
                    <a:lumMod val="50000"/>
                  </a:schemeClr>
                </a:solidFill>
              </a:rPr>
              <a:t>How do we issue PKI credentials to tens of thousands of users?</a:t>
            </a:r>
          </a:p>
          <a:p>
            <a:pPr lvl="1">
              <a:defRPr/>
            </a:pPr>
            <a:r>
              <a:rPr lang="en-US" sz="2000" dirty="0" smtClean="0">
                <a:solidFill>
                  <a:srgbClr val="7F7F7F"/>
                </a:solidFill>
              </a:rPr>
              <a:t>How do we hide the complexities of using PKI from users?</a:t>
            </a:r>
          </a:p>
          <a:p>
            <a:pPr lvl="1">
              <a:defRPr/>
            </a:pPr>
            <a:r>
              <a:rPr lang="en-US" sz="2000" b="1" dirty="0" smtClean="0">
                <a:solidFill>
                  <a:srgbClr val="000000"/>
                </a:solidFill>
              </a:rPr>
              <a:t>How do we organize and publish trusted credential providers?</a:t>
            </a:r>
          </a:p>
          <a:p>
            <a:pPr lvl="1">
              <a:defRPr/>
            </a:pPr>
            <a:r>
              <a:rPr lang="en-US" sz="2000" b="1" dirty="0" smtClean="0">
                <a:solidFill>
                  <a:srgbClr val="000000"/>
                </a:solidFill>
              </a:rPr>
              <a:t>How will we distribute and keep up to date the list of credential providers trusted by the federation to grid resources?</a:t>
            </a:r>
          </a:p>
          <a:p>
            <a:pPr lvl="1">
              <a:defRPr/>
            </a:pPr>
            <a:endParaRPr lang="en-US" sz="2000" b="1" dirty="0" smtClean="0">
              <a:solidFill>
                <a:schemeClr val="accent6">
                  <a:lumMod val="75000"/>
                </a:schemeClr>
              </a:solidFill>
            </a:endParaRPr>
          </a:p>
          <a:p>
            <a:pPr lvl="1">
              <a:defRPr/>
            </a:pPr>
            <a:endParaRPr lang="en-US" sz="2000" b="1" dirty="0" smtClean="0">
              <a:solidFill>
                <a:schemeClr val="accent6">
                  <a:lumMod val="75000"/>
                </a:schemeClr>
              </a:solidFill>
            </a:endParaRPr>
          </a:p>
          <a:p>
            <a:pPr lvl="1">
              <a:defRPr/>
            </a:pPr>
            <a:endParaRPr lang="en-US" sz="2000" b="1" dirty="0" smtClean="0">
              <a:solidFill>
                <a:srgbClr val="222268"/>
              </a:solidFill>
            </a:endParaRPr>
          </a:p>
          <a:p>
            <a:pPr lvl="1">
              <a:defRPr/>
            </a:pPr>
            <a:endParaRPr lang="en-US" sz="2000" b="1" dirty="0" smtClean="0">
              <a:solidFill>
                <a:srgbClr val="222268"/>
              </a:solidFill>
            </a:endParaRPr>
          </a:p>
        </p:txBody>
      </p:sp>
      <p:pic>
        <p:nvPicPr>
          <p:cNvPr id="48132" name="Picture 3" descr="apply.png"/>
          <p:cNvPicPr>
            <a:picLocks noChangeAspect="1"/>
          </p:cNvPicPr>
          <p:nvPr/>
        </p:nvPicPr>
        <p:blipFill>
          <a:blip r:embed="rId3"/>
          <a:srcRect/>
          <a:stretch>
            <a:fillRect/>
          </a:stretch>
        </p:blipFill>
        <p:spPr bwMode="auto">
          <a:xfrm>
            <a:off x="152400" y="3429000"/>
            <a:ext cx="381000" cy="381000"/>
          </a:xfrm>
          <a:prstGeom prst="rect">
            <a:avLst/>
          </a:prstGeom>
          <a:noFill/>
          <a:ln w="9525">
            <a:noFill/>
            <a:miter lim="800000"/>
            <a:headEnd/>
            <a:tailEnd/>
          </a:ln>
        </p:spPr>
      </p:pic>
      <p:pic>
        <p:nvPicPr>
          <p:cNvPr id="48133" name="Picture 4" descr="apply.png"/>
          <p:cNvPicPr>
            <a:picLocks noChangeAspect="1"/>
          </p:cNvPicPr>
          <p:nvPr/>
        </p:nvPicPr>
        <p:blipFill>
          <a:blip r:embed="rId3"/>
          <a:srcRect/>
          <a:stretch>
            <a:fillRect/>
          </a:stretch>
        </p:blipFill>
        <p:spPr bwMode="auto">
          <a:xfrm>
            <a:off x="152400" y="3810000"/>
            <a:ext cx="381000" cy="381000"/>
          </a:xfrm>
          <a:prstGeom prst="rect">
            <a:avLst/>
          </a:prstGeom>
          <a:noFill/>
          <a:ln w="9525">
            <a:noFill/>
            <a:miter lim="800000"/>
            <a:headEnd/>
            <a:tailEnd/>
          </a:ln>
        </p:spPr>
      </p:pic>
      <p:pic>
        <p:nvPicPr>
          <p:cNvPr id="48134" name="Picture 5" descr="apply.png"/>
          <p:cNvPicPr>
            <a:picLocks noChangeAspect="1"/>
          </p:cNvPicPr>
          <p:nvPr/>
        </p:nvPicPr>
        <p:blipFill>
          <a:blip r:embed="rId3"/>
          <a:srcRect/>
          <a:stretch>
            <a:fillRect/>
          </a:stretch>
        </p:blipFill>
        <p:spPr bwMode="auto">
          <a:xfrm>
            <a:off x="152400" y="1676400"/>
            <a:ext cx="381000" cy="381000"/>
          </a:xfrm>
          <a:prstGeom prst="rect">
            <a:avLst/>
          </a:prstGeom>
          <a:noFill/>
          <a:ln w="9525">
            <a:noFill/>
            <a:miter lim="800000"/>
            <a:headEnd/>
            <a:tailEnd/>
          </a:ln>
        </p:spPr>
      </p:pic>
      <p:pic>
        <p:nvPicPr>
          <p:cNvPr id="48135" name="Picture 6" descr="apply.png"/>
          <p:cNvPicPr>
            <a:picLocks noChangeAspect="1"/>
          </p:cNvPicPr>
          <p:nvPr/>
        </p:nvPicPr>
        <p:blipFill>
          <a:blip r:embed="rId3"/>
          <a:srcRect/>
          <a:stretch>
            <a:fillRect/>
          </a:stretch>
        </p:blipFill>
        <p:spPr bwMode="auto">
          <a:xfrm>
            <a:off x="152400" y="2133600"/>
            <a:ext cx="381000" cy="381000"/>
          </a:xfrm>
          <a:prstGeom prst="rect">
            <a:avLst/>
          </a:prstGeom>
          <a:noFill/>
          <a:ln w="9525">
            <a:noFill/>
            <a:miter lim="800000"/>
            <a:headEnd/>
            <a:tailEnd/>
          </a:ln>
        </p:spPr>
      </p:pic>
      <p:pic>
        <p:nvPicPr>
          <p:cNvPr id="48136" name="Picture 6" descr="apply.png"/>
          <p:cNvPicPr>
            <a:picLocks noChangeAspect="1"/>
          </p:cNvPicPr>
          <p:nvPr/>
        </p:nvPicPr>
        <p:blipFill>
          <a:blip r:embed="rId3"/>
          <a:srcRect/>
          <a:stretch>
            <a:fillRect/>
          </a:stretch>
        </p:blipFill>
        <p:spPr bwMode="auto">
          <a:xfrm>
            <a:off x="152400" y="4191000"/>
            <a:ext cx="381000" cy="381000"/>
          </a:xfrm>
          <a:prstGeom prst="rect">
            <a:avLst/>
          </a:prstGeom>
          <a:noFill/>
          <a:ln w="9525">
            <a:noFill/>
            <a:miter lim="800000"/>
            <a:headEnd/>
            <a:tailEnd/>
          </a:ln>
        </p:spPr>
      </p:pic>
      <p:pic>
        <p:nvPicPr>
          <p:cNvPr id="48137" name="Picture 6" descr="apply.png"/>
          <p:cNvPicPr>
            <a:picLocks noChangeAspect="1"/>
          </p:cNvPicPr>
          <p:nvPr/>
        </p:nvPicPr>
        <p:blipFill>
          <a:blip r:embed="rId3"/>
          <a:srcRect/>
          <a:stretch>
            <a:fillRect/>
          </a:stretch>
        </p:blipFill>
        <p:spPr bwMode="auto">
          <a:xfrm>
            <a:off x="152400" y="4572000"/>
            <a:ext cx="381000" cy="381000"/>
          </a:xfrm>
          <a:prstGeom prst="rect">
            <a:avLst/>
          </a:prstGeom>
          <a:noFill/>
          <a:ln w="9525">
            <a:noFill/>
            <a:miter lim="800000"/>
            <a:headEnd/>
            <a:tailEnd/>
          </a:ln>
        </p:spPr>
      </p:pic>
    </p:spTree>
  </p:cSld>
  <p:clrMapOvr>
    <a:masterClrMapping/>
  </p:clrMapOvr>
  <p:transition advClick="0"/>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p:txBody>
          <a:bodyPr/>
          <a:lstStyle/>
          <a:p>
            <a:r>
              <a:rPr lang="en-US" smtClean="0"/>
              <a:t>Authorization</a:t>
            </a:r>
          </a:p>
        </p:txBody>
      </p:sp>
      <p:sp>
        <p:nvSpPr>
          <p:cNvPr id="34820" name="Rectangle 3"/>
          <p:cNvSpPr>
            <a:spLocks noGrp="1" noChangeArrowheads="1"/>
          </p:cNvSpPr>
          <p:nvPr>
            <p:ph idx="1"/>
          </p:nvPr>
        </p:nvSpPr>
        <p:spPr>
          <a:xfrm>
            <a:off x="457200" y="1277938"/>
            <a:ext cx="8229600" cy="5046662"/>
          </a:xfrm>
        </p:spPr>
        <p:txBody>
          <a:bodyPr/>
          <a:lstStyle/>
          <a:p>
            <a:pPr>
              <a:defRPr/>
            </a:pPr>
            <a:endParaRPr lang="en-US" sz="2000" b="0" dirty="0" smtClean="0"/>
          </a:p>
          <a:p>
            <a:pPr>
              <a:defRPr/>
            </a:pPr>
            <a:r>
              <a:rPr lang="en-US" sz="2000" b="0" dirty="0" smtClean="0"/>
              <a:t>Providers of Public Health Information require local control over who has access to their data.</a:t>
            </a:r>
          </a:p>
          <a:p>
            <a:pPr>
              <a:defRPr/>
            </a:pPr>
            <a:r>
              <a:rPr lang="en-US" sz="2000" b="0" dirty="0" smtClean="0"/>
              <a:t>Provisioning access control to ten of thousands of users across the country is complicated.</a:t>
            </a:r>
          </a:p>
          <a:p>
            <a:pPr>
              <a:defRPr/>
            </a:pPr>
            <a:r>
              <a:rPr lang="en-US" sz="2000" b="0" dirty="0" smtClean="0"/>
              <a:t>Users need to be organized by attributes or groups such that local authorities may easily provision access control to groups.</a:t>
            </a:r>
          </a:p>
          <a:p>
            <a:pPr lvl="1">
              <a:defRPr/>
            </a:pPr>
            <a:r>
              <a:rPr lang="en-US" sz="2000" b="1" dirty="0" smtClean="0">
                <a:solidFill>
                  <a:schemeClr val="accent6">
                    <a:lumMod val="75000"/>
                  </a:schemeClr>
                </a:solidFill>
              </a:rPr>
              <a:t>TECHNICAL CHALLENGE: How do we organize users globally such that access control can be provisioned locally?</a:t>
            </a:r>
          </a:p>
          <a:p>
            <a:pPr lvl="1">
              <a:defRPr/>
            </a:pPr>
            <a:r>
              <a:rPr lang="en-US" sz="2000" b="1" dirty="0" smtClean="0">
                <a:solidFill>
                  <a:schemeClr val="accent6">
                    <a:lumMod val="75000"/>
                  </a:schemeClr>
                </a:solidFill>
              </a:rPr>
              <a:t>POLICY CHALLENGE: How will users be organized by attributes or groups?</a:t>
            </a:r>
          </a:p>
          <a:p>
            <a:pPr lvl="1">
              <a:defRPr/>
            </a:pPr>
            <a:r>
              <a:rPr lang="en-US" sz="2000" b="1" dirty="0" smtClean="0">
                <a:solidFill>
                  <a:schemeClr val="accent6">
                    <a:lumMod val="75000"/>
                  </a:schemeClr>
                </a:solidFill>
              </a:rPr>
              <a:t>POLICY CHALLENGE: Who will govern this organization?</a:t>
            </a:r>
          </a:p>
          <a:p>
            <a:pPr lvl="1">
              <a:defRPr/>
            </a:pPr>
            <a:endParaRPr lang="en-US" sz="2000" b="1" dirty="0" smtClean="0">
              <a:solidFill>
                <a:schemeClr val="accent6">
                  <a:lumMod val="75000"/>
                </a:schemeClr>
              </a:solidFill>
            </a:endParaRPr>
          </a:p>
          <a:p>
            <a:pPr lvl="1">
              <a:defRPr/>
            </a:pPr>
            <a:endParaRPr lang="en-US" sz="2000" b="1" dirty="0" smtClean="0">
              <a:solidFill>
                <a:schemeClr val="accent6">
                  <a:lumMod val="75000"/>
                </a:schemeClr>
              </a:solidFill>
            </a:endParaRPr>
          </a:p>
          <a:p>
            <a:pPr lvl="1">
              <a:defRPr/>
            </a:pPr>
            <a:endParaRPr lang="en-US" sz="2000" b="1" dirty="0" smtClean="0">
              <a:solidFill>
                <a:srgbClr val="222268"/>
              </a:solidFill>
            </a:endParaRPr>
          </a:p>
          <a:p>
            <a:pPr lvl="1">
              <a:defRPr/>
            </a:pPr>
            <a:endParaRPr lang="en-US" sz="2000" b="1" dirty="0" smtClean="0">
              <a:solidFill>
                <a:srgbClr val="222268"/>
              </a:solidFill>
            </a:endParaRPr>
          </a:p>
        </p:txBody>
      </p:sp>
    </p:spTree>
  </p:cSld>
  <p:clrMapOvr>
    <a:masterClrMapping/>
  </p:clrMapOvr>
  <p:transition advClick="0"/>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a:xfrm>
            <a:off x="0" y="0"/>
            <a:ext cx="6858000" cy="1066800"/>
          </a:xfrm>
        </p:spPr>
        <p:txBody>
          <a:bodyPr/>
          <a:lstStyle/>
          <a:p>
            <a:pPr eaLnBrk="1" hangingPunct="1"/>
            <a:r>
              <a:rPr lang="en-US" smtClean="0"/>
              <a:t>Authorization</a:t>
            </a:r>
          </a:p>
        </p:txBody>
      </p:sp>
      <p:sp>
        <p:nvSpPr>
          <p:cNvPr id="52227" name="Rectangle 3"/>
          <p:cNvSpPr>
            <a:spLocks noGrp="1" noChangeArrowheads="1"/>
          </p:cNvSpPr>
          <p:nvPr>
            <p:ph idx="1"/>
          </p:nvPr>
        </p:nvSpPr>
        <p:spPr>
          <a:xfrm>
            <a:off x="0" y="1143000"/>
            <a:ext cx="4495800" cy="5562600"/>
          </a:xfrm>
        </p:spPr>
        <p:txBody>
          <a:bodyPr/>
          <a:lstStyle/>
          <a:p>
            <a:pPr eaLnBrk="1" hangingPunct="1"/>
            <a:r>
              <a:rPr lang="en-US" smtClean="0">
                <a:solidFill>
                  <a:srgbClr val="000000"/>
                </a:solidFill>
              </a:rPr>
              <a:t>Data Providers may leverage any authorization framework they wish.</a:t>
            </a:r>
          </a:p>
          <a:p>
            <a:pPr eaLnBrk="1" hangingPunct="1"/>
            <a:r>
              <a:rPr lang="en-US" smtClean="0">
                <a:solidFill>
                  <a:srgbClr val="000000"/>
                </a:solidFill>
              </a:rPr>
              <a:t>Grid Grouper</a:t>
            </a:r>
          </a:p>
          <a:p>
            <a:pPr lvl="1" eaLnBrk="1" hangingPunct="1"/>
            <a:r>
              <a:rPr lang="en-US" smtClean="0">
                <a:solidFill>
                  <a:srgbClr val="000000"/>
                </a:solidFill>
              </a:rPr>
              <a:t>Group management web service.</a:t>
            </a:r>
          </a:p>
          <a:p>
            <a:pPr lvl="1" eaLnBrk="1" hangingPunct="1"/>
            <a:r>
              <a:rPr lang="en-US" smtClean="0">
                <a:solidFill>
                  <a:srgbClr val="000000"/>
                </a:solidFill>
              </a:rPr>
              <a:t>Hierarchal organization of groups</a:t>
            </a:r>
          </a:p>
          <a:p>
            <a:pPr lvl="1" eaLnBrk="1" hangingPunct="1"/>
            <a:r>
              <a:rPr lang="en-US" b="1" smtClean="0">
                <a:solidFill>
                  <a:srgbClr val="000000"/>
                </a:solidFill>
              </a:rPr>
              <a:t>Memberships</a:t>
            </a:r>
          </a:p>
          <a:p>
            <a:pPr lvl="2" eaLnBrk="1" hangingPunct="1"/>
            <a:r>
              <a:rPr lang="en-US" smtClean="0">
                <a:solidFill>
                  <a:srgbClr val="000000"/>
                </a:solidFill>
              </a:rPr>
              <a:t>Immediate Memberships</a:t>
            </a:r>
          </a:p>
          <a:p>
            <a:pPr lvl="2" eaLnBrk="1" hangingPunct="1"/>
            <a:r>
              <a:rPr lang="en-US" smtClean="0">
                <a:solidFill>
                  <a:srgbClr val="000000"/>
                </a:solidFill>
              </a:rPr>
              <a:t>Effective Memberships</a:t>
            </a:r>
          </a:p>
          <a:p>
            <a:pPr lvl="2" eaLnBrk="1" hangingPunct="1"/>
            <a:r>
              <a:rPr lang="en-US" smtClean="0">
                <a:solidFill>
                  <a:srgbClr val="000000"/>
                </a:solidFill>
              </a:rPr>
              <a:t>Composite Memberships</a:t>
            </a:r>
          </a:p>
          <a:p>
            <a:pPr lvl="1" eaLnBrk="1" hangingPunct="1"/>
            <a:r>
              <a:rPr lang="en-US" b="1" smtClean="0">
                <a:solidFill>
                  <a:srgbClr val="000000"/>
                </a:solidFill>
              </a:rPr>
              <a:t>Privileges</a:t>
            </a:r>
            <a:r>
              <a:rPr lang="en-US" smtClean="0">
                <a:solidFill>
                  <a:srgbClr val="000000"/>
                </a:solidFill>
              </a:rPr>
              <a:t> – Admin, Update, Read, View, Optin, Optout</a:t>
            </a:r>
          </a:p>
          <a:p>
            <a:pPr eaLnBrk="1" hangingPunct="1"/>
            <a:r>
              <a:rPr lang="en-US" smtClean="0">
                <a:solidFill>
                  <a:srgbClr val="000000"/>
                </a:solidFill>
              </a:rPr>
              <a:t>Common Security Module (CSM)</a:t>
            </a:r>
          </a:p>
          <a:p>
            <a:pPr lvl="1" eaLnBrk="1" hangingPunct="1"/>
            <a:r>
              <a:rPr lang="en-US" smtClean="0">
                <a:solidFill>
                  <a:srgbClr val="000000"/>
                </a:solidFill>
              </a:rPr>
              <a:t>Enforces local access control on resources</a:t>
            </a:r>
          </a:p>
          <a:p>
            <a:pPr lvl="1" eaLnBrk="1" hangingPunct="1"/>
            <a:r>
              <a:rPr lang="en-US" smtClean="0">
                <a:solidFill>
                  <a:srgbClr val="000000"/>
                </a:solidFill>
              </a:rPr>
              <a:t>Policy can be based on groups managed by Grid Grouper</a:t>
            </a:r>
          </a:p>
          <a:p>
            <a:pPr eaLnBrk="1" hangingPunct="1"/>
            <a:r>
              <a:rPr lang="en-US" smtClean="0">
                <a:solidFill>
                  <a:srgbClr val="000000"/>
                </a:solidFill>
              </a:rPr>
              <a:t>We still have work to do resolving the policy challenges</a:t>
            </a:r>
          </a:p>
          <a:p>
            <a:pPr lvl="1" eaLnBrk="1" hangingPunct="1"/>
            <a:endParaRPr lang="en-US" smtClean="0">
              <a:solidFill>
                <a:srgbClr val="000000"/>
              </a:solidFill>
            </a:endParaRPr>
          </a:p>
          <a:p>
            <a:pPr lvl="1" eaLnBrk="1" hangingPunct="1"/>
            <a:endParaRPr lang="en-US" smtClean="0"/>
          </a:p>
          <a:p>
            <a:pPr lvl="1" eaLnBrk="1" hangingPunct="1">
              <a:buFont typeface="Wingdings" charset="2"/>
              <a:buNone/>
            </a:pPr>
            <a:endParaRPr lang="en-US" sz="1400"/>
          </a:p>
        </p:txBody>
      </p:sp>
      <p:pic>
        <p:nvPicPr>
          <p:cNvPr id="52228" name="Picture 4" descr="gaards.pdf"/>
          <p:cNvPicPr>
            <a:picLocks noChangeAspect="1"/>
          </p:cNvPicPr>
          <p:nvPr/>
        </p:nvPicPr>
        <p:blipFill>
          <a:blip r:embed="rId3"/>
          <a:srcRect/>
          <a:stretch>
            <a:fillRect/>
          </a:stretch>
        </p:blipFill>
        <p:spPr bwMode="auto">
          <a:xfrm>
            <a:off x="4314825" y="1641475"/>
            <a:ext cx="4829175" cy="41497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a:xfrm>
            <a:off x="0" y="0"/>
            <a:ext cx="6858000" cy="1066800"/>
          </a:xfrm>
        </p:spPr>
        <p:txBody>
          <a:bodyPr/>
          <a:lstStyle/>
          <a:p>
            <a:pPr eaLnBrk="1" hangingPunct="1"/>
            <a:r>
              <a:rPr lang="en-US" smtClean="0"/>
              <a:t>Security – Big Picture</a:t>
            </a:r>
          </a:p>
        </p:txBody>
      </p:sp>
      <p:pic>
        <p:nvPicPr>
          <p:cNvPr id="54275" name="Picture 6" descr="gaards-deployment.pdf"/>
          <p:cNvPicPr>
            <a:picLocks noChangeAspect="1"/>
          </p:cNvPicPr>
          <p:nvPr/>
        </p:nvPicPr>
        <p:blipFill>
          <a:blip r:embed="rId3"/>
          <a:srcRect/>
          <a:stretch>
            <a:fillRect/>
          </a:stretch>
        </p:blipFill>
        <p:spPr bwMode="auto">
          <a:xfrm>
            <a:off x="1524000" y="1143000"/>
            <a:ext cx="6253163" cy="52578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4338" name="Title 1"/>
          <p:cNvSpPr>
            <a:spLocks noGrp="1"/>
          </p:cNvSpPr>
          <p:nvPr>
            <p:ph type="ctrTitle"/>
          </p:nvPr>
        </p:nvSpPr>
        <p:spPr>
          <a:xfrm>
            <a:off x="4114800" y="1676400"/>
            <a:ext cx="4953000" cy="2057400"/>
          </a:xfrm>
        </p:spPr>
        <p:txBody>
          <a:bodyPr/>
          <a:lstStyle/>
          <a:p>
            <a:pPr eaLnBrk="1" hangingPunct="1"/>
            <a:r>
              <a:rPr lang="en-US" sz="3200" dirty="0" smtClean="0">
                <a:latin typeface="Arial Black" charset="0"/>
                <a:ea typeface="ＭＳ Ｐゴシック" charset="-128"/>
                <a:cs typeface="ＭＳ Ｐゴシック" charset="-128"/>
              </a:rPr>
              <a:t>Additional Information</a:t>
            </a:r>
            <a:endParaRPr lang="en-US" sz="3200" dirty="0" smtClean="0">
              <a:latin typeface="Arial Black" charset="0"/>
              <a:ea typeface="ＭＳ Ｐゴシック" charset="-128"/>
              <a:cs typeface="ＭＳ Ｐゴシック" charset="-128"/>
            </a:endParaRPr>
          </a:p>
        </p:txBody>
      </p:sp>
    </p:spTree>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0418" name="Title 1"/>
          <p:cNvSpPr>
            <a:spLocks noGrp="1"/>
          </p:cNvSpPr>
          <p:nvPr>
            <p:ph type="title"/>
          </p:nvPr>
        </p:nvSpPr>
        <p:spPr>
          <a:xfrm>
            <a:off x="0" y="0"/>
            <a:ext cx="7162800" cy="1143000"/>
          </a:xfrm>
        </p:spPr>
        <p:txBody>
          <a:bodyPr/>
          <a:lstStyle/>
          <a:p>
            <a:r>
              <a:rPr lang="en-US" smtClean="0"/>
              <a:t>Community Training Grid</a:t>
            </a:r>
          </a:p>
        </p:txBody>
      </p:sp>
      <p:sp>
        <p:nvSpPr>
          <p:cNvPr id="60419" name="Content Placeholder 5"/>
          <p:cNvSpPr>
            <a:spLocks noGrp="1"/>
          </p:cNvSpPr>
          <p:nvPr>
            <p:ph idx="1"/>
          </p:nvPr>
        </p:nvSpPr>
        <p:spPr>
          <a:xfrm>
            <a:off x="152400" y="1143000"/>
            <a:ext cx="8458200" cy="3733800"/>
          </a:xfrm>
        </p:spPr>
        <p:txBody>
          <a:bodyPr/>
          <a:lstStyle/>
          <a:p>
            <a:r>
              <a:rPr lang="en-US" sz="2000" b="0" smtClean="0"/>
              <a:t>Replication of production environment</a:t>
            </a:r>
          </a:p>
          <a:p>
            <a:r>
              <a:rPr lang="en-US" sz="2000" b="0" smtClean="0"/>
              <a:t>Provides developers a playground to test and develop services/applications without having to setup their own Grid.</a:t>
            </a:r>
          </a:p>
          <a:p>
            <a:r>
              <a:rPr lang="en-US" sz="2000" b="0" smtClean="0"/>
              <a:t>caGrid Tutorials designed to work in Training Grid environment.</a:t>
            </a:r>
          </a:p>
          <a:p>
            <a:r>
              <a:rPr lang="en-US" sz="2000" b="0" smtClean="0"/>
              <a:t>Community Training Grid maintained operated by caGrid KC.</a:t>
            </a:r>
          </a:p>
          <a:p>
            <a:r>
              <a:rPr lang="en-US" sz="2000" smtClean="0"/>
              <a:t>Training Grid Statistics</a:t>
            </a:r>
          </a:p>
          <a:p>
            <a:pPr lvl="1"/>
            <a:r>
              <a:rPr lang="en-US" smtClean="0"/>
              <a:t>237 Users (Mostly Developers)</a:t>
            </a:r>
          </a:p>
          <a:p>
            <a:pPr lvl="1"/>
            <a:r>
              <a:rPr lang="en-US" smtClean="0"/>
              <a:t>229 Host Certificates (Required for developing a secure service)</a:t>
            </a:r>
          </a:p>
          <a:p>
            <a:pPr lvl="1"/>
            <a:r>
              <a:rPr lang="en-US" smtClean="0"/>
              <a:t>1611 Delegated Credentials</a:t>
            </a:r>
          </a:p>
          <a:p>
            <a:pPr lvl="1"/>
            <a:r>
              <a:rPr lang="en-US" b="1" smtClean="0"/>
              <a:t>Integrated Identity Providers </a:t>
            </a:r>
            <a:r>
              <a:rPr lang="en-US" smtClean="0"/>
              <a:t>(8 completed, </a:t>
            </a:r>
            <a:r>
              <a:rPr lang="en-US" i="1" smtClean="0"/>
              <a:t>2 *in progress</a:t>
            </a:r>
            <a:r>
              <a:rPr lang="en-US" smtClean="0"/>
              <a:t>)</a:t>
            </a:r>
          </a:p>
          <a:p>
            <a:pPr lvl="2"/>
            <a:endParaRPr lang="en-US" smtClean="0"/>
          </a:p>
          <a:p>
            <a:pPr lvl="2">
              <a:buFontTx/>
              <a:buNone/>
            </a:pPr>
            <a:endParaRPr lang="en-US" smtClean="0"/>
          </a:p>
          <a:p>
            <a:pPr lvl="1"/>
            <a:endParaRPr lang="en-US" sz="2000" smtClean="0"/>
          </a:p>
        </p:txBody>
      </p:sp>
      <p:sp>
        <p:nvSpPr>
          <p:cNvPr id="4" name="Content Placeholder 3"/>
          <p:cNvSpPr txBox="1">
            <a:spLocks/>
          </p:cNvSpPr>
          <p:nvPr/>
        </p:nvSpPr>
        <p:spPr bwMode="auto">
          <a:xfrm>
            <a:off x="0" y="4572000"/>
            <a:ext cx="5638800" cy="2057400"/>
          </a:xfrm>
          <a:prstGeom prst="rect">
            <a:avLst/>
          </a:prstGeom>
          <a:noFill/>
          <a:ln w="9525">
            <a:noFill/>
            <a:miter lim="800000"/>
            <a:headEnd/>
            <a:tailEnd/>
          </a:ln>
        </p:spPr>
        <p:txBody>
          <a:bodyPr>
            <a:prstTxWarp prst="textNoShape">
              <a:avLst/>
            </a:prstTxWarp>
          </a:bodyPr>
          <a:lstStyle/>
          <a:p>
            <a:pPr marL="1143000" lvl="2" indent="-228600" eaLnBrk="0" hangingPunct="0">
              <a:spcBef>
                <a:spcPct val="20000"/>
              </a:spcBef>
              <a:buClr>
                <a:srgbClr val="00AAF6"/>
              </a:buClr>
              <a:buFontTx/>
              <a:buChar char="•"/>
              <a:defRPr/>
            </a:pPr>
            <a:r>
              <a:rPr lang="en-US" i="1" kern="0" dirty="0">
                <a:latin typeface="+mn-lt"/>
                <a:ea typeface="ＭＳ Ｐゴシック" charset="-128"/>
              </a:rPr>
              <a:t>Center of Disease Control*</a:t>
            </a:r>
          </a:p>
          <a:p>
            <a:pPr marL="1143000" lvl="2" indent="-228600" eaLnBrk="0" hangingPunct="0">
              <a:spcBef>
                <a:spcPct val="20000"/>
              </a:spcBef>
              <a:buClr>
                <a:srgbClr val="00AAF6"/>
              </a:buClr>
              <a:buFontTx/>
              <a:buChar char="•"/>
              <a:defRPr/>
            </a:pPr>
            <a:r>
              <a:rPr lang="en-US" kern="0" dirty="0">
                <a:latin typeface="+mn-lt"/>
                <a:ea typeface="ＭＳ Ｐゴシック" charset="-128"/>
              </a:rPr>
              <a:t>Emory University</a:t>
            </a:r>
          </a:p>
          <a:p>
            <a:pPr marL="1143000" lvl="2" indent="-228600" eaLnBrk="0" hangingPunct="0">
              <a:spcBef>
                <a:spcPct val="20000"/>
              </a:spcBef>
              <a:buClr>
                <a:srgbClr val="00AAF6"/>
              </a:buClr>
              <a:buFontTx/>
              <a:buChar char="•"/>
              <a:defRPr/>
            </a:pPr>
            <a:r>
              <a:rPr lang="en-US" kern="0" dirty="0">
                <a:latin typeface="+mn-lt"/>
                <a:ea typeface="ＭＳ Ｐゴシック" charset="-128"/>
              </a:rPr>
              <a:t>Georgetown University</a:t>
            </a:r>
          </a:p>
          <a:p>
            <a:pPr marL="1143000" lvl="2" indent="-228600" eaLnBrk="0" hangingPunct="0">
              <a:spcBef>
                <a:spcPct val="20000"/>
              </a:spcBef>
              <a:buClr>
                <a:srgbClr val="00AAF6"/>
              </a:buClr>
              <a:buFontTx/>
              <a:buChar char="•"/>
              <a:defRPr/>
            </a:pPr>
            <a:r>
              <a:rPr lang="en-US" kern="0" dirty="0">
                <a:latin typeface="+mn-lt"/>
                <a:ea typeface="ＭＳ Ｐゴシック" charset="-128"/>
              </a:rPr>
              <a:t>National Cancer Institute</a:t>
            </a:r>
          </a:p>
          <a:p>
            <a:pPr marL="1143000" lvl="2" indent="-228600" eaLnBrk="0" hangingPunct="0">
              <a:spcBef>
                <a:spcPct val="20000"/>
              </a:spcBef>
              <a:buClr>
                <a:srgbClr val="00AAF6"/>
              </a:buClr>
              <a:buFontTx/>
              <a:buChar char="•"/>
              <a:defRPr/>
            </a:pPr>
            <a:r>
              <a:rPr lang="en-US" kern="0" dirty="0">
                <a:latin typeface="+mn-lt"/>
                <a:ea typeface="ＭＳ Ｐゴシック" charset="-128"/>
              </a:rPr>
              <a:t>Nevada Cancer Institute</a:t>
            </a:r>
          </a:p>
          <a:p>
            <a:pPr marL="1143000" lvl="2" indent="-228600" eaLnBrk="0" hangingPunct="0">
              <a:spcBef>
                <a:spcPct val="20000"/>
              </a:spcBef>
              <a:buClr>
                <a:srgbClr val="00AAF6"/>
              </a:buClr>
              <a:buFontTx/>
              <a:buChar char="•"/>
              <a:defRPr/>
            </a:pPr>
            <a:r>
              <a:rPr lang="en-US" kern="0" dirty="0">
                <a:latin typeface="+mn-lt"/>
                <a:ea typeface="ＭＳ Ｐゴシック" charset="-128"/>
              </a:rPr>
              <a:t>Ohio State University</a:t>
            </a:r>
          </a:p>
          <a:p>
            <a:pPr marL="342900" indent="-342900" eaLnBrk="0" hangingPunct="0">
              <a:spcBef>
                <a:spcPct val="20000"/>
              </a:spcBef>
              <a:buClr>
                <a:srgbClr val="00AAF6"/>
              </a:buClr>
              <a:buFontTx/>
              <a:buChar char="•"/>
              <a:defRPr/>
            </a:pPr>
            <a:endParaRPr lang="en-US" sz="2800" b="1" kern="0" dirty="0">
              <a:latin typeface="+mn-lt"/>
              <a:ea typeface="ＭＳ Ｐゴシック" pitchFamily="-109" charset="-128"/>
              <a:cs typeface="ＭＳ Ｐゴシック" pitchFamily="-109" charset="-128"/>
            </a:endParaRPr>
          </a:p>
        </p:txBody>
      </p:sp>
      <p:sp>
        <p:nvSpPr>
          <p:cNvPr id="7" name="Content Placeholder 3"/>
          <p:cNvSpPr txBox="1">
            <a:spLocks/>
          </p:cNvSpPr>
          <p:nvPr/>
        </p:nvSpPr>
        <p:spPr bwMode="auto">
          <a:xfrm>
            <a:off x="4343400" y="4572000"/>
            <a:ext cx="4953000" cy="1828800"/>
          </a:xfrm>
          <a:prstGeom prst="rect">
            <a:avLst/>
          </a:prstGeom>
          <a:noFill/>
          <a:ln w="9525">
            <a:noFill/>
            <a:miter lim="800000"/>
            <a:headEnd/>
            <a:tailEnd/>
          </a:ln>
        </p:spPr>
        <p:txBody>
          <a:bodyPr>
            <a:prstTxWarp prst="textNoShape">
              <a:avLst/>
            </a:prstTxWarp>
          </a:bodyPr>
          <a:lstStyle/>
          <a:p>
            <a:pPr marL="1143000" lvl="2" indent="-228600" eaLnBrk="0" hangingPunct="0">
              <a:spcBef>
                <a:spcPct val="20000"/>
              </a:spcBef>
              <a:buClr>
                <a:srgbClr val="00AAF6"/>
              </a:buClr>
              <a:buFontTx/>
              <a:buChar char="•"/>
              <a:defRPr/>
            </a:pPr>
            <a:r>
              <a:rPr lang="en-US" i="1" kern="0" dirty="0">
                <a:latin typeface="+mn-lt"/>
                <a:ea typeface="ＭＳ Ｐゴシック" charset="-128"/>
              </a:rPr>
              <a:t>University of Louisville*</a:t>
            </a:r>
          </a:p>
          <a:p>
            <a:pPr marL="1143000" lvl="2" indent="-228600" eaLnBrk="0" hangingPunct="0">
              <a:spcBef>
                <a:spcPct val="20000"/>
              </a:spcBef>
              <a:buClr>
                <a:srgbClr val="00AAF6"/>
              </a:buClr>
              <a:buFontTx/>
              <a:buChar char="•"/>
              <a:defRPr/>
            </a:pPr>
            <a:r>
              <a:rPr lang="en-US" kern="0" dirty="0">
                <a:latin typeface="+mn-lt"/>
                <a:ea typeface="ＭＳ Ｐゴシック" charset="-128"/>
              </a:rPr>
              <a:t>University of Texas Health Science Center at Houston</a:t>
            </a:r>
          </a:p>
          <a:p>
            <a:pPr marL="1143000" lvl="2" indent="-228600" eaLnBrk="0" hangingPunct="0">
              <a:spcBef>
                <a:spcPct val="20000"/>
              </a:spcBef>
              <a:buClr>
                <a:srgbClr val="00AAF6"/>
              </a:buClr>
              <a:buFontTx/>
              <a:buChar char="•"/>
              <a:defRPr/>
            </a:pPr>
            <a:r>
              <a:rPr lang="en-US" kern="0" dirty="0">
                <a:latin typeface="+mn-lt"/>
                <a:ea typeface="ＭＳ Ｐゴシック" charset="-128"/>
              </a:rPr>
              <a:t>University of Virginia</a:t>
            </a:r>
          </a:p>
          <a:p>
            <a:pPr marL="1143000" lvl="2" indent="-228600" eaLnBrk="0" hangingPunct="0">
              <a:spcBef>
                <a:spcPct val="20000"/>
              </a:spcBef>
              <a:buClr>
                <a:srgbClr val="00AAF6"/>
              </a:buClr>
              <a:buFontTx/>
              <a:buChar char="•"/>
              <a:defRPr/>
            </a:pPr>
            <a:r>
              <a:rPr lang="en-US" kern="0" dirty="0">
                <a:latin typeface="+mn-lt"/>
                <a:ea typeface="ＭＳ Ｐゴシック" charset="-128"/>
              </a:rPr>
              <a:t>Yale University</a:t>
            </a:r>
          </a:p>
          <a:p>
            <a:pPr marL="342900" indent="-342900" eaLnBrk="0" hangingPunct="0">
              <a:spcBef>
                <a:spcPct val="20000"/>
              </a:spcBef>
              <a:buClr>
                <a:srgbClr val="00AAF6"/>
              </a:buClr>
              <a:buFontTx/>
              <a:buChar char="•"/>
              <a:defRPr/>
            </a:pPr>
            <a:endParaRPr lang="en-US" sz="2800" b="1" kern="0" dirty="0">
              <a:latin typeface="+mn-lt"/>
              <a:ea typeface="ＭＳ Ｐゴシック" pitchFamily="-109" charset="-128"/>
              <a:cs typeface="ＭＳ Ｐゴシック" pitchFamily="-109" charset="-128"/>
            </a:endParaRPr>
          </a:p>
        </p:txBody>
      </p:sp>
    </p:spTree>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9394" name="Title 1"/>
          <p:cNvSpPr>
            <a:spLocks noGrp="1"/>
          </p:cNvSpPr>
          <p:nvPr>
            <p:ph type="title"/>
          </p:nvPr>
        </p:nvSpPr>
        <p:spPr/>
        <p:txBody>
          <a:bodyPr/>
          <a:lstStyle/>
          <a:p>
            <a:r>
              <a:rPr lang="en-US" smtClean="0"/>
              <a:t>Community Projects</a:t>
            </a:r>
          </a:p>
        </p:txBody>
      </p:sp>
      <p:sp>
        <p:nvSpPr>
          <p:cNvPr id="59395" name="Content Placeholder 5"/>
          <p:cNvSpPr>
            <a:spLocks noGrp="1"/>
          </p:cNvSpPr>
          <p:nvPr>
            <p:ph idx="1"/>
          </p:nvPr>
        </p:nvSpPr>
        <p:spPr>
          <a:xfrm>
            <a:off x="304800" y="1295400"/>
            <a:ext cx="8458200" cy="5029200"/>
          </a:xfrm>
        </p:spPr>
        <p:txBody>
          <a:bodyPr/>
          <a:lstStyle/>
          <a:p>
            <a:r>
              <a:rPr lang="en-US" sz="2000" b="0" smtClean="0"/>
              <a:t>caGrid has a large developer community many of which extend caGrid to provide additional functionality.</a:t>
            </a:r>
          </a:p>
          <a:p>
            <a:r>
              <a:rPr lang="en-US" sz="2000" b="0" smtClean="0"/>
              <a:t>The caGrid Knowledge Center operates the </a:t>
            </a:r>
            <a:r>
              <a:rPr lang="en-US" sz="2000" i="1" smtClean="0"/>
              <a:t>caGrid Community Project Program </a:t>
            </a:r>
            <a:r>
              <a:rPr lang="en-US" sz="2000" b="0" smtClean="0"/>
              <a:t>that allows developers to share their caGrid related projects with the caGrid community.</a:t>
            </a:r>
          </a:p>
          <a:p>
            <a:pPr lvl="1"/>
            <a:r>
              <a:rPr lang="en-US" smtClean="0"/>
              <a:t>Provides infrastructure for testing, versioning code, providing documentation, and releasing code.</a:t>
            </a:r>
          </a:p>
          <a:p>
            <a:pPr lvl="1"/>
            <a:r>
              <a:rPr lang="en-US" smtClean="0"/>
              <a:t>Provides policies on development standards, documentation, testing, and, interoperability with caGrid versions.</a:t>
            </a:r>
          </a:p>
          <a:p>
            <a:pPr lvl="1"/>
            <a:r>
              <a:rPr lang="en-US" smtClean="0"/>
              <a:t>Provides them a space on www.cagrid.org for promoting and posting information on their project.</a:t>
            </a:r>
          </a:p>
          <a:p>
            <a:r>
              <a:rPr lang="en-US" sz="2000" b="0" smtClean="0"/>
              <a:t>caGrid Community Projects provide additional functionality that will enable groups to adopt caGrid that otherwise could not.</a:t>
            </a:r>
          </a:p>
          <a:p>
            <a:endParaRPr lang="en-US" sz="2000" b="0" smtClean="0"/>
          </a:p>
          <a:p>
            <a:endParaRPr lang="en-US" sz="2000" smtClean="0"/>
          </a:p>
        </p:txBody>
      </p:sp>
    </p:spTree>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a:xfrm>
            <a:off x="0" y="0"/>
            <a:ext cx="6858000" cy="1066800"/>
          </a:xfrm>
        </p:spPr>
        <p:txBody>
          <a:bodyPr/>
          <a:lstStyle/>
          <a:p>
            <a:pPr eaLnBrk="1" hangingPunct="1"/>
            <a:r>
              <a:rPr lang="en-US" smtClean="0"/>
              <a:t>caGrid Knowledge Center</a:t>
            </a:r>
          </a:p>
        </p:txBody>
      </p:sp>
      <p:sp>
        <p:nvSpPr>
          <p:cNvPr id="57347" name="Rectangle 3"/>
          <p:cNvSpPr>
            <a:spLocks noGrp="1" noChangeArrowheads="1"/>
          </p:cNvSpPr>
          <p:nvPr>
            <p:ph idx="1"/>
          </p:nvPr>
        </p:nvSpPr>
        <p:spPr>
          <a:xfrm>
            <a:off x="152400" y="1143000"/>
            <a:ext cx="8839200" cy="5562600"/>
          </a:xfrm>
        </p:spPr>
        <p:txBody>
          <a:bodyPr/>
          <a:lstStyle/>
          <a:p>
            <a:pPr eaLnBrk="1" hangingPunct="1"/>
            <a:r>
              <a:rPr lang="en-US" sz="2000" smtClean="0">
                <a:solidFill>
                  <a:srgbClr val="000000"/>
                </a:solidFill>
              </a:rPr>
              <a:t>A resource for parties interested in adopting and/or contributing to caGrid.</a:t>
            </a:r>
          </a:p>
          <a:p>
            <a:pPr eaLnBrk="1" hangingPunct="1"/>
            <a:r>
              <a:rPr lang="en-US" sz="2000" smtClean="0">
                <a:solidFill>
                  <a:srgbClr val="000000"/>
                </a:solidFill>
              </a:rPr>
              <a:t>Provides strategic, architectural, and technical support.</a:t>
            </a:r>
          </a:p>
          <a:p>
            <a:pPr eaLnBrk="1" hangingPunct="1"/>
            <a:r>
              <a:rPr lang="en-US" sz="2000" smtClean="0">
                <a:solidFill>
                  <a:srgbClr val="000000"/>
                </a:solidFill>
              </a:rPr>
              <a:t>Works with communities and projects around the world.</a:t>
            </a:r>
          </a:p>
          <a:p>
            <a:pPr lvl="1"/>
            <a:r>
              <a:rPr lang="en-US" smtClean="0"/>
              <a:t>caBIG</a:t>
            </a:r>
          </a:p>
          <a:p>
            <a:pPr lvl="1"/>
            <a:r>
              <a:rPr lang="en-US" smtClean="0"/>
              <a:t>Cardio Vascular Research Grid (CVRG)</a:t>
            </a:r>
          </a:p>
          <a:p>
            <a:pPr lvl="1"/>
            <a:r>
              <a:rPr lang="en-US" smtClean="0"/>
              <a:t>Public Health Grid</a:t>
            </a:r>
          </a:p>
          <a:p>
            <a:pPr lvl="1"/>
            <a:r>
              <a:rPr lang="en-US" smtClean="0"/>
              <a:t>UK Cancer Grid</a:t>
            </a:r>
          </a:p>
          <a:p>
            <a:pPr lvl="1"/>
            <a:r>
              <a:rPr lang="en-US" smtClean="0"/>
              <a:t>NHIN</a:t>
            </a:r>
          </a:p>
          <a:p>
            <a:pPr lvl="1"/>
            <a:r>
              <a:rPr lang="en-US" smtClean="0"/>
              <a:t>BIRN</a:t>
            </a:r>
          </a:p>
          <a:p>
            <a:pPr lvl="1"/>
            <a:r>
              <a:rPr lang="en-US" smtClean="0"/>
              <a:t>Several CTSAs…..</a:t>
            </a:r>
          </a:p>
          <a:p>
            <a:r>
              <a:rPr lang="en-US" sz="2000" smtClean="0"/>
              <a:t>Collects use cases and works closely with the development team in prioritizing and supporting them.</a:t>
            </a:r>
          </a:p>
          <a:p>
            <a:pPr lvl="2"/>
            <a:endParaRPr lang="en-US" smtClean="0"/>
          </a:p>
          <a:p>
            <a:pPr eaLnBrk="1" hangingPunct="1"/>
            <a:endParaRPr lang="en-US" smtClean="0">
              <a:solidFill>
                <a:srgbClr val="000000"/>
              </a:solidFill>
            </a:endParaRPr>
          </a:p>
          <a:p>
            <a:pPr lvl="1" eaLnBrk="1" hangingPunct="1"/>
            <a:endParaRPr lang="en-US" smtClean="0">
              <a:solidFill>
                <a:srgbClr val="000000"/>
              </a:solidFill>
            </a:endParaRPr>
          </a:p>
          <a:p>
            <a:pPr lvl="1" eaLnBrk="1" hangingPunct="1"/>
            <a:endParaRPr lang="en-US" smtClean="0"/>
          </a:p>
          <a:p>
            <a:pPr lvl="1" eaLnBrk="1" hangingPunct="1">
              <a:buFont typeface="Wingdings" charset="2"/>
              <a:buNone/>
            </a:pPr>
            <a:endParaRPr lang="en-US" sz="1400"/>
          </a:p>
        </p:txBody>
      </p:sp>
    </p:spTree>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3490" name="Title 1"/>
          <p:cNvSpPr>
            <a:spLocks noGrp="1"/>
          </p:cNvSpPr>
          <p:nvPr>
            <p:ph type="title"/>
          </p:nvPr>
        </p:nvSpPr>
        <p:spPr/>
        <p:txBody>
          <a:bodyPr/>
          <a:lstStyle/>
          <a:p>
            <a:pPr eaLnBrk="1" hangingPunct="1"/>
            <a:r>
              <a:rPr lang="en-US" smtClean="0"/>
              <a:t>Community Website</a:t>
            </a:r>
          </a:p>
        </p:txBody>
      </p:sp>
      <p:sp>
        <p:nvSpPr>
          <p:cNvPr id="63491" name="Content Placeholder 2"/>
          <p:cNvSpPr>
            <a:spLocks noGrp="1"/>
          </p:cNvSpPr>
          <p:nvPr>
            <p:ph idx="1"/>
          </p:nvPr>
        </p:nvSpPr>
        <p:spPr>
          <a:xfrm>
            <a:off x="0" y="1219200"/>
            <a:ext cx="4648200" cy="5562600"/>
          </a:xfrm>
        </p:spPr>
        <p:txBody>
          <a:bodyPr/>
          <a:lstStyle/>
          <a:p>
            <a:pPr eaLnBrk="1" hangingPunct="1"/>
            <a:r>
              <a:rPr lang="en-US" sz="2000" b="0" smtClean="0"/>
              <a:t>Contains caGrid news, documentation, presentations, and publications.</a:t>
            </a:r>
          </a:p>
          <a:p>
            <a:pPr eaLnBrk="1" hangingPunct="1"/>
            <a:r>
              <a:rPr lang="en-US" sz="2000" b="0" smtClean="0"/>
              <a:t>Contains websites for individual caGrid projects and community projects.</a:t>
            </a:r>
          </a:p>
          <a:p>
            <a:pPr eaLnBrk="1" hangingPunct="1"/>
            <a:r>
              <a:rPr lang="en-US" sz="2000" b="0" smtClean="0"/>
              <a:t>Host the caGrid Users Group</a:t>
            </a:r>
          </a:p>
          <a:p>
            <a:pPr eaLnBrk="1" hangingPunct="1"/>
            <a:r>
              <a:rPr lang="en-US" sz="2000" b="0" smtClean="0"/>
              <a:t>Allows each community using caGrid to provide information about there community and how they are using caGrid.</a:t>
            </a:r>
          </a:p>
          <a:p>
            <a:pPr eaLnBrk="1" hangingPunct="1"/>
            <a:r>
              <a:rPr lang="en-US" sz="2000" b="0" smtClean="0"/>
              <a:t>Connects users with technical support.</a:t>
            </a:r>
          </a:p>
          <a:p>
            <a:pPr eaLnBrk="1" hangingPunct="1"/>
            <a:r>
              <a:rPr lang="en-US" sz="2000" b="0" smtClean="0"/>
              <a:t>Provides downloads to caGrid projects and resources</a:t>
            </a:r>
          </a:p>
          <a:p>
            <a:pPr eaLnBrk="1" hangingPunct="1"/>
            <a:endParaRPr lang="en-US" smtClean="0"/>
          </a:p>
          <a:p>
            <a:pPr lvl="1" eaLnBrk="1" hangingPunct="1">
              <a:buFontTx/>
              <a:buNone/>
            </a:pPr>
            <a:endParaRPr lang="en-US" sz="2000" smtClean="0"/>
          </a:p>
        </p:txBody>
      </p:sp>
      <p:pic>
        <p:nvPicPr>
          <p:cNvPr id="63492" name="Picture 3" descr="Picture 3.png"/>
          <p:cNvPicPr>
            <a:picLocks noChangeAspect="1"/>
          </p:cNvPicPr>
          <p:nvPr/>
        </p:nvPicPr>
        <p:blipFill>
          <a:blip r:embed="rId2"/>
          <a:srcRect/>
          <a:stretch>
            <a:fillRect/>
          </a:stretch>
        </p:blipFill>
        <p:spPr bwMode="auto">
          <a:xfrm>
            <a:off x="4648200" y="1600200"/>
            <a:ext cx="4448175" cy="3505200"/>
          </a:xfrm>
          <a:prstGeom prst="rect">
            <a:avLst/>
          </a:prstGeom>
          <a:noFill/>
          <a:ln w="9525">
            <a:noFill/>
            <a:miter lim="800000"/>
            <a:headEnd/>
            <a:tailEnd/>
          </a:ln>
        </p:spPr>
      </p:pic>
      <p:sp>
        <p:nvSpPr>
          <p:cNvPr id="8" name="Rounded Rectangle 7"/>
          <p:cNvSpPr/>
          <p:nvPr/>
        </p:nvSpPr>
        <p:spPr>
          <a:xfrm>
            <a:off x="5410200" y="5316538"/>
            <a:ext cx="2895600" cy="322262"/>
          </a:xfrm>
          <a:prstGeom prst="roundRect">
            <a:avLst/>
          </a:prstGeom>
          <a:ln/>
        </p:spPr>
        <p:style>
          <a:lnRef idx="2">
            <a:schemeClr val="accent6"/>
          </a:lnRef>
          <a:fillRef idx="1">
            <a:schemeClr val="lt1"/>
          </a:fillRef>
          <a:effectRef idx="0">
            <a:schemeClr val="accent6"/>
          </a:effectRef>
          <a:fontRef idx="minor">
            <a:schemeClr val="dk1"/>
          </a:fontRef>
        </p:style>
        <p:txBody>
          <a:bodyPr anchor="ctr">
            <a:prstTxWarp prst="textNoShape">
              <a:avLst/>
            </a:prstTxWarp>
          </a:bodyPr>
          <a:lstStyle/>
          <a:p>
            <a:pPr algn="ctr">
              <a:defRPr/>
            </a:pPr>
            <a:r>
              <a:rPr lang="en-US" sz="2000" b="1">
                <a:solidFill>
                  <a:srgbClr val="000000"/>
                </a:solidFill>
              </a:rPr>
              <a:t>www.cagrid.org</a:t>
            </a: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p:txBody>
          <a:bodyPr/>
          <a:lstStyle/>
          <a:p>
            <a:r>
              <a:rPr lang="en-US" dirty="0" smtClean="0"/>
              <a:t>Organizational Identity Providers</a:t>
            </a:r>
          </a:p>
        </p:txBody>
      </p:sp>
      <p:sp>
        <p:nvSpPr>
          <p:cNvPr id="50179" name="Rectangle 3"/>
          <p:cNvSpPr>
            <a:spLocks noGrp="1" noChangeArrowheads="1"/>
          </p:cNvSpPr>
          <p:nvPr>
            <p:ph idx="1"/>
          </p:nvPr>
        </p:nvSpPr>
        <p:spPr>
          <a:xfrm>
            <a:off x="304800" y="914400"/>
            <a:ext cx="4648200" cy="5046663"/>
          </a:xfrm>
        </p:spPr>
        <p:txBody>
          <a:bodyPr/>
          <a:lstStyle/>
          <a:p>
            <a:pPr>
              <a:buFontTx/>
              <a:buNone/>
            </a:pPr>
            <a:r>
              <a:rPr lang="en-US" sz="2000" b="0" dirty="0" smtClean="0"/>
              <a:t> </a:t>
            </a:r>
          </a:p>
        </p:txBody>
      </p:sp>
      <p:sp>
        <p:nvSpPr>
          <p:cNvPr id="10" name="Can 9"/>
          <p:cNvSpPr/>
          <p:nvPr/>
        </p:nvSpPr>
        <p:spPr>
          <a:xfrm>
            <a:off x="5943600" y="4495800"/>
            <a:ext cx="914400" cy="1066800"/>
          </a:xfrm>
          <a:prstGeom prst="can">
            <a:avLst/>
          </a:prstGeom>
          <a:solidFill>
            <a:schemeClr val="accent6">
              <a:lumMod val="50000"/>
            </a:schemeClr>
          </a:solidFill>
          <a:ln>
            <a:solidFill>
              <a:schemeClr val="accent6">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t>OSU</a:t>
            </a:r>
          </a:p>
          <a:p>
            <a:pPr algn="ctr"/>
            <a:r>
              <a:rPr lang="en-US" sz="1400" dirty="0" smtClean="0"/>
              <a:t>Active</a:t>
            </a:r>
          </a:p>
          <a:p>
            <a:pPr algn="ctr"/>
            <a:r>
              <a:rPr lang="en-US" sz="1400" dirty="0" smtClean="0"/>
              <a:t>Directory</a:t>
            </a:r>
            <a:endParaRPr lang="en-US" sz="1400" dirty="0"/>
          </a:p>
        </p:txBody>
      </p:sp>
      <p:sp>
        <p:nvSpPr>
          <p:cNvPr id="6" name="Can 5"/>
          <p:cNvSpPr/>
          <p:nvPr/>
        </p:nvSpPr>
        <p:spPr>
          <a:xfrm>
            <a:off x="7848600" y="4495800"/>
            <a:ext cx="914400" cy="1066800"/>
          </a:xfrm>
          <a:prstGeom prst="can">
            <a:avLst/>
          </a:prstGeom>
          <a:solidFill>
            <a:schemeClr val="accent6">
              <a:lumMod val="50000"/>
            </a:schemeClr>
          </a:solidFill>
          <a:ln>
            <a:solidFill>
              <a:schemeClr val="accent6">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t>UT</a:t>
            </a:r>
          </a:p>
          <a:p>
            <a:pPr algn="ctr"/>
            <a:r>
              <a:rPr lang="en-US" sz="1400" dirty="0" smtClean="0"/>
              <a:t>LDAP</a:t>
            </a:r>
            <a:endParaRPr lang="en-US" sz="1400" dirty="0"/>
          </a:p>
        </p:txBody>
      </p:sp>
      <p:cxnSp>
        <p:nvCxnSpPr>
          <p:cNvPr id="8" name="Straight Arrow Connector 7"/>
          <p:cNvCxnSpPr>
            <a:endCxn id="10" idx="1"/>
          </p:cNvCxnSpPr>
          <p:nvPr/>
        </p:nvCxnSpPr>
        <p:spPr>
          <a:xfrm rot="5400000">
            <a:off x="6096000" y="3505200"/>
            <a:ext cx="1295400" cy="685800"/>
          </a:xfrm>
          <a:prstGeom prst="straightConnector1">
            <a:avLst/>
          </a:prstGeom>
          <a:ln>
            <a:solidFill>
              <a:schemeClr val="accent6">
                <a:lumMod val="5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rot="16200000" flipH="1">
            <a:off x="7315203" y="3505200"/>
            <a:ext cx="1295396" cy="685799"/>
          </a:xfrm>
          <a:prstGeom prst="straightConnector1">
            <a:avLst/>
          </a:prstGeom>
          <a:ln>
            <a:solidFill>
              <a:schemeClr val="accent6">
                <a:lumMod val="50000"/>
              </a:schemeClr>
            </a:solidFill>
            <a:tailEnd type="arrow"/>
          </a:ln>
        </p:spPr>
        <p:style>
          <a:lnRef idx="2">
            <a:schemeClr val="accent1"/>
          </a:lnRef>
          <a:fillRef idx="0">
            <a:schemeClr val="accent1"/>
          </a:fillRef>
          <a:effectRef idx="1">
            <a:schemeClr val="accent1"/>
          </a:effectRef>
          <a:fontRef idx="minor">
            <a:schemeClr val="tx1"/>
          </a:fontRef>
        </p:style>
      </p:cxnSp>
      <p:pic>
        <p:nvPicPr>
          <p:cNvPr id="5" name="Picture 4"/>
          <p:cNvPicPr>
            <a:picLocks noChangeAspect="1"/>
          </p:cNvPicPr>
          <p:nvPr/>
        </p:nvPicPr>
        <p:blipFill>
          <a:blip r:embed="rId3"/>
          <a:stretch>
            <a:fillRect/>
          </a:stretch>
        </p:blipFill>
        <p:spPr>
          <a:xfrm>
            <a:off x="5715000" y="1295400"/>
            <a:ext cx="3181350" cy="1939925"/>
          </a:xfrm>
          <a:prstGeom prst="rect">
            <a:avLst/>
          </a:prstGeom>
        </p:spPr>
      </p:pic>
      <p:sp>
        <p:nvSpPr>
          <p:cNvPr id="17" name="Rectangle 3"/>
          <p:cNvSpPr txBox="1">
            <a:spLocks noChangeArrowheads="1"/>
          </p:cNvSpPr>
          <p:nvPr/>
        </p:nvSpPr>
        <p:spPr bwMode="auto">
          <a:xfrm>
            <a:off x="76200" y="1219200"/>
            <a:ext cx="5562600" cy="49530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20000"/>
              </a:spcBef>
              <a:spcAft>
                <a:spcPct val="0"/>
              </a:spcAft>
              <a:buClr>
                <a:srgbClr val="2D2D8A"/>
              </a:buClr>
              <a:buSzTx/>
              <a:buFontTx/>
              <a:buChar char="•"/>
              <a:tabLst/>
              <a:defRPr/>
            </a:pPr>
            <a:r>
              <a:rPr kumimoji="0" lang="en-US" sz="1800" b="1" i="0" u="none" strike="noStrike" kern="0" cap="none" spc="0" normalizeH="0" baseline="0" noProof="0" dirty="0" smtClean="0">
                <a:ln>
                  <a:noFill/>
                </a:ln>
                <a:solidFill>
                  <a:schemeClr val="tx1"/>
                </a:solidFill>
                <a:effectLst/>
                <a:uLnTx/>
                <a:uFillTx/>
                <a:latin typeface="+mn-lt"/>
                <a:ea typeface="Arial" charset="0"/>
                <a:cs typeface="Arial" charset="0"/>
              </a:rPr>
              <a:t> Institutions</a:t>
            </a:r>
            <a:r>
              <a:rPr kumimoji="0" lang="en-US" sz="1800" b="1" i="0" u="none" strike="noStrike" kern="0" cap="none" spc="0" normalizeH="0" noProof="0" dirty="0" smtClean="0">
                <a:ln>
                  <a:noFill/>
                </a:ln>
                <a:solidFill>
                  <a:schemeClr val="tx1"/>
                </a:solidFill>
                <a:effectLst/>
                <a:uLnTx/>
                <a:uFillTx/>
                <a:latin typeface="+mn-lt"/>
                <a:ea typeface="Arial" charset="0"/>
                <a:cs typeface="Arial" charset="0"/>
              </a:rPr>
              <a:t> leverage varying technologies for Identity </a:t>
            </a:r>
            <a:r>
              <a:rPr lang="en-US" b="1" kern="0" dirty="0" smtClean="0">
                <a:latin typeface="+mn-lt"/>
              </a:rPr>
              <a:t>Management</a:t>
            </a:r>
            <a:endParaRPr kumimoji="0" lang="en-US" sz="1800" b="1" i="0" u="none" strike="noStrike" kern="0" cap="none" spc="0" normalizeH="0" noProof="0" dirty="0" smtClean="0">
              <a:ln>
                <a:noFill/>
              </a:ln>
              <a:solidFill>
                <a:schemeClr val="tx1"/>
              </a:solidFill>
              <a:effectLst/>
              <a:uLnTx/>
              <a:uFillTx/>
              <a:latin typeface="+mn-lt"/>
              <a:ea typeface="Arial" charset="0"/>
              <a:cs typeface="Arial" charset="0"/>
            </a:endParaRPr>
          </a:p>
          <a:p>
            <a:pPr lvl="1">
              <a:spcBef>
                <a:spcPct val="20000"/>
              </a:spcBef>
              <a:buClr>
                <a:srgbClr val="2D2D8A"/>
              </a:buClr>
              <a:buFontTx/>
              <a:buChar char="•"/>
            </a:pPr>
            <a:r>
              <a:rPr lang="en-US" b="1" kern="0" baseline="0" dirty="0" smtClean="0">
                <a:latin typeface="+mn-lt"/>
              </a:rPr>
              <a:t> </a:t>
            </a:r>
            <a:r>
              <a:rPr lang="en-US" kern="0" baseline="0" dirty="0" smtClean="0">
                <a:latin typeface="+mn-lt"/>
              </a:rPr>
              <a:t>Active</a:t>
            </a:r>
            <a:r>
              <a:rPr lang="en-US" kern="0" dirty="0" smtClean="0">
                <a:latin typeface="+mn-lt"/>
              </a:rPr>
              <a:t> Directory</a:t>
            </a:r>
          </a:p>
          <a:p>
            <a:pPr lvl="1">
              <a:spcBef>
                <a:spcPct val="20000"/>
              </a:spcBef>
              <a:buClr>
                <a:srgbClr val="2D2D8A"/>
              </a:buClr>
              <a:buFontTx/>
              <a:buChar char="•"/>
            </a:pPr>
            <a:r>
              <a:rPr lang="en-US" b="1" kern="0" dirty="0" smtClean="0">
                <a:latin typeface="+mn-lt"/>
              </a:rPr>
              <a:t> </a:t>
            </a:r>
            <a:r>
              <a:rPr lang="en-US" kern="0" dirty="0" smtClean="0">
                <a:latin typeface="+mn-lt"/>
              </a:rPr>
              <a:t>LDAP</a:t>
            </a:r>
          </a:p>
          <a:p>
            <a:pPr lvl="1">
              <a:spcBef>
                <a:spcPct val="20000"/>
              </a:spcBef>
              <a:buClr>
                <a:srgbClr val="2D2D8A"/>
              </a:buClr>
              <a:buFontTx/>
              <a:buChar char="•"/>
            </a:pPr>
            <a:r>
              <a:rPr kumimoji="0" lang="en-US" b="1" i="0" u="none" strike="noStrike" kern="0" cap="none" spc="0" normalizeH="0" noProof="0" dirty="0" smtClean="0">
                <a:ln>
                  <a:noFill/>
                </a:ln>
                <a:solidFill>
                  <a:schemeClr val="tx1"/>
                </a:solidFill>
                <a:effectLst/>
                <a:uLnTx/>
                <a:uFillTx/>
                <a:latin typeface="+mn-lt"/>
                <a:ea typeface="Arial" charset="0"/>
                <a:cs typeface="Arial" charset="0"/>
              </a:rPr>
              <a:t> </a:t>
            </a:r>
            <a:r>
              <a:rPr kumimoji="0" lang="en-US" i="0" u="none" strike="noStrike" kern="0" cap="none" spc="0" normalizeH="0" noProof="0" dirty="0" smtClean="0">
                <a:ln>
                  <a:noFill/>
                </a:ln>
                <a:solidFill>
                  <a:schemeClr val="tx1"/>
                </a:solidFill>
                <a:effectLst/>
                <a:uLnTx/>
                <a:uFillTx/>
                <a:latin typeface="+mn-lt"/>
                <a:ea typeface="Arial" charset="0"/>
                <a:cs typeface="Arial" charset="0"/>
              </a:rPr>
              <a:t>Custom / Proprietary / Home Grown</a:t>
            </a:r>
          </a:p>
          <a:p>
            <a:pPr>
              <a:spcBef>
                <a:spcPct val="20000"/>
              </a:spcBef>
              <a:buClr>
                <a:srgbClr val="2D2D8A"/>
              </a:buClr>
              <a:buFontTx/>
              <a:buChar char="•"/>
            </a:pPr>
            <a:r>
              <a:rPr lang="en-US" kern="0" noProof="0" dirty="0" smtClean="0">
                <a:latin typeface="+mn-lt"/>
              </a:rPr>
              <a:t> Grid applications cannot be expected to know how to authenticate</a:t>
            </a:r>
            <a:r>
              <a:rPr lang="en-US" kern="0" dirty="0" smtClean="0">
                <a:latin typeface="+mn-lt"/>
              </a:rPr>
              <a:t> users with every possible identity management technology.</a:t>
            </a:r>
          </a:p>
          <a:p>
            <a:pPr>
              <a:spcBef>
                <a:spcPct val="20000"/>
              </a:spcBef>
              <a:buClr>
                <a:srgbClr val="2D2D8A"/>
              </a:buClr>
              <a:buFontTx/>
              <a:buChar char="•"/>
            </a:pPr>
            <a:r>
              <a:rPr lang="en-US" kern="0" dirty="0" smtClean="0">
                <a:latin typeface="+mn-lt"/>
              </a:rPr>
              <a:t> A standard interface / API is needed such that applications can authenticate users against any identity management technology</a:t>
            </a:r>
          </a:p>
          <a:p>
            <a:pPr>
              <a:spcBef>
                <a:spcPct val="20000"/>
              </a:spcBef>
              <a:buClr>
                <a:srgbClr val="2D2D8A"/>
              </a:buClr>
            </a:pPr>
            <a:endParaRPr lang="en-US" b="1" kern="0" dirty="0" smtClean="0">
              <a:latin typeface="+mn-lt"/>
            </a:endParaRPr>
          </a:p>
          <a:p>
            <a:pPr>
              <a:spcBef>
                <a:spcPct val="20000"/>
              </a:spcBef>
              <a:buClr>
                <a:srgbClr val="2D2D8A"/>
              </a:buClr>
              <a:buFontTx/>
              <a:buChar char="•"/>
            </a:pPr>
            <a:endParaRPr kumimoji="0" lang="en-US" b="1" i="0" u="none" strike="noStrike" kern="0" cap="none" spc="0" normalizeH="0" baseline="0" noProof="0" dirty="0" smtClean="0">
              <a:ln>
                <a:noFill/>
              </a:ln>
              <a:solidFill>
                <a:schemeClr val="tx1"/>
              </a:solidFill>
              <a:effectLst/>
              <a:uLnTx/>
              <a:uFillTx/>
              <a:latin typeface="+mn-lt"/>
              <a:ea typeface="Arial" charset="0"/>
              <a:cs typeface="Arial" charset="0"/>
            </a:endParaRPr>
          </a:p>
          <a:p>
            <a:pPr marL="742950" marR="0" lvl="1" indent="-285750" algn="l" defTabSz="914400" rtl="0" eaLnBrk="1" fontAlgn="base" latinLnBrk="0" hangingPunct="1">
              <a:lnSpc>
                <a:spcPct val="100000"/>
              </a:lnSpc>
              <a:spcBef>
                <a:spcPct val="20000"/>
              </a:spcBef>
              <a:spcAft>
                <a:spcPct val="0"/>
              </a:spcAft>
              <a:buClr>
                <a:srgbClr val="00AAF6"/>
              </a:buClr>
              <a:buSzTx/>
              <a:buFontTx/>
              <a:buChar char="•"/>
              <a:tabLst/>
              <a:defRPr/>
            </a:pPr>
            <a:endParaRPr kumimoji="0" lang="en-US" sz="1800" b="0" i="0" u="none" strike="noStrike" kern="0" cap="none" spc="0" normalizeH="0" baseline="0" noProof="0" dirty="0" smtClean="0">
              <a:ln>
                <a:noFill/>
              </a:ln>
              <a:solidFill>
                <a:schemeClr val="tx1"/>
              </a:solidFill>
              <a:effectLst/>
              <a:uLnTx/>
              <a:uFillTx/>
              <a:latin typeface="Tahoma" charset="0"/>
              <a:ea typeface="ＭＳ Ｐゴシック" charset="-128"/>
            </a:endParaRPr>
          </a:p>
          <a:p>
            <a:pPr marL="742950" marR="0" lvl="1" indent="-285750" algn="l" defTabSz="914400" rtl="0" eaLnBrk="1" fontAlgn="base" latinLnBrk="0" hangingPunct="1">
              <a:lnSpc>
                <a:spcPct val="100000"/>
              </a:lnSpc>
              <a:spcBef>
                <a:spcPct val="20000"/>
              </a:spcBef>
              <a:spcAft>
                <a:spcPct val="0"/>
              </a:spcAft>
              <a:buClr>
                <a:srgbClr val="00AAF6"/>
              </a:buClr>
              <a:buSzTx/>
              <a:buFontTx/>
              <a:buChar char="•"/>
              <a:tabLst/>
              <a:defRPr/>
            </a:pPr>
            <a:endParaRPr kumimoji="0" lang="en-US" sz="1400" b="1" i="0" u="none" strike="noStrike" kern="0" cap="none" spc="0" normalizeH="0" baseline="0" noProof="0" dirty="0">
              <a:ln>
                <a:noFill/>
              </a:ln>
              <a:solidFill>
                <a:schemeClr val="tx1"/>
              </a:solidFill>
              <a:effectLst/>
              <a:uLnTx/>
              <a:uFillTx/>
              <a:latin typeface="Tahoma" charset="0"/>
              <a:ea typeface="ＭＳ Ｐゴシック" charset="-128"/>
            </a:endParaRPr>
          </a:p>
        </p:txBody>
      </p:sp>
    </p:spTree>
  </p:cSld>
  <p:clrMapOvr>
    <a:masterClrMapping/>
  </p:clrMapOvr>
  <p:transition advClick="0"/>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4514" name="Title 1"/>
          <p:cNvSpPr>
            <a:spLocks noGrp="1"/>
          </p:cNvSpPr>
          <p:nvPr>
            <p:ph type="title"/>
          </p:nvPr>
        </p:nvSpPr>
        <p:spPr/>
        <p:txBody>
          <a:bodyPr/>
          <a:lstStyle/>
          <a:p>
            <a:pPr eaLnBrk="1" hangingPunct="1"/>
            <a:r>
              <a:rPr lang="en-US" smtClean="0"/>
              <a:t>Questions</a:t>
            </a:r>
          </a:p>
        </p:txBody>
      </p:sp>
      <p:pic>
        <p:nvPicPr>
          <p:cNvPr id="64515" name="Picture 3" descr="Picture 3.png"/>
          <p:cNvPicPr>
            <a:picLocks noChangeAspect="1"/>
          </p:cNvPicPr>
          <p:nvPr/>
        </p:nvPicPr>
        <p:blipFill>
          <a:blip r:embed="rId2"/>
          <a:srcRect/>
          <a:stretch>
            <a:fillRect/>
          </a:stretch>
        </p:blipFill>
        <p:spPr bwMode="auto">
          <a:xfrm>
            <a:off x="2438400" y="1600200"/>
            <a:ext cx="4448175" cy="3505200"/>
          </a:xfrm>
          <a:prstGeom prst="rect">
            <a:avLst/>
          </a:prstGeom>
          <a:noFill/>
          <a:ln w="9525">
            <a:noFill/>
            <a:miter lim="800000"/>
            <a:headEnd/>
            <a:tailEnd/>
          </a:ln>
        </p:spPr>
      </p:pic>
      <p:sp>
        <p:nvSpPr>
          <p:cNvPr id="8" name="Rounded Rectangle 7"/>
          <p:cNvSpPr/>
          <p:nvPr/>
        </p:nvSpPr>
        <p:spPr>
          <a:xfrm>
            <a:off x="3124200" y="5316538"/>
            <a:ext cx="2895600" cy="322262"/>
          </a:xfrm>
          <a:prstGeom prst="roundRect">
            <a:avLst/>
          </a:prstGeom>
          <a:ln/>
        </p:spPr>
        <p:style>
          <a:lnRef idx="2">
            <a:schemeClr val="accent6"/>
          </a:lnRef>
          <a:fillRef idx="1">
            <a:schemeClr val="lt1"/>
          </a:fillRef>
          <a:effectRef idx="0">
            <a:schemeClr val="accent6"/>
          </a:effectRef>
          <a:fontRef idx="minor">
            <a:schemeClr val="dk1"/>
          </a:fontRef>
        </p:style>
        <p:txBody>
          <a:bodyPr anchor="ctr">
            <a:prstTxWarp prst="textNoShape">
              <a:avLst/>
            </a:prstTxWarp>
          </a:bodyPr>
          <a:lstStyle/>
          <a:p>
            <a:pPr algn="ctr">
              <a:defRPr/>
            </a:pPr>
            <a:r>
              <a:rPr lang="en-US" sz="2000" b="1">
                <a:solidFill>
                  <a:srgbClr val="000000"/>
                </a:solidFill>
              </a:rPr>
              <a:t>www.cagrid.org</a:t>
            </a: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p:txBody>
          <a:bodyPr/>
          <a:lstStyle/>
          <a:p>
            <a:r>
              <a:rPr lang="en-US" smtClean="0"/>
              <a:t>Authentication Service</a:t>
            </a:r>
          </a:p>
        </p:txBody>
      </p:sp>
      <p:sp>
        <p:nvSpPr>
          <p:cNvPr id="50179" name="Rectangle 3"/>
          <p:cNvSpPr>
            <a:spLocks noGrp="1" noChangeArrowheads="1"/>
          </p:cNvSpPr>
          <p:nvPr>
            <p:ph idx="1"/>
          </p:nvPr>
        </p:nvSpPr>
        <p:spPr>
          <a:xfrm>
            <a:off x="304800" y="914400"/>
            <a:ext cx="8610600" cy="5046663"/>
          </a:xfrm>
        </p:spPr>
        <p:txBody>
          <a:bodyPr/>
          <a:lstStyle/>
          <a:p>
            <a:endParaRPr lang="en-US" sz="2000" b="0" dirty="0" smtClean="0"/>
          </a:p>
          <a:p>
            <a:r>
              <a:rPr lang="en-US" sz="2000" b="0" dirty="0" smtClean="0"/>
              <a:t>Provides a uniform web service interface providing applications with a single approach for authenticating users across a federation. </a:t>
            </a:r>
          </a:p>
          <a:p>
            <a:r>
              <a:rPr lang="en-US" sz="2000" b="0" dirty="0" smtClean="0"/>
              <a:t>Allows existing identity providers to be seamlessly integrated into a production Grid environment.</a:t>
            </a:r>
          </a:p>
          <a:p>
            <a:r>
              <a:rPr lang="en-US" sz="2000" dirty="0" smtClean="0"/>
              <a:t> </a:t>
            </a:r>
            <a:r>
              <a:rPr lang="en-US" sz="2000" b="0" dirty="0" smtClean="0"/>
              <a:t>Users that are registered with an identity provider may use their existing credentials to access resources on the Grid.</a:t>
            </a:r>
          </a:p>
          <a:p>
            <a:r>
              <a:rPr lang="en-US" sz="2000" b="0" dirty="0" smtClean="0"/>
              <a:t>Together the Authentication Service and Dorian provide a solution for federating identity in a grid environment, allowing users to use their existing credentials to access secure grid resources.</a:t>
            </a:r>
          </a:p>
          <a:p>
            <a:pPr>
              <a:buFontTx/>
              <a:buNone/>
            </a:pPr>
            <a:r>
              <a:rPr lang="en-US" sz="2000" b="0" dirty="0" smtClean="0"/>
              <a:t> </a:t>
            </a:r>
          </a:p>
        </p:txBody>
      </p:sp>
      <p:pic>
        <p:nvPicPr>
          <p:cNvPr id="50180" name="Picture 3" descr="authentication-service-overview.pdf"/>
          <p:cNvPicPr>
            <a:picLocks noChangeAspect="1" noChangeArrowheads="1"/>
          </p:cNvPicPr>
          <p:nvPr/>
        </p:nvPicPr>
        <p:blipFill>
          <a:blip r:embed="rId3"/>
          <a:srcRect/>
          <a:stretch>
            <a:fillRect/>
          </a:stretch>
        </p:blipFill>
        <p:spPr bwMode="auto">
          <a:xfrm>
            <a:off x="1828800" y="4211638"/>
            <a:ext cx="5486400" cy="2722562"/>
          </a:xfrm>
          <a:prstGeom prst="rect">
            <a:avLst/>
          </a:prstGeom>
          <a:noFill/>
          <a:ln w="9525">
            <a:noFill/>
            <a:miter lim="800000"/>
            <a:headEnd/>
            <a:tailEnd/>
          </a:ln>
        </p:spPr>
      </p:pic>
    </p:spTree>
  </p:cSld>
  <p:clrMapOvr>
    <a:masterClrMapping/>
  </p:clrMapOvr>
  <p:transition advClick="0"/>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a:lstStyle/>
          <a:p>
            <a:r>
              <a:rPr lang="en-US" dirty="0">
                <a:ea typeface="ＭＳ Ｐゴシック" charset="-128"/>
                <a:cs typeface="ＭＳ Ｐゴシック" charset="-128"/>
              </a:rPr>
              <a:t>Outline</a:t>
            </a:r>
          </a:p>
        </p:txBody>
      </p:sp>
      <p:sp>
        <p:nvSpPr>
          <p:cNvPr id="15363" name="Content Placeholder 2"/>
          <p:cNvSpPr>
            <a:spLocks noGrp="1"/>
          </p:cNvSpPr>
          <p:nvPr>
            <p:ph idx="1"/>
          </p:nvPr>
        </p:nvSpPr>
        <p:spPr/>
        <p:txBody>
          <a:bodyPr/>
          <a:lstStyle/>
          <a:p>
            <a:r>
              <a:rPr lang="en-US" sz="2400" b="0" dirty="0" smtClean="0">
                <a:ea typeface="ＭＳ Ｐゴシック" charset="-128"/>
                <a:cs typeface="ＭＳ Ｐゴシック" charset="-128"/>
              </a:rPr>
              <a:t>Web/Grid Service Security Concepts</a:t>
            </a:r>
          </a:p>
          <a:p>
            <a:r>
              <a:rPr lang="en-US" sz="2400" b="0" dirty="0" smtClean="0">
                <a:ea typeface="ＭＳ Ｐゴシック" charset="-128"/>
                <a:cs typeface="ＭＳ Ｐゴシック" charset="-128"/>
              </a:rPr>
              <a:t>GAARDS Overview</a:t>
            </a:r>
          </a:p>
          <a:p>
            <a:r>
              <a:rPr lang="en-US" sz="2400" b="0" dirty="0" smtClean="0">
                <a:ea typeface="ＭＳ Ｐゴシック" charset="-128"/>
                <a:cs typeface="ＭＳ Ｐゴシック" charset="-128"/>
              </a:rPr>
              <a:t>Authentication Service</a:t>
            </a:r>
          </a:p>
          <a:p>
            <a:r>
              <a:rPr lang="en-US" sz="2400" b="0" dirty="0" smtClean="0">
                <a:ea typeface="ＭＳ Ｐゴシック" charset="-128"/>
                <a:cs typeface="ＭＳ Ｐゴシック" charset="-128"/>
              </a:rPr>
              <a:t>Dorian</a:t>
            </a:r>
          </a:p>
          <a:p>
            <a:endParaRPr lang="en-US" sz="2400" b="0" dirty="0" smtClean="0">
              <a:ea typeface="ＭＳ Ｐゴシック" charset="-128"/>
              <a:cs typeface="ＭＳ Ｐゴシック" charset="-128"/>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0" y="0"/>
            <a:ext cx="6553200" cy="914400"/>
          </a:xfrm>
        </p:spPr>
        <p:txBody>
          <a:bodyPr/>
          <a:lstStyle/>
          <a:p>
            <a:pPr eaLnBrk="1" hangingPunct="1"/>
            <a:r>
              <a:rPr lang="en-US" sz="2400" dirty="0" smtClean="0">
                <a:ea typeface="Arial" charset="0"/>
                <a:cs typeface="Arial" charset="0"/>
              </a:rPr>
              <a:t>How do we know which </a:t>
            </a:r>
            <a:r>
              <a:rPr lang="en-US" sz="2400" dirty="0" err="1" smtClean="0">
                <a:ea typeface="Arial" charset="0"/>
                <a:cs typeface="Arial" charset="0"/>
              </a:rPr>
              <a:t>CAs</a:t>
            </a:r>
            <a:r>
              <a:rPr lang="en-US" sz="2400" dirty="0" smtClean="0">
                <a:ea typeface="Arial" charset="0"/>
                <a:cs typeface="Arial" charset="0"/>
              </a:rPr>
              <a:t> to Trust?</a:t>
            </a:r>
          </a:p>
        </p:txBody>
      </p:sp>
      <p:pic>
        <p:nvPicPr>
          <p:cNvPr id="4" name="Picture 3" descr="grid-authentication.pdf"/>
          <p:cNvPicPr>
            <a:picLocks noChangeAspect="1"/>
          </p:cNvPicPr>
          <p:nvPr/>
        </p:nvPicPr>
        <mc:AlternateContent>
          <mc:Choice xmlns:ma="http://schemas.microsoft.com/office/mac/drawingml/2008/main" Requires="ma">
            <p:blipFill>
              <a:blip r:embed="rId3"/>
              <a:stretch>
                <a:fillRect/>
              </a:stretch>
            </p:blipFill>
          </mc:Choice>
          <mc:Fallback>
            <p:blipFill>
              <a:blip r:embed="rId4"/>
              <a:stretch>
                <a:fillRect/>
              </a:stretch>
            </p:blipFill>
          </mc:Fallback>
        </mc:AlternateContent>
        <p:spPr>
          <a:xfrm>
            <a:off x="294132" y="1206723"/>
            <a:ext cx="8621268" cy="5041677"/>
          </a:xfrm>
          <a:prstGeom prst="rect">
            <a:avLst/>
          </a:prstGeom>
        </p:spPr>
      </p:pic>
      <p:sp>
        <p:nvSpPr>
          <p:cNvPr id="5" name="AutoShape 13"/>
          <p:cNvSpPr>
            <a:spLocks noChangeArrowheads="1"/>
          </p:cNvSpPr>
          <p:nvPr/>
        </p:nvSpPr>
        <p:spPr bwMode="auto">
          <a:xfrm>
            <a:off x="2819400" y="4648200"/>
            <a:ext cx="1295400" cy="457200"/>
          </a:xfrm>
          <a:prstGeom prst="wedgeRoundRectCallout">
            <a:avLst>
              <a:gd name="adj1" fmla="val 107352"/>
              <a:gd name="adj2" fmla="val -78819"/>
              <a:gd name="adj3" fmla="val 16667"/>
            </a:avLst>
          </a:prstGeom>
          <a:solidFill>
            <a:schemeClr val="accent1"/>
          </a:solidFill>
          <a:ln w="9525">
            <a:solidFill>
              <a:schemeClr val="tx1"/>
            </a:solidFill>
            <a:miter lim="800000"/>
            <a:headEnd/>
            <a:tailEnd/>
          </a:ln>
        </p:spPr>
        <p:txBody>
          <a:bodyPr>
            <a:prstTxWarp prst="textNoShape">
              <a:avLst/>
            </a:prstTxWarp>
          </a:bodyPr>
          <a:lstStyle/>
          <a:p>
            <a:pPr algn="ctr"/>
            <a:r>
              <a:rPr lang="en-US" sz="1200" b="1" dirty="0"/>
              <a:t>Should I trust this CA?</a:t>
            </a:r>
          </a:p>
        </p:txBody>
      </p:sp>
      <p:sp>
        <p:nvSpPr>
          <p:cNvPr id="7" name="AutoShape 10"/>
          <p:cNvSpPr>
            <a:spLocks noChangeArrowheads="1"/>
          </p:cNvSpPr>
          <p:nvPr/>
        </p:nvSpPr>
        <p:spPr bwMode="auto">
          <a:xfrm>
            <a:off x="6096000" y="4953000"/>
            <a:ext cx="1295400" cy="457200"/>
          </a:xfrm>
          <a:prstGeom prst="wedgeRoundRectCallout">
            <a:avLst>
              <a:gd name="adj1" fmla="val -31250"/>
              <a:gd name="adj2" fmla="val -138194"/>
              <a:gd name="adj3" fmla="val 16667"/>
            </a:avLst>
          </a:prstGeom>
          <a:solidFill>
            <a:schemeClr val="accent1"/>
          </a:solidFill>
          <a:ln w="9525">
            <a:solidFill>
              <a:schemeClr val="tx1"/>
            </a:solidFill>
            <a:miter lim="800000"/>
            <a:headEnd/>
            <a:tailEnd/>
          </a:ln>
        </p:spPr>
        <p:txBody>
          <a:bodyPr>
            <a:prstTxWarp prst="textNoShape">
              <a:avLst/>
            </a:prstTxWarp>
          </a:bodyPr>
          <a:lstStyle/>
          <a:p>
            <a:pPr algn="ctr"/>
            <a:r>
              <a:rPr lang="en-US" sz="1200" b="1" dirty="0"/>
              <a:t>Should I trust this CA?</a:t>
            </a: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p:txBody>
          <a:bodyPr/>
          <a:lstStyle/>
          <a:p>
            <a:pPr eaLnBrk="1" hangingPunct="1"/>
            <a:r>
              <a:rPr lang="en-US"/>
              <a:t>Grid Trust Service (GTS)</a:t>
            </a:r>
          </a:p>
        </p:txBody>
      </p:sp>
      <p:sp>
        <p:nvSpPr>
          <p:cNvPr id="43011" name="Rectangle 3"/>
          <p:cNvSpPr>
            <a:spLocks noGrp="1" noChangeArrowheads="1"/>
          </p:cNvSpPr>
          <p:nvPr>
            <p:ph type="body" sz="half" idx="1"/>
          </p:nvPr>
        </p:nvSpPr>
        <p:spPr>
          <a:xfrm>
            <a:off x="304800" y="1443038"/>
            <a:ext cx="4487863" cy="4243387"/>
          </a:xfrm>
          <a:noFill/>
        </p:spPr>
        <p:txBody>
          <a:bodyPr/>
          <a:lstStyle/>
          <a:p>
            <a:pPr marL="0" indent="0" eaLnBrk="1" hangingPunct="1">
              <a:buClr>
                <a:srgbClr val="003399"/>
              </a:buClr>
            </a:pPr>
            <a:endParaRPr lang="en-US" sz="1800" dirty="0"/>
          </a:p>
          <a:p>
            <a:pPr lvl="1" eaLnBrk="1" hangingPunct="1">
              <a:buClr>
                <a:srgbClr val="003399"/>
              </a:buClr>
            </a:pPr>
            <a:endParaRPr lang="en-US" sz="1800" dirty="0"/>
          </a:p>
        </p:txBody>
      </p:sp>
      <p:pic>
        <p:nvPicPr>
          <p:cNvPr id="43013" name="Picture 5" descr="gts.jpg"/>
          <p:cNvPicPr>
            <a:picLocks noChangeAspect="1"/>
          </p:cNvPicPr>
          <p:nvPr/>
        </p:nvPicPr>
        <p:blipFill>
          <a:blip r:embed="rId3"/>
          <a:srcRect/>
          <a:stretch>
            <a:fillRect/>
          </a:stretch>
        </p:blipFill>
        <p:spPr bwMode="auto">
          <a:xfrm>
            <a:off x="4940300" y="1524000"/>
            <a:ext cx="4203700" cy="4114800"/>
          </a:xfrm>
          <a:prstGeom prst="rect">
            <a:avLst/>
          </a:prstGeom>
          <a:noFill/>
          <a:ln w="9525">
            <a:noFill/>
            <a:miter lim="800000"/>
            <a:headEnd/>
            <a:tailEnd/>
          </a:ln>
        </p:spPr>
      </p:pic>
      <p:sp>
        <p:nvSpPr>
          <p:cNvPr id="7" name="Rectangle 3"/>
          <p:cNvSpPr>
            <a:spLocks noGrp="1" noChangeArrowheads="1"/>
          </p:cNvSpPr>
          <p:nvPr>
            <p:ph idx="1"/>
          </p:nvPr>
        </p:nvSpPr>
        <p:spPr>
          <a:xfrm>
            <a:off x="228600" y="1143000"/>
            <a:ext cx="4495800" cy="5410200"/>
          </a:xfrm>
        </p:spPr>
        <p:txBody>
          <a:bodyPr/>
          <a:lstStyle/>
          <a:p>
            <a:pPr>
              <a:buNone/>
              <a:defRPr/>
            </a:pPr>
            <a:endParaRPr lang="en-US" sz="2000" b="0" dirty="0" smtClean="0"/>
          </a:p>
          <a:p>
            <a:pPr marL="0" indent="0" eaLnBrk="1" hangingPunct="1">
              <a:lnSpc>
                <a:spcPct val="90000"/>
              </a:lnSpc>
              <a:defRPr/>
            </a:pPr>
            <a:r>
              <a:rPr lang="en-US" sz="2000" dirty="0" smtClean="0"/>
              <a:t> Grid Trust Service (GTS)</a:t>
            </a:r>
          </a:p>
          <a:p>
            <a:pPr marL="400050" lvl="1" indent="0" eaLnBrk="1" hangingPunct="1">
              <a:lnSpc>
                <a:spcPct val="90000"/>
              </a:lnSpc>
              <a:defRPr/>
            </a:pPr>
            <a:r>
              <a:rPr lang="en-US" dirty="0" smtClean="0"/>
              <a:t> Creation and Management of a federated trust fabric.</a:t>
            </a:r>
          </a:p>
          <a:p>
            <a:pPr marL="400050" lvl="1" indent="0" eaLnBrk="1" hangingPunct="1">
              <a:lnSpc>
                <a:spcPct val="90000"/>
              </a:lnSpc>
              <a:defRPr/>
            </a:pPr>
            <a:r>
              <a:rPr lang="en-US" dirty="0" smtClean="0"/>
              <a:t> Supports applications and services in deciding whether or not signers of digital credentials can be trusted.</a:t>
            </a:r>
          </a:p>
          <a:p>
            <a:pPr marL="400050" lvl="1" indent="0" eaLnBrk="1" hangingPunct="1">
              <a:lnSpc>
                <a:spcPct val="90000"/>
              </a:lnSpc>
              <a:defRPr/>
            </a:pPr>
            <a:r>
              <a:rPr lang="en-US" dirty="0" smtClean="0"/>
              <a:t> Supports the provisioning of trusted certificate authorities and corresponding CRLS</a:t>
            </a:r>
          </a:p>
          <a:p>
            <a:pPr marL="400050" lvl="1" indent="0" eaLnBrk="1" hangingPunct="1">
              <a:lnSpc>
                <a:spcPct val="90000"/>
              </a:lnSpc>
              <a:defRPr/>
            </a:pPr>
            <a:r>
              <a:rPr lang="en-US" dirty="0" smtClean="0">
                <a:latin typeface="Tahoma" charset="0"/>
              </a:rPr>
              <a:t> Define and manage levels of assurance.</a:t>
            </a:r>
          </a:p>
          <a:p>
            <a:pPr marL="400050" lvl="1" indent="0" eaLnBrk="1" hangingPunct="1">
              <a:lnSpc>
                <a:spcPct val="90000"/>
              </a:lnSpc>
              <a:defRPr/>
            </a:pPr>
            <a:r>
              <a:rPr lang="en-US" dirty="0" smtClean="0">
                <a:latin typeface="Tahoma" charset="0"/>
              </a:rPr>
              <a:t> Distributed GTS, Enabling the creation of a scalable trust fabric.</a:t>
            </a:r>
          </a:p>
          <a:p>
            <a:pPr marL="0" indent="0" eaLnBrk="1" hangingPunct="1">
              <a:lnSpc>
                <a:spcPct val="90000"/>
              </a:lnSpc>
              <a:defRPr/>
            </a:pPr>
            <a:endParaRPr lang="en-US" sz="2000" dirty="0" smtClean="0"/>
          </a:p>
          <a:p>
            <a:pPr marL="0" indent="0" eaLnBrk="1" hangingPunct="1">
              <a:lnSpc>
                <a:spcPct val="90000"/>
              </a:lnSpc>
              <a:defRPr/>
            </a:pPr>
            <a:endParaRPr lang="en-US" sz="2000" dirty="0" smtClean="0"/>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a:xfrm>
            <a:off x="0" y="0"/>
            <a:ext cx="6858000" cy="1066800"/>
          </a:xfrm>
        </p:spPr>
        <p:txBody>
          <a:bodyPr/>
          <a:lstStyle/>
          <a:p>
            <a:pPr eaLnBrk="1" hangingPunct="1"/>
            <a:r>
              <a:rPr lang="en-US" smtClean="0"/>
              <a:t>Authorization</a:t>
            </a:r>
          </a:p>
        </p:txBody>
      </p:sp>
      <p:sp>
        <p:nvSpPr>
          <p:cNvPr id="52227" name="Rectangle 3"/>
          <p:cNvSpPr>
            <a:spLocks noGrp="1" noChangeArrowheads="1"/>
          </p:cNvSpPr>
          <p:nvPr>
            <p:ph idx="1"/>
          </p:nvPr>
        </p:nvSpPr>
        <p:spPr>
          <a:xfrm>
            <a:off x="0" y="1219200"/>
            <a:ext cx="4495800" cy="5562600"/>
          </a:xfrm>
        </p:spPr>
        <p:txBody>
          <a:bodyPr/>
          <a:lstStyle/>
          <a:p>
            <a:pPr>
              <a:lnSpc>
                <a:spcPct val="80000"/>
              </a:lnSpc>
            </a:pPr>
            <a:r>
              <a:rPr lang="en-US" sz="2000" dirty="0" smtClean="0"/>
              <a:t>GAARDS  gives service providers complete control of enforcing access control policy.</a:t>
            </a:r>
          </a:p>
          <a:p>
            <a:pPr>
              <a:lnSpc>
                <a:spcPct val="80000"/>
              </a:lnSpc>
            </a:pPr>
            <a:r>
              <a:rPr lang="en-US" sz="2000" dirty="0" smtClean="0"/>
              <a:t>Service providers may integrate any authorization/access control </a:t>
            </a:r>
            <a:r>
              <a:rPr lang="en-US" sz="2000" dirty="0" err="1" smtClean="0"/>
              <a:t>system(s</a:t>
            </a:r>
            <a:r>
              <a:rPr lang="en-US" sz="2000" dirty="0" smtClean="0"/>
              <a:t>).</a:t>
            </a:r>
          </a:p>
          <a:p>
            <a:pPr>
              <a:lnSpc>
                <a:spcPct val="80000"/>
              </a:lnSpc>
            </a:pPr>
            <a:r>
              <a:rPr lang="en-US" sz="2000" dirty="0" smtClean="0"/>
              <a:t>caGrid provides tools/services for enforcing access control.</a:t>
            </a:r>
            <a:endParaRPr lang="en-US" sz="2000" dirty="0" smtClean="0">
              <a:solidFill>
                <a:srgbClr val="000000"/>
              </a:solidFill>
            </a:endParaRPr>
          </a:p>
          <a:p>
            <a:pPr eaLnBrk="1" hangingPunct="1"/>
            <a:r>
              <a:rPr lang="en-US" sz="2000" dirty="0" smtClean="0">
                <a:solidFill>
                  <a:srgbClr val="000000"/>
                </a:solidFill>
              </a:rPr>
              <a:t>Grid Grouper</a:t>
            </a:r>
          </a:p>
          <a:p>
            <a:pPr lvl="1" eaLnBrk="1" hangingPunct="1"/>
            <a:r>
              <a:rPr lang="en-US" dirty="0" smtClean="0">
                <a:solidFill>
                  <a:srgbClr val="000000"/>
                </a:solidFill>
              </a:rPr>
              <a:t>Group management web service.</a:t>
            </a:r>
          </a:p>
          <a:p>
            <a:pPr lvl="1" eaLnBrk="1" hangingPunct="1"/>
            <a:r>
              <a:rPr lang="en-US" dirty="0" smtClean="0">
                <a:solidFill>
                  <a:srgbClr val="000000"/>
                </a:solidFill>
              </a:rPr>
              <a:t>Hierarchal organization of groups</a:t>
            </a:r>
          </a:p>
          <a:p>
            <a:pPr eaLnBrk="1" hangingPunct="1"/>
            <a:r>
              <a:rPr lang="en-US" sz="2000" dirty="0" smtClean="0">
                <a:solidFill>
                  <a:srgbClr val="000000"/>
                </a:solidFill>
              </a:rPr>
              <a:t>Common Security Module (CSM)</a:t>
            </a:r>
          </a:p>
          <a:p>
            <a:pPr lvl="1" eaLnBrk="1" hangingPunct="1"/>
            <a:r>
              <a:rPr lang="en-US" dirty="0" smtClean="0">
                <a:solidFill>
                  <a:srgbClr val="000000"/>
                </a:solidFill>
              </a:rPr>
              <a:t>Enforces local access control on resources</a:t>
            </a:r>
          </a:p>
          <a:p>
            <a:pPr lvl="1" eaLnBrk="1" hangingPunct="1"/>
            <a:r>
              <a:rPr lang="en-US" dirty="0" smtClean="0">
                <a:solidFill>
                  <a:srgbClr val="000000"/>
                </a:solidFill>
              </a:rPr>
              <a:t>Policy can be based on groups managed by Grid Grouper</a:t>
            </a:r>
          </a:p>
          <a:p>
            <a:pPr lvl="1" eaLnBrk="1" hangingPunct="1"/>
            <a:endParaRPr lang="en-US" dirty="0" smtClean="0">
              <a:solidFill>
                <a:srgbClr val="000000"/>
              </a:solidFill>
            </a:endParaRPr>
          </a:p>
          <a:p>
            <a:pPr lvl="1" eaLnBrk="1" hangingPunct="1"/>
            <a:endParaRPr lang="en-US" dirty="0" smtClean="0"/>
          </a:p>
          <a:p>
            <a:pPr lvl="1" eaLnBrk="1" hangingPunct="1">
              <a:buFont typeface="Wingdings" charset="2"/>
              <a:buNone/>
            </a:pPr>
            <a:endParaRPr lang="en-US" sz="1400" dirty="0"/>
          </a:p>
        </p:txBody>
      </p:sp>
      <p:pic>
        <p:nvPicPr>
          <p:cNvPr id="5" name="Picture 7" descr="manage-stem-details-ui"/>
          <p:cNvPicPr>
            <a:picLocks noChangeAspect="1" noChangeArrowheads="1"/>
          </p:cNvPicPr>
          <p:nvPr/>
        </p:nvPicPr>
        <p:blipFill>
          <a:blip r:embed="rId3"/>
          <a:srcRect/>
          <a:stretch>
            <a:fillRect/>
          </a:stretch>
        </p:blipFill>
        <p:spPr bwMode="auto">
          <a:xfrm>
            <a:off x="4572000" y="2362200"/>
            <a:ext cx="4343400" cy="26130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6866" name="Title 1"/>
          <p:cNvSpPr>
            <a:spLocks noGrp="1"/>
          </p:cNvSpPr>
          <p:nvPr>
            <p:ph type="title"/>
          </p:nvPr>
        </p:nvSpPr>
        <p:spPr>
          <a:xfrm>
            <a:off x="0" y="0"/>
            <a:ext cx="6858000" cy="1066800"/>
          </a:xfrm>
        </p:spPr>
        <p:txBody>
          <a:bodyPr/>
          <a:lstStyle/>
          <a:p>
            <a:pPr eaLnBrk="1" hangingPunct="1"/>
            <a:r>
              <a:rPr lang="en-US"/>
              <a:t>Credential Delegation Service (CDS)</a:t>
            </a:r>
          </a:p>
        </p:txBody>
      </p:sp>
      <p:sp>
        <p:nvSpPr>
          <p:cNvPr id="36867" name="Content Placeholder 2"/>
          <p:cNvSpPr>
            <a:spLocks noGrp="1"/>
          </p:cNvSpPr>
          <p:nvPr>
            <p:ph idx="1"/>
          </p:nvPr>
        </p:nvSpPr>
        <p:spPr>
          <a:xfrm>
            <a:off x="76200" y="1219200"/>
            <a:ext cx="8991600" cy="1371600"/>
          </a:xfrm>
        </p:spPr>
        <p:txBody>
          <a:bodyPr/>
          <a:lstStyle/>
          <a:p>
            <a:pPr eaLnBrk="1" hangingPunct="1"/>
            <a:r>
              <a:rPr lang="en-US" sz="2000" dirty="0"/>
              <a:t>Credential Delegation Service (CDS) -  </a:t>
            </a:r>
            <a:r>
              <a:rPr lang="en-US" sz="2000" b="0" dirty="0"/>
              <a:t>A</a:t>
            </a:r>
            <a:r>
              <a:rPr lang="en-US" sz="2000" b="0" dirty="0" smtClean="0"/>
              <a:t> Web/Grid </a:t>
            </a:r>
            <a:r>
              <a:rPr lang="en-US" sz="2000" b="0" dirty="0"/>
              <a:t>service that enables users/services (delegator) to delegate their Grid credentials to other users/services (</a:t>
            </a:r>
            <a:r>
              <a:rPr lang="en-US" sz="2000" b="0" dirty="0" err="1"/>
              <a:t>delegatee</a:t>
            </a:r>
            <a:r>
              <a:rPr lang="en-US" sz="2000" b="0" dirty="0"/>
              <a:t>) such that the </a:t>
            </a:r>
            <a:r>
              <a:rPr lang="en-US" sz="2000" b="0" dirty="0" err="1"/>
              <a:t>delegatee(s</a:t>
            </a:r>
            <a:r>
              <a:rPr lang="en-US" sz="2000" b="0" dirty="0"/>
              <a:t>) may act on the delegator's behalf.</a:t>
            </a:r>
          </a:p>
          <a:p>
            <a:pPr lvl="1" eaLnBrk="1" hangingPunct="1"/>
            <a:endParaRPr lang="en-US" sz="2000" dirty="0"/>
          </a:p>
          <a:p>
            <a:pPr eaLnBrk="1" hangingPunct="1">
              <a:buFontTx/>
              <a:buNone/>
            </a:pPr>
            <a:endParaRPr lang="en-US" dirty="0"/>
          </a:p>
          <a:p>
            <a:pPr lvl="1" eaLnBrk="1" hangingPunct="1">
              <a:buFontTx/>
              <a:buNone/>
            </a:pPr>
            <a:endParaRPr lang="en-US" dirty="0"/>
          </a:p>
        </p:txBody>
      </p:sp>
      <p:pic>
        <p:nvPicPr>
          <p:cNvPr id="36868" name="Picture 2"/>
          <p:cNvPicPr>
            <a:picLocks noChangeAspect="1" noChangeArrowheads="1"/>
          </p:cNvPicPr>
          <p:nvPr/>
        </p:nvPicPr>
        <p:blipFill>
          <a:blip r:embed="rId2"/>
          <a:srcRect/>
          <a:stretch>
            <a:fillRect/>
          </a:stretch>
        </p:blipFill>
        <p:spPr bwMode="auto">
          <a:xfrm>
            <a:off x="2209800" y="2514600"/>
            <a:ext cx="5148263" cy="4191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pPr eaLnBrk="1" hangingPunct="1"/>
            <a:r>
              <a:rPr lang="en-US" dirty="0"/>
              <a:t>Web Single Sign On (</a:t>
            </a:r>
            <a:r>
              <a:rPr lang="en-US" dirty="0" err="1"/>
              <a:t>WebSSO</a:t>
            </a:r>
            <a:r>
              <a:rPr lang="en-US" dirty="0" smtClean="0"/>
              <a:t>)</a:t>
            </a:r>
            <a:endParaRPr lang="en-US" dirty="0"/>
          </a:p>
        </p:txBody>
      </p:sp>
      <p:sp>
        <p:nvSpPr>
          <p:cNvPr id="28675" name="Rectangle 3"/>
          <p:cNvSpPr>
            <a:spLocks noChangeArrowheads="1"/>
          </p:cNvSpPr>
          <p:nvPr/>
        </p:nvSpPr>
        <p:spPr bwMode="auto">
          <a:xfrm>
            <a:off x="0" y="1600200"/>
            <a:ext cx="4724400" cy="4953000"/>
          </a:xfrm>
          <a:prstGeom prst="rect">
            <a:avLst/>
          </a:prstGeom>
          <a:noFill/>
          <a:ln w="9525">
            <a:noFill/>
            <a:miter lim="800000"/>
            <a:headEnd/>
            <a:tailEnd/>
          </a:ln>
        </p:spPr>
        <p:txBody>
          <a:bodyPr>
            <a:prstTxWarp prst="textNoShape">
              <a:avLst/>
            </a:prstTxWarp>
          </a:bodyPr>
          <a:lstStyle/>
          <a:p>
            <a:pPr marL="342900" lvl="1" indent="-342900">
              <a:lnSpc>
                <a:spcPct val="90000"/>
              </a:lnSpc>
              <a:spcBef>
                <a:spcPct val="20000"/>
              </a:spcBef>
              <a:buClr>
                <a:srgbClr val="00AAF6"/>
              </a:buClr>
              <a:buFontTx/>
              <a:buChar char="•"/>
            </a:pPr>
            <a:r>
              <a:rPr lang="en-US" sz="2000" dirty="0"/>
              <a:t>Provides a comprehensive, Single Sign On (SSO) solution for web applications using GAARDS</a:t>
            </a:r>
            <a:r>
              <a:rPr lang="en-US" sz="2000" dirty="0" smtClean="0"/>
              <a:t>.</a:t>
            </a:r>
          </a:p>
          <a:p>
            <a:pPr marL="342900" lvl="1" indent="-342900">
              <a:lnSpc>
                <a:spcPct val="90000"/>
              </a:lnSpc>
              <a:spcBef>
                <a:spcPct val="20000"/>
              </a:spcBef>
              <a:buClr>
                <a:srgbClr val="00AAF6"/>
              </a:buClr>
              <a:buFontTx/>
              <a:buChar char="•"/>
            </a:pPr>
            <a:r>
              <a:rPr lang="en-US" sz="2000" dirty="0" smtClean="0"/>
              <a:t>Uses </a:t>
            </a:r>
            <a:r>
              <a:rPr lang="en-US" sz="2000" dirty="0"/>
              <a:t>the </a:t>
            </a:r>
            <a:r>
              <a:rPr lang="en-US" sz="2000" dirty="0" err="1"/>
              <a:t>caGrid’s</a:t>
            </a:r>
            <a:r>
              <a:rPr lang="en-US" sz="2000" dirty="0"/>
              <a:t> GAARDS framework in back end to authenticate and validate the user</a:t>
            </a:r>
          </a:p>
          <a:p>
            <a:pPr marL="342900" lvl="1" indent="-342900">
              <a:lnSpc>
                <a:spcPct val="90000"/>
              </a:lnSpc>
              <a:spcBef>
                <a:spcPct val="20000"/>
              </a:spcBef>
              <a:buClr>
                <a:srgbClr val="00AAF6"/>
              </a:buClr>
              <a:buFontTx/>
              <a:buChar char="•"/>
            </a:pPr>
            <a:r>
              <a:rPr lang="en-US" sz="2000" dirty="0"/>
              <a:t>Allows users to use single set of local credentials to both navigate amongst different web applications and also invoke various grid services</a:t>
            </a:r>
          </a:p>
          <a:p>
            <a:pPr marL="342900" lvl="1" indent="-342900">
              <a:lnSpc>
                <a:spcPct val="90000"/>
              </a:lnSpc>
              <a:spcBef>
                <a:spcPct val="20000"/>
              </a:spcBef>
              <a:buClr>
                <a:srgbClr val="00AAF6"/>
              </a:buClr>
              <a:buFontTx/>
              <a:buChar char="•"/>
            </a:pPr>
            <a:r>
              <a:rPr lang="en-US" sz="2000" dirty="0"/>
              <a:t>Provides an automated mechanism for delegation and retrieval of user’s grid credentials there by avoiding transfer of grid credentials </a:t>
            </a:r>
            <a:r>
              <a:rPr lang="en-US" sz="2000" dirty="0" smtClean="0"/>
              <a:t>around</a:t>
            </a:r>
            <a:endParaRPr lang="en-US" sz="2000" dirty="0"/>
          </a:p>
        </p:txBody>
      </p:sp>
      <p:pic>
        <p:nvPicPr>
          <p:cNvPr id="4" name="Picture 3"/>
          <p:cNvPicPr>
            <a:picLocks noChangeAspect="1"/>
          </p:cNvPicPr>
          <p:nvPr/>
        </p:nvPicPr>
        <p:blipFill>
          <a:blip r:embed="rId3"/>
          <a:stretch>
            <a:fillRect/>
          </a:stretch>
        </p:blipFill>
        <p:spPr>
          <a:xfrm>
            <a:off x="4682909" y="2362200"/>
            <a:ext cx="4308691" cy="2743200"/>
          </a:xfrm>
          <a:prstGeom prst="rect">
            <a:avLst/>
          </a:prstGeom>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0" y="0"/>
            <a:ext cx="6858000" cy="1066800"/>
          </a:xfrm>
        </p:spPr>
        <p:txBody>
          <a:bodyPr/>
          <a:lstStyle/>
          <a:p>
            <a:pPr eaLnBrk="1" hangingPunct="1"/>
            <a:r>
              <a:rPr lang="en-US"/>
              <a:t>GAARDS Admin UI</a:t>
            </a:r>
          </a:p>
        </p:txBody>
      </p:sp>
      <p:sp>
        <p:nvSpPr>
          <p:cNvPr id="9219" name="Rectangle 3"/>
          <p:cNvSpPr>
            <a:spLocks noGrp="1" noChangeArrowheads="1"/>
          </p:cNvSpPr>
          <p:nvPr>
            <p:ph idx="1"/>
          </p:nvPr>
        </p:nvSpPr>
        <p:spPr>
          <a:xfrm>
            <a:off x="76200" y="1295400"/>
            <a:ext cx="8763000" cy="914400"/>
          </a:xfrm>
        </p:spPr>
        <p:txBody>
          <a:bodyPr/>
          <a:lstStyle/>
          <a:p>
            <a:pPr eaLnBrk="1" hangingPunct="1"/>
            <a:r>
              <a:rPr lang="en-US" sz="2400" b="0">
                <a:solidFill>
                  <a:srgbClr val="000000"/>
                </a:solidFill>
              </a:rPr>
              <a:t>GAARDS provides a </a:t>
            </a:r>
            <a:r>
              <a:rPr lang="en-US" sz="2400" b="0"/>
              <a:t>comprehensive UI for using and administrating GAARDS</a:t>
            </a:r>
          </a:p>
          <a:p>
            <a:pPr lvl="1" eaLnBrk="1" hangingPunct="1">
              <a:lnSpc>
                <a:spcPct val="90000"/>
              </a:lnSpc>
              <a:buFont typeface="Wingdings" charset="2"/>
              <a:buNone/>
            </a:pPr>
            <a:endParaRPr lang="en-US" sz="1400"/>
          </a:p>
          <a:p>
            <a:pPr eaLnBrk="1" hangingPunct="1">
              <a:lnSpc>
                <a:spcPct val="90000"/>
              </a:lnSpc>
            </a:pPr>
            <a:endParaRPr lang="en-US"/>
          </a:p>
          <a:p>
            <a:pPr lvl="1" eaLnBrk="1" hangingPunct="1">
              <a:buFont typeface="Wingdings" charset="2"/>
              <a:buNone/>
            </a:pPr>
            <a:endParaRPr lang="en-US" sz="1400"/>
          </a:p>
        </p:txBody>
      </p:sp>
      <p:pic>
        <p:nvPicPr>
          <p:cNvPr id="9220" name="Picture 4" descr="gaardsui.jpg"/>
          <p:cNvPicPr>
            <a:picLocks noChangeAspect="1"/>
          </p:cNvPicPr>
          <p:nvPr/>
        </p:nvPicPr>
        <p:blipFill>
          <a:blip r:embed="rId3"/>
          <a:srcRect/>
          <a:stretch>
            <a:fillRect/>
          </a:stretch>
        </p:blipFill>
        <p:spPr bwMode="auto">
          <a:xfrm>
            <a:off x="1752600" y="2181225"/>
            <a:ext cx="5715000" cy="42957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a:lstStyle/>
          <a:p>
            <a:r>
              <a:rPr lang="en-US" dirty="0" smtClean="0">
                <a:ea typeface="ＭＳ Ｐゴシック" charset="-128"/>
                <a:cs typeface="ＭＳ Ｐゴシック" charset="-128"/>
              </a:rPr>
              <a:t>GAARDS </a:t>
            </a:r>
            <a:r>
              <a:rPr lang="en-US" smtClean="0">
                <a:ea typeface="ＭＳ Ｐゴシック" charset="-128"/>
                <a:cs typeface="ＭＳ Ｐゴシック" charset="-128"/>
              </a:rPr>
              <a:t>In Action</a:t>
            </a:r>
            <a:endParaRPr lang="en-US" dirty="0">
              <a:ea typeface="ＭＳ Ｐゴシック" charset="-128"/>
              <a:cs typeface="ＭＳ Ｐゴシック" charset="-128"/>
            </a:endParaRPr>
          </a:p>
        </p:txBody>
      </p:sp>
      <p:pic>
        <p:nvPicPr>
          <p:cNvPr id="5" name="Picture 4" descr="gaards-no-interaction.pdf"/>
          <p:cNvPicPr>
            <a:picLocks noChangeAspect="1"/>
          </p:cNvPicPr>
          <p:nvPr/>
        </p:nvPicPr>
        <mc:AlternateContent>
          <mc:Choice xmlns:ma="http://schemas.microsoft.com/office/mac/drawingml/2008/main" Requires="ma">
            <p:blipFill>
              <a:blip r:embed="rId2"/>
              <a:stretch>
                <a:fillRect/>
              </a:stretch>
            </p:blipFill>
          </mc:Choice>
          <mc:Fallback>
            <p:blipFill>
              <a:blip r:embed="rId3"/>
              <a:stretch>
                <a:fillRect/>
              </a:stretch>
            </p:blipFill>
          </mc:Fallback>
        </mc:AlternateContent>
        <p:spPr>
          <a:xfrm>
            <a:off x="-21330" y="1295400"/>
            <a:ext cx="6384702" cy="5486400"/>
          </a:xfrm>
          <a:prstGeom prst="rect">
            <a:avLst/>
          </a:prstGeom>
        </p:spPr>
      </p:pic>
      <p:sp>
        <p:nvSpPr>
          <p:cNvPr id="6" name="Oval Callout 5"/>
          <p:cNvSpPr/>
          <p:nvPr/>
        </p:nvSpPr>
        <p:spPr>
          <a:xfrm>
            <a:off x="6477000" y="2819400"/>
            <a:ext cx="2514600" cy="1676400"/>
          </a:xfrm>
          <a:prstGeom prst="wedgeEllipseCallout">
            <a:avLst>
              <a:gd name="adj1" fmla="val -103910"/>
              <a:gd name="adj2" fmla="val 118056"/>
            </a:avLst>
          </a:prstGeom>
          <a:solidFill>
            <a:schemeClr val="accent1"/>
          </a:solidFill>
          <a:ln/>
        </p:spPr>
        <p:style>
          <a:lnRef idx="1">
            <a:schemeClr val="accent1"/>
          </a:lnRef>
          <a:fillRef idx="3">
            <a:schemeClr val="accent1"/>
          </a:fillRef>
          <a:effectRef idx="2">
            <a:schemeClr val="accent1"/>
          </a:effectRef>
          <a:fontRef idx="minor">
            <a:schemeClr val="lt1"/>
          </a:fontRef>
        </p:style>
        <p:txBody>
          <a:bodyPr/>
          <a:lstStyle/>
          <a:p>
            <a:pPr algn="ctr"/>
            <a:r>
              <a:rPr lang="en-US" sz="1600" dirty="0" smtClean="0">
                <a:solidFill>
                  <a:schemeClr val="tx1"/>
                </a:solidFill>
              </a:rPr>
              <a:t>To access secure Grid resources, a user needs to obtain a Grid credential</a:t>
            </a:r>
            <a:endParaRPr lang="en-US" sz="1600" dirty="0">
              <a:solidFill>
                <a:schemeClr val="tx1"/>
              </a:solidFill>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a:lstStyle/>
          <a:p>
            <a:r>
              <a:rPr lang="en-US" dirty="0" smtClean="0">
                <a:ea typeface="ＭＳ Ｐゴシック" charset="-128"/>
                <a:cs typeface="ＭＳ Ｐゴシック" charset="-128"/>
              </a:rPr>
              <a:t>GAARDS </a:t>
            </a:r>
            <a:r>
              <a:rPr lang="en-US" smtClean="0">
                <a:ea typeface="ＭＳ Ｐゴシック" charset="-128"/>
                <a:cs typeface="ＭＳ Ｐゴシック" charset="-128"/>
              </a:rPr>
              <a:t>In Action</a:t>
            </a:r>
            <a:endParaRPr lang="en-US" dirty="0">
              <a:ea typeface="ＭＳ Ｐゴシック" charset="-128"/>
              <a:cs typeface="ＭＳ Ｐゴシック" charset="-128"/>
            </a:endParaRPr>
          </a:p>
        </p:txBody>
      </p:sp>
      <p:pic>
        <p:nvPicPr>
          <p:cNvPr id="5" name="Picture 4" descr="gaards-no-interaction.pdf"/>
          <p:cNvPicPr>
            <a:picLocks noChangeAspect="1"/>
          </p:cNvPicPr>
          <p:nvPr/>
        </p:nvPicPr>
        <mc:AlternateContent>
          <mc:Choice xmlns:ma="http://schemas.microsoft.com/office/mac/drawingml/2008/main" Requires="ma">
            <p:blipFill>
              <a:blip r:embed="rId3">
                <a:alphaModFix amt="44000"/>
              </a:blip>
              <a:stretch>
                <a:fillRect/>
              </a:stretch>
            </p:blipFill>
          </mc:Choice>
          <mc:Fallback>
            <p:blipFill>
              <a:blip r:embed="rId4">
                <a:alphaModFix amt="44000"/>
              </a:blip>
              <a:stretch>
                <a:fillRect/>
              </a:stretch>
            </p:blipFill>
          </mc:Fallback>
        </mc:AlternateContent>
        <p:spPr>
          <a:xfrm>
            <a:off x="-21330" y="1295400"/>
            <a:ext cx="6384702" cy="5486400"/>
          </a:xfrm>
          <a:prstGeom prst="rect">
            <a:avLst/>
          </a:prstGeom>
        </p:spPr>
      </p:pic>
      <p:pic>
        <p:nvPicPr>
          <p:cNvPr id="8" name="Picture 7" descr="login.tiff"/>
          <p:cNvPicPr>
            <a:picLocks noChangeAspect="1"/>
          </p:cNvPicPr>
          <p:nvPr/>
        </p:nvPicPr>
        <p:blipFill>
          <a:blip r:embed="rId5"/>
          <a:stretch>
            <a:fillRect/>
          </a:stretch>
        </p:blipFill>
        <p:spPr>
          <a:xfrm>
            <a:off x="1371600" y="1663700"/>
            <a:ext cx="6756400" cy="4203700"/>
          </a:xfrm>
          <a:prstGeom prst="rect">
            <a:avLst/>
          </a:prstGeom>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a:lstStyle/>
          <a:p>
            <a:r>
              <a:rPr lang="en-US" dirty="0" smtClean="0">
                <a:ea typeface="ＭＳ Ｐゴシック" charset="-128"/>
                <a:cs typeface="ＭＳ Ｐゴシック" charset="-128"/>
              </a:rPr>
              <a:t>GAARDS </a:t>
            </a:r>
            <a:r>
              <a:rPr lang="en-US" smtClean="0">
                <a:ea typeface="ＭＳ Ｐゴシック" charset="-128"/>
                <a:cs typeface="ＭＳ Ｐゴシック" charset="-128"/>
              </a:rPr>
              <a:t>In Action</a:t>
            </a:r>
            <a:endParaRPr lang="en-US" dirty="0">
              <a:ea typeface="ＭＳ Ｐゴシック" charset="-128"/>
              <a:cs typeface="ＭＳ Ｐゴシック" charset="-128"/>
            </a:endParaRPr>
          </a:p>
        </p:txBody>
      </p:sp>
      <p:pic>
        <p:nvPicPr>
          <p:cNvPr id="5" name="Picture 4" descr="gaards-no-interaction.pdf"/>
          <p:cNvPicPr>
            <a:picLocks noChangeAspect="1"/>
          </p:cNvPicPr>
          <p:nvPr/>
        </p:nvPicPr>
        <mc:AlternateContent>
          <mc:Choice xmlns:ma="http://schemas.microsoft.com/office/mac/drawingml/2008/main" Requires="ma">
            <p:blipFill>
              <a:blip r:embed="rId2"/>
              <a:stretch>
                <a:fillRect/>
              </a:stretch>
            </p:blipFill>
          </mc:Choice>
          <mc:Fallback>
            <p:blipFill>
              <a:blip r:embed="rId3"/>
              <a:stretch>
                <a:fillRect/>
              </a:stretch>
            </p:blipFill>
          </mc:Fallback>
        </mc:AlternateContent>
        <p:spPr>
          <a:xfrm>
            <a:off x="-21330" y="1295400"/>
            <a:ext cx="6384702" cy="5486400"/>
          </a:xfrm>
          <a:prstGeom prst="rect">
            <a:avLst/>
          </a:prstGeom>
        </p:spPr>
      </p:pic>
      <p:sp>
        <p:nvSpPr>
          <p:cNvPr id="6" name="Oval Callout 5"/>
          <p:cNvSpPr/>
          <p:nvPr/>
        </p:nvSpPr>
        <p:spPr>
          <a:xfrm>
            <a:off x="6477000" y="2819400"/>
            <a:ext cx="2514600" cy="1676400"/>
          </a:xfrm>
          <a:prstGeom prst="wedgeEllipseCallout">
            <a:avLst>
              <a:gd name="adj1" fmla="val -166031"/>
              <a:gd name="adj2" fmla="val 126389"/>
            </a:avLst>
          </a:prstGeom>
          <a:solidFill>
            <a:schemeClr val="accent1"/>
          </a:solidFill>
          <a:ln/>
        </p:spPr>
        <p:style>
          <a:lnRef idx="1">
            <a:schemeClr val="accent1"/>
          </a:lnRef>
          <a:fillRef idx="3">
            <a:schemeClr val="accent1"/>
          </a:fillRef>
          <a:effectRef idx="2">
            <a:schemeClr val="accent1"/>
          </a:effectRef>
          <a:fontRef idx="minor">
            <a:schemeClr val="lt1"/>
          </a:fontRef>
        </p:style>
        <p:txBody>
          <a:bodyPr/>
          <a:lstStyle/>
          <a:p>
            <a:pPr algn="ctr"/>
            <a:r>
              <a:rPr lang="en-US" sz="1600" dirty="0" smtClean="0">
                <a:solidFill>
                  <a:schemeClr val="tx1"/>
                </a:solidFill>
              </a:rPr>
              <a:t>Authenticate with local institution and obtain proof of  authentication (SAML Assertion)</a:t>
            </a:r>
            <a:endParaRPr lang="en-US" sz="1600" dirty="0">
              <a:solidFill>
                <a:schemeClr val="tx1"/>
              </a:solidFill>
            </a:endParaRPr>
          </a:p>
        </p:txBody>
      </p:sp>
      <p:cxnSp>
        <p:nvCxnSpPr>
          <p:cNvPr id="7" name="Straight Connector 6"/>
          <p:cNvCxnSpPr/>
          <p:nvPr/>
        </p:nvCxnSpPr>
        <p:spPr>
          <a:xfrm flipV="1">
            <a:off x="2819400" y="5852160"/>
            <a:ext cx="1051560" cy="15240"/>
          </a:xfrm>
          <a:prstGeom prst="line">
            <a:avLst/>
          </a:prstGeom>
          <a:ln w="44450">
            <a:solidFill>
              <a:schemeClr val="tx1"/>
            </a:solidFill>
            <a:headEnd type="triangle" w="lg"/>
            <a:tailEnd type="triangle" w="lg"/>
          </a:ln>
        </p:spPr>
        <p:style>
          <a:lnRef idx="2">
            <a:schemeClr val="accent1"/>
          </a:lnRef>
          <a:fillRef idx="0">
            <a:schemeClr val="accent1"/>
          </a:fillRef>
          <a:effectRef idx="1">
            <a:schemeClr val="accent1"/>
          </a:effectRef>
          <a:fontRef idx="minor">
            <a:schemeClr val="tx1"/>
          </a:fontRef>
        </p:style>
      </p:cxn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a:lstStyle/>
          <a:p>
            <a:r>
              <a:rPr lang="en-US" dirty="0" smtClean="0">
                <a:ea typeface="ＭＳ Ｐゴシック" charset="-128"/>
                <a:cs typeface="ＭＳ Ｐゴシック" charset="-128"/>
              </a:rPr>
              <a:t>GAARDS </a:t>
            </a:r>
            <a:r>
              <a:rPr lang="en-US" smtClean="0">
                <a:ea typeface="ＭＳ Ｐゴシック" charset="-128"/>
                <a:cs typeface="ＭＳ Ｐゴシック" charset="-128"/>
              </a:rPr>
              <a:t>In Action</a:t>
            </a:r>
            <a:endParaRPr lang="en-US" dirty="0">
              <a:ea typeface="ＭＳ Ｐゴシック" charset="-128"/>
              <a:cs typeface="ＭＳ Ｐゴシック" charset="-128"/>
            </a:endParaRPr>
          </a:p>
        </p:txBody>
      </p:sp>
      <p:pic>
        <p:nvPicPr>
          <p:cNvPr id="5" name="Picture 4" descr="gaards-no-interaction.pdf"/>
          <p:cNvPicPr>
            <a:picLocks noChangeAspect="1"/>
          </p:cNvPicPr>
          <p:nvPr/>
        </p:nvPicPr>
        <mc:AlternateContent>
          <mc:Choice xmlns:ma="http://schemas.microsoft.com/office/mac/drawingml/2008/main" Requires="ma">
            <p:blipFill>
              <a:blip r:embed="rId2"/>
              <a:stretch>
                <a:fillRect/>
              </a:stretch>
            </p:blipFill>
          </mc:Choice>
          <mc:Fallback>
            <p:blipFill>
              <a:blip r:embed="rId3"/>
              <a:stretch>
                <a:fillRect/>
              </a:stretch>
            </p:blipFill>
          </mc:Fallback>
        </mc:AlternateContent>
        <p:spPr>
          <a:xfrm>
            <a:off x="-21330" y="1295400"/>
            <a:ext cx="6384702" cy="5486400"/>
          </a:xfrm>
          <a:prstGeom prst="rect">
            <a:avLst/>
          </a:prstGeom>
        </p:spPr>
      </p:pic>
      <p:sp>
        <p:nvSpPr>
          <p:cNvPr id="6" name="Oval Callout 5"/>
          <p:cNvSpPr/>
          <p:nvPr/>
        </p:nvSpPr>
        <p:spPr>
          <a:xfrm>
            <a:off x="6477000" y="2819400"/>
            <a:ext cx="2514600" cy="1676400"/>
          </a:xfrm>
          <a:prstGeom prst="wedgeEllipseCallout">
            <a:avLst>
              <a:gd name="adj1" fmla="val -165526"/>
              <a:gd name="adj2" fmla="val 115025"/>
            </a:avLst>
          </a:prstGeom>
          <a:solidFill>
            <a:schemeClr val="accent1"/>
          </a:solidFill>
          <a:ln/>
        </p:spPr>
        <p:style>
          <a:lnRef idx="1">
            <a:schemeClr val="accent1"/>
          </a:lnRef>
          <a:fillRef idx="3">
            <a:schemeClr val="accent1"/>
          </a:fillRef>
          <a:effectRef idx="2">
            <a:schemeClr val="accent1"/>
          </a:effectRef>
          <a:fontRef idx="minor">
            <a:schemeClr val="lt1"/>
          </a:fontRef>
        </p:style>
        <p:txBody>
          <a:bodyPr/>
          <a:lstStyle/>
          <a:p>
            <a:pPr algn="ctr"/>
            <a:r>
              <a:rPr lang="en-US" sz="1600" dirty="0" smtClean="0">
                <a:solidFill>
                  <a:schemeClr val="tx1"/>
                </a:solidFill>
              </a:rPr>
              <a:t>Obtain Grid Credential from Dorian using SAML Assertion</a:t>
            </a:r>
            <a:endParaRPr lang="en-US" sz="1600" dirty="0">
              <a:solidFill>
                <a:schemeClr val="tx1"/>
              </a:solidFill>
            </a:endParaRPr>
          </a:p>
        </p:txBody>
      </p:sp>
      <p:cxnSp>
        <p:nvCxnSpPr>
          <p:cNvPr id="7" name="Straight Connector 6"/>
          <p:cNvCxnSpPr/>
          <p:nvPr/>
        </p:nvCxnSpPr>
        <p:spPr>
          <a:xfrm>
            <a:off x="2819400" y="5105400"/>
            <a:ext cx="1051560" cy="746760"/>
          </a:xfrm>
          <a:prstGeom prst="line">
            <a:avLst/>
          </a:prstGeom>
          <a:ln w="44450">
            <a:solidFill>
              <a:schemeClr val="tx1"/>
            </a:solidFill>
            <a:headEnd type="triangle" w="lg"/>
            <a:tailEnd type="triangle" w="lg"/>
          </a:ln>
        </p:spPr>
        <p:style>
          <a:lnRef idx="2">
            <a:schemeClr val="accent1"/>
          </a:lnRef>
          <a:fillRef idx="0">
            <a:schemeClr val="accent1"/>
          </a:fillRef>
          <a:effectRef idx="1">
            <a:schemeClr val="accent1"/>
          </a:effectRef>
          <a:fontRef idx="minor">
            <a:schemeClr val="tx1"/>
          </a:fontRef>
        </p:style>
      </p:cxn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4338" name="Title 1"/>
          <p:cNvSpPr>
            <a:spLocks noGrp="1"/>
          </p:cNvSpPr>
          <p:nvPr>
            <p:ph type="ctrTitle"/>
          </p:nvPr>
        </p:nvSpPr>
        <p:spPr>
          <a:xfrm>
            <a:off x="4495800" y="1676400"/>
            <a:ext cx="4267200" cy="2057400"/>
          </a:xfrm>
        </p:spPr>
        <p:txBody>
          <a:bodyPr/>
          <a:lstStyle/>
          <a:p>
            <a:pPr eaLnBrk="1" hangingPunct="1"/>
            <a:r>
              <a:rPr lang="en-US" sz="3200" dirty="0" smtClean="0">
                <a:latin typeface="Arial Black" charset="0"/>
                <a:ea typeface="ＭＳ Ｐゴシック" charset="-128"/>
                <a:cs typeface="ＭＳ Ｐゴシック" charset="-128"/>
              </a:rPr>
              <a:t>Security Overview</a:t>
            </a: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a:lstStyle/>
          <a:p>
            <a:r>
              <a:rPr lang="en-US" dirty="0" smtClean="0">
                <a:ea typeface="ＭＳ Ｐゴシック" charset="-128"/>
                <a:cs typeface="ＭＳ Ｐゴシック" charset="-128"/>
              </a:rPr>
              <a:t>GAARDS </a:t>
            </a:r>
            <a:r>
              <a:rPr lang="en-US" smtClean="0">
                <a:ea typeface="ＭＳ Ｐゴシック" charset="-128"/>
                <a:cs typeface="ＭＳ Ｐゴシック" charset="-128"/>
              </a:rPr>
              <a:t>In Action</a:t>
            </a:r>
            <a:endParaRPr lang="en-US" dirty="0">
              <a:ea typeface="ＭＳ Ｐゴシック" charset="-128"/>
              <a:cs typeface="ＭＳ Ｐゴシック" charset="-128"/>
            </a:endParaRPr>
          </a:p>
        </p:txBody>
      </p:sp>
      <p:pic>
        <p:nvPicPr>
          <p:cNvPr id="5" name="Picture 4" descr="gaards-no-interaction.pdf"/>
          <p:cNvPicPr>
            <a:picLocks noChangeAspect="1"/>
          </p:cNvPicPr>
          <p:nvPr/>
        </p:nvPicPr>
        <mc:AlternateContent>
          <mc:Choice xmlns:ma="http://schemas.microsoft.com/office/mac/drawingml/2008/main" Requires="ma">
            <p:blipFill>
              <a:blip r:embed="rId2"/>
              <a:stretch>
                <a:fillRect/>
              </a:stretch>
            </p:blipFill>
          </mc:Choice>
          <mc:Fallback>
            <p:blipFill>
              <a:blip r:embed="rId3"/>
              <a:stretch>
                <a:fillRect/>
              </a:stretch>
            </p:blipFill>
          </mc:Fallback>
        </mc:AlternateContent>
        <p:spPr>
          <a:xfrm>
            <a:off x="-21330" y="1295400"/>
            <a:ext cx="6384702" cy="5486400"/>
          </a:xfrm>
          <a:prstGeom prst="rect">
            <a:avLst/>
          </a:prstGeom>
        </p:spPr>
      </p:pic>
      <p:sp>
        <p:nvSpPr>
          <p:cNvPr id="6" name="Oval Callout 5"/>
          <p:cNvSpPr/>
          <p:nvPr/>
        </p:nvSpPr>
        <p:spPr>
          <a:xfrm>
            <a:off x="6477000" y="2819400"/>
            <a:ext cx="2514600" cy="1676400"/>
          </a:xfrm>
          <a:prstGeom prst="wedgeEllipseCallout">
            <a:avLst>
              <a:gd name="adj1" fmla="val -111991"/>
              <a:gd name="adj2" fmla="val 74116"/>
            </a:avLst>
          </a:prstGeom>
          <a:solidFill>
            <a:schemeClr val="accent1"/>
          </a:solidFill>
          <a:ln/>
        </p:spPr>
        <p:style>
          <a:lnRef idx="1">
            <a:schemeClr val="accent1"/>
          </a:lnRef>
          <a:fillRef idx="3">
            <a:schemeClr val="accent1"/>
          </a:fillRef>
          <a:effectRef idx="2">
            <a:schemeClr val="accent1"/>
          </a:effectRef>
          <a:fontRef idx="minor">
            <a:schemeClr val="lt1"/>
          </a:fontRef>
        </p:style>
        <p:txBody>
          <a:bodyPr/>
          <a:lstStyle/>
          <a:p>
            <a:pPr algn="ctr"/>
            <a:r>
              <a:rPr lang="en-US" sz="1600" dirty="0" smtClean="0">
                <a:solidFill>
                  <a:schemeClr val="tx1"/>
                </a:solidFill>
              </a:rPr>
              <a:t>Invoke Secure</a:t>
            </a:r>
          </a:p>
          <a:p>
            <a:pPr algn="ctr"/>
            <a:r>
              <a:rPr lang="en-US" sz="1600" dirty="0" smtClean="0">
                <a:solidFill>
                  <a:schemeClr val="tx1"/>
                </a:solidFill>
              </a:rPr>
              <a:t>Grid Service</a:t>
            </a:r>
          </a:p>
          <a:p>
            <a:pPr algn="ctr"/>
            <a:r>
              <a:rPr lang="en-US" sz="1600" dirty="0" smtClean="0">
                <a:solidFill>
                  <a:schemeClr val="tx1"/>
                </a:solidFill>
              </a:rPr>
              <a:t>Using Credential Provided by Dorian</a:t>
            </a:r>
            <a:endParaRPr lang="en-US" sz="1600" dirty="0">
              <a:solidFill>
                <a:schemeClr val="tx1"/>
              </a:solidFill>
            </a:endParaRPr>
          </a:p>
        </p:txBody>
      </p:sp>
      <p:cxnSp>
        <p:nvCxnSpPr>
          <p:cNvPr id="7" name="Straight Connector 6"/>
          <p:cNvCxnSpPr/>
          <p:nvPr/>
        </p:nvCxnSpPr>
        <p:spPr>
          <a:xfrm rot="5400000">
            <a:off x="4610100" y="4899660"/>
            <a:ext cx="518160" cy="15240"/>
          </a:xfrm>
          <a:prstGeom prst="line">
            <a:avLst/>
          </a:prstGeom>
          <a:ln w="44450">
            <a:solidFill>
              <a:schemeClr val="tx1"/>
            </a:solidFill>
            <a:headEnd type="triangle" w="lg"/>
            <a:tailEnd type="triangle" w="lg"/>
          </a:ln>
        </p:spPr>
        <p:style>
          <a:lnRef idx="2">
            <a:schemeClr val="accent1"/>
          </a:lnRef>
          <a:fillRef idx="0">
            <a:schemeClr val="accent1"/>
          </a:fillRef>
          <a:effectRef idx="1">
            <a:schemeClr val="accent1"/>
          </a:effectRef>
          <a:fontRef idx="minor">
            <a:schemeClr val="tx1"/>
          </a:fontRef>
        </p:style>
      </p:cxn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a:lstStyle/>
          <a:p>
            <a:r>
              <a:rPr lang="en-US" dirty="0" smtClean="0">
                <a:ea typeface="ＭＳ Ｐゴシック" charset="-128"/>
                <a:cs typeface="ＭＳ Ｐゴシック" charset="-128"/>
              </a:rPr>
              <a:t>GAARDS </a:t>
            </a:r>
            <a:r>
              <a:rPr lang="en-US" smtClean="0">
                <a:ea typeface="ＭＳ Ｐゴシック" charset="-128"/>
                <a:cs typeface="ＭＳ Ｐゴシック" charset="-128"/>
              </a:rPr>
              <a:t>In Action</a:t>
            </a:r>
            <a:endParaRPr lang="en-US" dirty="0">
              <a:ea typeface="ＭＳ Ｐゴシック" charset="-128"/>
              <a:cs typeface="ＭＳ Ｐゴシック" charset="-128"/>
            </a:endParaRPr>
          </a:p>
        </p:txBody>
      </p:sp>
      <p:pic>
        <p:nvPicPr>
          <p:cNvPr id="5" name="Picture 4" descr="gaards-no-interaction.pdf"/>
          <p:cNvPicPr>
            <a:picLocks noChangeAspect="1"/>
          </p:cNvPicPr>
          <p:nvPr/>
        </p:nvPicPr>
        <mc:AlternateContent>
          <mc:Choice xmlns:ma="http://schemas.microsoft.com/office/mac/drawingml/2008/main" Requires="ma">
            <p:blipFill>
              <a:blip r:embed="rId2"/>
              <a:stretch>
                <a:fillRect/>
              </a:stretch>
            </p:blipFill>
          </mc:Choice>
          <mc:Fallback>
            <p:blipFill>
              <a:blip r:embed="rId3"/>
              <a:stretch>
                <a:fillRect/>
              </a:stretch>
            </p:blipFill>
          </mc:Fallback>
        </mc:AlternateContent>
        <p:spPr>
          <a:xfrm>
            <a:off x="-21330" y="1295400"/>
            <a:ext cx="6384702" cy="5486400"/>
          </a:xfrm>
          <a:prstGeom prst="rect">
            <a:avLst/>
          </a:prstGeom>
        </p:spPr>
      </p:pic>
      <p:sp>
        <p:nvSpPr>
          <p:cNvPr id="6" name="Oval Callout 5"/>
          <p:cNvSpPr/>
          <p:nvPr/>
        </p:nvSpPr>
        <p:spPr>
          <a:xfrm>
            <a:off x="6477000" y="2819400"/>
            <a:ext cx="2514600" cy="1676400"/>
          </a:xfrm>
          <a:prstGeom prst="wedgeEllipseCallout">
            <a:avLst>
              <a:gd name="adj1" fmla="val -176132"/>
              <a:gd name="adj2" fmla="val 8207"/>
            </a:avLst>
          </a:prstGeom>
          <a:solidFill>
            <a:schemeClr val="accent1"/>
          </a:solidFill>
          <a:ln/>
        </p:spPr>
        <p:style>
          <a:lnRef idx="1">
            <a:schemeClr val="accent1"/>
          </a:lnRef>
          <a:fillRef idx="3">
            <a:schemeClr val="accent1"/>
          </a:fillRef>
          <a:effectRef idx="2">
            <a:schemeClr val="accent1"/>
          </a:effectRef>
          <a:fontRef idx="minor">
            <a:schemeClr val="lt1"/>
          </a:fontRef>
        </p:style>
        <p:txBody>
          <a:bodyPr/>
          <a:lstStyle/>
          <a:p>
            <a:pPr algn="ctr"/>
            <a:r>
              <a:rPr lang="en-US" sz="1600" dirty="0" smtClean="0">
                <a:solidFill>
                  <a:schemeClr val="tx1"/>
                </a:solidFill>
              </a:rPr>
              <a:t>Validate that the</a:t>
            </a:r>
          </a:p>
          <a:p>
            <a:pPr algn="ctr"/>
            <a:r>
              <a:rPr lang="en-US" sz="1600" dirty="0" smtClean="0">
                <a:solidFill>
                  <a:schemeClr val="tx1"/>
                </a:solidFill>
              </a:rPr>
              <a:t>Credential provided by the user is issued by</a:t>
            </a:r>
          </a:p>
          <a:p>
            <a:pPr algn="ctr"/>
            <a:r>
              <a:rPr lang="en-US" sz="1600" dirty="0" smtClean="0">
                <a:solidFill>
                  <a:schemeClr val="tx1"/>
                </a:solidFill>
              </a:rPr>
              <a:t>a trusted provider</a:t>
            </a:r>
            <a:endParaRPr lang="en-US" sz="1600" dirty="0">
              <a:solidFill>
                <a:schemeClr val="tx1"/>
              </a:solidFill>
            </a:endParaRPr>
          </a:p>
        </p:txBody>
      </p:sp>
      <p:cxnSp>
        <p:nvCxnSpPr>
          <p:cNvPr id="7" name="Straight Connector 6"/>
          <p:cNvCxnSpPr/>
          <p:nvPr/>
        </p:nvCxnSpPr>
        <p:spPr>
          <a:xfrm>
            <a:off x="2819400" y="3505200"/>
            <a:ext cx="914400" cy="670560"/>
          </a:xfrm>
          <a:prstGeom prst="line">
            <a:avLst/>
          </a:prstGeom>
          <a:ln w="44450">
            <a:solidFill>
              <a:schemeClr val="tx1"/>
            </a:solidFill>
            <a:headEnd type="triangle" w="lg"/>
            <a:tailEnd type="triangle" w="lg"/>
          </a:ln>
        </p:spPr>
        <p:style>
          <a:lnRef idx="2">
            <a:schemeClr val="accent1"/>
          </a:lnRef>
          <a:fillRef idx="0">
            <a:schemeClr val="accent1"/>
          </a:fillRef>
          <a:effectRef idx="1">
            <a:schemeClr val="accent1"/>
          </a:effectRef>
          <a:fontRef idx="minor">
            <a:schemeClr val="tx1"/>
          </a:fontRef>
        </p:style>
      </p:cxn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a:lstStyle/>
          <a:p>
            <a:r>
              <a:rPr lang="en-US" dirty="0" smtClean="0">
                <a:ea typeface="ＭＳ Ｐゴシック" charset="-128"/>
                <a:cs typeface="ＭＳ Ｐゴシック" charset="-128"/>
              </a:rPr>
              <a:t>GAARDS </a:t>
            </a:r>
            <a:r>
              <a:rPr lang="en-US" smtClean="0">
                <a:ea typeface="ＭＳ Ｐゴシック" charset="-128"/>
                <a:cs typeface="ＭＳ Ｐゴシック" charset="-128"/>
              </a:rPr>
              <a:t>In Action</a:t>
            </a:r>
            <a:endParaRPr lang="en-US" dirty="0">
              <a:ea typeface="ＭＳ Ｐゴシック" charset="-128"/>
              <a:cs typeface="ＭＳ Ｐゴシック" charset="-128"/>
            </a:endParaRPr>
          </a:p>
        </p:txBody>
      </p:sp>
      <p:pic>
        <p:nvPicPr>
          <p:cNvPr id="5" name="Picture 4" descr="gaards-no-interaction.pdf"/>
          <p:cNvPicPr>
            <a:picLocks noChangeAspect="1"/>
          </p:cNvPicPr>
          <p:nvPr/>
        </p:nvPicPr>
        <mc:AlternateContent>
          <mc:Choice xmlns:ma="http://schemas.microsoft.com/office/mac/drawingml/2008/main" Requires="ma">
            <p:blipFill>
              <a:blip r:embed="rId2"/>
              <a:stretch>
                <a:fillRect/>
              </a:stretch>
            </p:blipFill>
          </mc:Choice>
          <mc:Fallback>
            <p:blipFill>
              <a:blip r:embed="rId3"/>
              <a:stretch>
                <a:fillRect/>
              </a:stretch>
            </p:blipFill>
          </mc:Fallback>
        </mc:AlternateContent>
        <p:spPr>
          <a:xfrm>
            <a:off x="-21330" y="1295400"/>
            <a:ext cx="6384702" cy="5486400"/>
          </a:xfrm>
          <a:prstGeom prst="rect">
            <a:avLst/>
          </a:prstGeom>
        </p:spPr>
      </p:pic>
      <p:sp>
        <p:nvSpPr>
          <p:cNvPr id="6" name="Oval Callout 5"/>
          <p:cNvSpPr/>
          <p:nvPr/>
        </p:nvSpPr>
        <p:spPr>
          <a:xfrm>
            <a:off x="6477000" y="2819400"/>
            <a:ext cx="2514600" cy="1676400"/>
          </a:xfrm>
          <a:prstGeom prst="wedgeEllipseCallout">
            <a:avLst>
              <a:gd name="adj1" fmla="val -110980"/>
              <a:gd name="adj2" fmla="val -18308"/>
            </a:avLst>
          </a:prstGeom>
          <a:solidFill>
            <a:schemeClr val="accent1"/>
          </a:solidFill>
          <a:ln/>
        </p:spPr>
        <p:style>
          <a:lnRef idx="1">
            <a:schemeClr val="accent1"/>
          </a:lnRef>
          <a:fillRef idx="3">
            <a:schemeClr val="accent1"/>
          </a:fillRef>
          <a:effectRef idx="2">
            <a:schemeClr val="accent1"/>
          </a:effectRef>
          <a:fontRef idx="minor">
            <a:schemeClr val="lt1"/>
          </a:fontRef>
        </p:style>
        <p:txBody>
          <a:bodyPr/>
          <a:lstStyle/>
          <a:p>
            <a:pPr algn="ctr"/>
            <a:r>
              <a:rPr lang="en-US" sz="1600" dirty="0" smtClean="0">
                <a:solidFill>
                  <a:schemeClr val="tx1"/>
                </a:solidFill>
              </a:rPr>
              <a:t>Determine if user is authorized to access requested resources.</a:t>
            </a:r>
            <a:endParaRPr lang="en-US" sz="1600" dirty="0">
              <a:solidFill>
                <a:schemeClr val="tx1"/>
              </a:solidFill>
            </a:endParaRPr>
          </a:p>
        </p:txBody>
      </p:sp>
      <p:cxnSp>
        <p:nvCxnSpPr>
          <p:cNvPr id="7" name="Straight Connector 6"/>
          <p:cNvCxnSpPr/>
          <p:nvPr/>
        </p:nvCxnSpPr>
        <p:spPr>
          <a:xfrm rot="5400000">
            <a:off x="4503420" y="3345180"/>
            <a:ext cx="746760" cy="1588"/>
          </a:xfrm>
          <a:prstGeom prst="line">
            <a:avLst/>
          </a:prstGeom>
          <a:ln w="44450">
            <a:solidFill>
              <a:schemeClr val="tx1"/>
            </a:solidFill>
            <a:headEnd type="triangle" w="lg"/>
            <a:tailEnd type="triangle" w="lg"/>
          </a:ln>
        </p:spPr>
        <p:style>
          <a:lnRef idx="2">
            <a:schemeClr val="accent1"/>
          </a:lnRef>
          <a:fillRef idx="0">
            <a:schemeClr val="accent1"/>
          </a:fillRef>
          <a:effectRef idx="1">
            <a:schemeClr val="accent1"/>
          </a:effectRef>
          <a:fontRef idx="minor">
            <a:schemeClr val="tx1"/>
          </a:fontRef>
        </p:style>
      </p:cxn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0" y="228600"/>
            <a:ext cx="6324600" cy="639763"/>
          </a:xfrm>
        </p:spPr>
        <p:txBody>
          <a:bodyPr/>
          <a:lstStyle/>
          <a:p>
            <a:pPr eaLnBrk="1" hangingPunct="1"/>
            <a:r>
              <a:rPr lang="en-US"/>
              <a:t>GAARDS Security Infrastructure</a:t>
            </a:r>
          </a:p>
        </p:txBody>
      </p:sp>
      <p:pic>
        <p:nvPicPr>
          <p:cNvPr id="5" name="Picture 4" descr="gaards.pdf"/>
          <p:cNvPicPr>
            <a:picLocks noChangeAspect="1"/>
          </p:cNvPicPr>
          <p:nvPr/>
        </p:nvPicPr>
        <mc:AlternateContent>
          <mc:Choice xmlns:ma="http://schemas.microsoft.com/office/mac/drawingml/2008/main" Requires="ma">
            <p:blipFill>
              <a:blip r:embed="rId3"/>
              <a:stretch>
                <a:fillRect/>
              </a:stretch>
            </p:blipFill>
          </mc:Choice>
          <mc:Fallback>
            <p:blipFill>
              <a:blip r:embed="rId4"/>
              <a:stretch>
                <a:fillRect/>
              </a:stretch>
            </p:blipFill>
          </mc:Fallback>
        </mc:AlternateContent>
        <p:spPr>
          <a:xfrm>
            <a:off x="1752600" y="1295399"/>
            <a:ext cx="5867400" cy="5041881"/>
          </a:xfrm>
          <a:prstGeom prst="rect">
            <a:avLst/>
          </a:prstGeom>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4338" name="Title 1"/>
          <p:cNvSpPr>
            <a:spLocks noGrp="1"/>
          </p:cNvSpPr>
          <p:nvPr>
            <p:ph type="ctrTitle"/>
          </p:nvPr>
        </p:nvSpPr>
        <p:spPr>
          <a:xfrm>
            <a:off x="4495800" y="1676400"/>
            <a:ext cx="4267200" cy="2057400"/>
          </a:xfrm>
        </p:spPr>
        <p:txBody>
          <a:bodyPr/>
          <a:lstStyle/>
          <a:p>
            <a:pPr eaLnBrk="1" hangingPunct="1"/>
            <a:r>
              <a:rPr lang="en-US" sz="3200" dirty="0" smtClean="0">
                <a:latin typeface="Arial Black" charset="0"/>
                <a:ea typeface="ＭＳ Ｐゴシック" charset="-128"/>
                <a:cs typeface="ＭＳ Ｐゴシック" charset="-128"/>
              </a:rPr>
              <a:t>Authentication Service</a:t>
            </a: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p:txBody>
          <a:bodyPr/>
          <a:lstStyle/>
          <a:p>
            <a:r>
              <a:rPr lang="en-US" dirty="0" smtClean="0"/>
              <a:t>Organizational Identity Providers</a:t>
            </a:r>
          </a:p>
        </p:txBody>
      </p:sp>
      <p:sp>
        <p:nvSpPr>
          <p:cNvPr id="50179" name="Rectangle 3"/>
          <p:cNvSpPr>
            <a:spLocks noGrp="1" noChangeArrowheads="1"/>
          </p:cNvSpPr>
          <p:nvPr>
            <p:ph idx="1"/>
          </p:nvPr>
        </p:nvSpPr>
        <p:spPr>
          <a:xfrm>
            <a:off x="304800" y="914400"/>
            <a:ext cx="4648200" cy="5046663"/>
          </a:xfrm>
        </p:spPr>
        <p:txBody>
          <a:bodyPr/>
          <a:lstStyle/>
          <a:p>
            <a:pPr>
              <a:buFontTx/>
              <a:buNone/>
            </a:pPr>
            <a:r>
              <a:rPr lang="en-US" sz="2000" b="0" dirty="0" smtClean="0"/>
              <a:t> </a:t>
            </a:r>
          </a:p>
        </p:txBody>
      </p:sp>
      <p:sp>
        <p:nvSpPr>
          <p:cNvPr id="10" name="Can 9"/>
          <p:cNvSpPr/>
          <p:nvPr/>
        </p:nvSpPr>
        <p:spPr>
          <a:xfrm>
            <a:off x="5943600" y="4495800"/>
            <a:ext cx="914400" cy="1066800"/>
          </a:xfrm>
          <a:prstGeom prst="can">
            <a:avLst/>
          </a:prstGeom>
          <a:solidFill>
            <a:schemeClr val="accent6">
              <a:lumMod val="50000"/>
            </a:schemeClr>
          </a:solidFill>
          <a:ln>
            <a:solidFill>
              <a:schemeClr val="accent6">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t>OSU</a:t>
            </a:r>
          </a:p>
          <a:p>
            <a:pPr algn="ctr"/>
            <a:r>
              <a:rPr lang="en-US" sz="1400" dirty="0" smtClean="0"/>
              <a:t>Active</a:t>
            </a:r>
          </a:p>
          <a:p>
            <a:pPr algn="ctr"/>
            <a:r>
              <a:rPr lang="en-US" sz="1400" dirty="0" smtClean="0"/>
              <a:t>Directory</a:t>
            </a:r>
            <a:endParaRPr lang="en-US" sz="1400" dirty="0"/>
          </a:p>
        </p:txBody>
      </p:sp>
      <p:sp>
        <p:nvSpPr>
          <p:cNvPr id="6" name="Can 5"/>
          <p:cNvSpPr/>
          <p:nvPr/>
        </p:nvSpPr>
        <p:spPr>
          <a:xfrm>
            <a:off x="7848600" y="4495800"/>
            <a:ext cx="914400" cy="1066800"/>
          </a:xfrm>
          <a:prstGeom prst="can">
            <a:avLst/>
          </a:prstGeom>
          <a:solidFill>
            <a:schemeClr val="accent6">
              <a:lumMod val="50000"/>
            </a:schemeClr>
          </a:solidFill>
          <a:ln>
            <a:solidFill>
              <a:schemeClr val="accent6">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t>UT</a:t>
            </a:r>
          </a:p>
          <a:p>
            <a:pPr algn="ctr"/>
            <a:r>
              <a:rPr lang="en-US" sz="1400" dirty="0" smtClean="0"/>
              <a:t>LDAP</a:t>
            </a:r>
            <a:endParaRPr lang="en-US" sz="1400" dirty="0"/>
          </a:p>
        </p:txBody>
      </p:sp>
      <p:cxnSp>
        <p:nvCxnSpPr>
          <p:cNvPr id="8" name="Straight Arrow Connector 7"/>
          <p:cNvCxnSpPr>
            <a:endCxn id="10" idx="1"/>
          </p:cNvCxnSpPr>
          <p:nvPr/>
        </p:nvCxnSpPr>
        <p:spPr>
          <a:xfrm rot="5400000">
            <a:off x="6096000" y="3505200"/>
            <a:ext cx="1295400" cy="685800"/>
          </a:xfrm>
          <a:prstGeom prst="straightConnector1">
            <a:avLst/>
          </a:prstGeom>
          <a:ln>
            <a:solidFill>
              <a:schemeClr val="accent6">
                <a:lumMod val="5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rot="16200000" flipH="1">
            <a:off x="7315203" y="3505200"/>
            <a:ext cx="1295396" cy="685799"/>
          </a:xfrm>
          <a:prstGeom prst="straightConnector1">
            <a:avLst/>
          </a:prstGeom>
          <a:ln>
            <a:solidFill>
              <a:schemeClr val="accent6">
                <a:lumMod val="50000"/>
              </a:schemeClr>
            </a:solidFill>
            <a:tailEnd type="arrow"/>
          </a:ln>
        </p:spPr>
        <p:style>
          <a:lnRef idx="2">
            <a:schemeClr val="accent1"/>
          </a:lnRef>
          <a:fillRef idx="0">
            <a:schemeClr val="accent1"/>
          </a:fillRef>
          <a:effectRef idx="1">
            <a:schemeClr val="accent1"/>
          </a:effectRef>
          <a:fontRef idx="minor">
            <a:schemeClr val="tx1"/>
          </a:fontRef>
        </p:style>
      </p:cxnSp>
      <p:pic>
        <p:nvPicPr>
          <p:cNvPr id="5" name="Picture 4"/>
          <p:cNvPicPr>
            <a:picLocks noChangeAspect="1"/>
          </p:cNvPicPr>
          <p:nvPr/>
        </p:nvPicPr>
        <p:blipFill>
          <a:blip r:embed="rId3"/>
          <a:stretch>
            <a:fillRect/>
          </a:stretch>
        </p:blipFill>
        <p:spPr>
          <a:xfrm>
            <a:off x="5715000" y="1295400"/>
            <a:ext cx="3181350" cy="1939925"/>
          </a:xfrm>
          <a:prstGeom prst="rect">
            <a:avLst/>
          </a:prstGeom>
        </p:spPr>
      </p:pic>
      <p:sp>
        <p:nvSpPr>
          <p:cNvPr id="17" name="Rectangle 3"/>
          <p:cNvSpPr txBox="1">
            <a:spLocks noChangeArrowheads="1"/>
          </p:cNvSpPr>
          <p:nvPr/>
        </p:nvSpPr>
        <p:spPr bwMode="auto">
          <a:xfrm>
            <a:off x="76200" y="1219200"/>
            <a:ext cx="5562600" cy="49530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20000"/>
              </a:spcBef>
              <a:spcAft>
                <a:spcPct val="0"/>
              </a:spcAft>
              <a:buClr>
                <a:srgbClr val="2D2D8A"/>
              </a:buClr>
              <a:buSzTx/>
              <a:buFontTx/>
              <a:buChar char="•"/>
              <a:tabLst/>
              <a:defRPr/>
            </a:pPr>
            <a:r>
              <a:rPr kumimoji="0" lang="en-US" sz="1800" b="1" i="0" u="none" strike="noStrike" kern="0" cap="none" spc="0" normalizeH="0" baseline="0" noProof="0" dirty="0" smtClean="0">
                <a:ln>
                  <a:noFill/>
                </a:ln>
                <a:solidFill>
                  <a:schemeClr val="tx1"/>
                </a:solidFill>
                <a:effectLst/>
                <a:uLnTx/>
                <a:uFillTx/>
                <a:latin typeface="+mn-lt"/>
                <a:ea typeface="Arial" charset="0"/>
                <a:cs typeface="Arial" charset="0"/>
              </a:rPr>
              <a:t> Institutions</a:t>
            </a:r>
            <a:r>
              <a:rPr kumimoji="0" lang="en-US" sz="1800" b="1" i="0" u="none" strike="noStrike" kern="0" cap="none" spc="0" normalizeH="0" noProof="0" dirty="0" smtClean="0">
                <a:ln>
                  <a:noFill/>
                </a:ln>
                <a:solidFill>
                  <a:schemeClr val="tx1"/>
                </a:solidFill>
                <a:effectLst/>
                <a:uLnTx/>
                <a:uFillTx/>
                <a:latin typeface="+mn-lt"/>
                <a:ea typeface="Arial" charset="0"/>
                <a:cs typeface="Arial" charset="0"/>
              </a:rPr>
              <a:t> leverage varying technologies for Identity </a:t>
            </a:r>
            <a:r>
              <a:rPr lang="en-US" b="1" kern="0" dirty="0" smtClean="0">
                <a:latin typeface="+mn-lt"/>
              </a:rPr>
              <a:t>Management</a:t>
            </a:r>
            <a:endParaRPr kumimoji="0" lang="en-US" sz="1800" b="1" i="0" u="none" strike="noStrike" kern="0" cap="none" spc="0" normalizeH="0" noProof="0" dirty="0" smtClean="0">
              <a:ln>
                <a:noFill/>
              </a:ln>
              <a:solidFill>
                <a:schemeClr val="tx1"/>
              </a:solidFill>
              <a:effectLst/>
              <a:uLnTx/>
              <a:uFillTx/>
              <a:latin typeface="+mn-lt"/>
              <a:ea typeface="Arial" charset="0"/>
              <a:cs typeface="Arial" charset="0"/>
            </a:endParaRPr>
          </a:p>
          <a:p>
            <a:pPr lvl="1">
              <a:spcBef>
                <a:spcPct val="20000"/>
              </a:spcBef>
              <a:buClr>
                <a:srgbClr val="2D2D8A"/>
              </a:buClr>
              <a:buFontTx/>
              <a:buChar char="•"/>
            </a:pPr>
            <a:r>
              <a:rPr lang="en-US" b="1" kern="0" baseline="0" dirty="0" smtClean="0">
                <a:latin typeface="+mn-lt"/>
              </a:rPr>
              <a:t> </a:t>
            </a:r>
            <a:r>
              <a:rPr lang="en-US" kern="0" baseline="0" dirty="0" smtClean="0">
                <a:latin typeface="+mn-lt"/>
              </a:rPr>
              <a:t>Active</a:t>
            </a:r>
            <a:r>
              <a:rPr lang="en-US" kern="0" dirty="0" smtClean="0">
                <a:latin typeface="+mn-lt"/>
              </a:rPr>
              <a:t> Directory</a:t>
            </a:r>
          </a:p>
          <a:p>
            <a:pPr lvl="1">
              <a:spcBef>
                <a:spcPct val="20000"/>
              </a:spcBef>
              <a:buClr>
                <a:srgbClr val="2D2D8A"/>
              </a:buClr>
              <a:buFontTx/>
              <a:buChar char="•"/>
            </a:pPr>
            <a:r>
              <a:rPr lang="en-US" b="1" kern="0" dirty="0" smtClean="0">
                <a:latin typeface="+mn-lt"/>
              </a:rPr>
              <a:t> </a:t>
            </a:r>
            <a:r>
              <a:rPr lang="en-US" kern="0" dirty="0" smtClean="0">
                <a:latin typeface="+mn-lt"/>
              </a:rPr>
              <a:t>LDAP</a:t>
            </a:r>
          </a:p>
          <a:p>
            <a:pPr lvl="1">
              <a:spcBef>
                <a:spcPct val="20000"/>
              </a:spcBef>
              <a:buClr>
                <a:srgbClr val="2D2D8A"/>
              </a:buClr>
              <a:buFontTx/>
              <a:buChar char="•"/>
            </a:pPr>
            <a:r>
              <a:rPr kumimoji="0" lang="en-US" b="1" i="0" u="none" strike="noStrike" kern="0" cap="none" spc="0" normalizeH="0" noProof="0" dirty="0" smtClean="0">
                <a:ln>
                  <a:noFill/>
                </a:ln>
                <a:solidFill>
                  <a:schemeClr val="tx1"/>
                </a:solidFill>
                <a:effectLst/>
                <a:uLnTx/>
                <a:uFillTx/>
                <a:latin typeface="+mn-lt"/>
                <a:ea typeface="Arial" charset="0"/>
                <a:cs typeface="Arial" charset="0"/>
              </a:rPr>
              <a:t> </a:t>
            </a:r>
            <a:r>
              <a:rPr kumimoji="0" lang="en-US" i="0" u="none" strike="noStrike" kern="0" cap="none" spc="0" normalizeH="0" noProof="0" dirty="0" smtClean="0">
                <a:ln>
                  <a:noFill/>
                </a:ln>
                <a:solidFill>
                  <a:schemeClr val="tx1"/>
                </a:solidFill>
                <a:effectLst/>
                <a:uLnTx/>
                <a:uFillTx/>
                <a:latin typeface="+mn-lt"/>
                <a:ea typeface="Arial" charset="0"/>
                <a:cs typeface="Arial" charset="0"/>
              </a:rPr>
              <a:t>Custom / Proprietary / Home Grown</a:t>
            </a:r>
          </a:p>
          <a:p>
            <a:pPr>
              <a:spcBef>
                <a:spcPct val="20000"/>
              </a:spcBef>
              <a:buClr>
                <a:srgbClr val="2D2D8A"/>
              </a:buClr>
              <a:buFontTx/>
              <a:buChar char="•"/>
            </a:pPr>
            <a:r>
              <a:rPr lang="en-US" kern="0" noProof="0" dirty="0" smtClean="0">
                <a:latin typeface="+mn-lt"/>
              </a:rPr>
              <a:t> Grid applications cannot be expected to know how to authenticate</a:t>
            </a:r>
            <a:r>
              <a:rPr lang="en-US" kern="0" dirty="0" smtClean="0">
                <a:latin typeface="+mn-lt"/>
              </a:rPr>
              <a:t> users with every possible identity management technology.</a:t>
            </a:r>
          </a:p>
          <a:p>
            <a:pPr>
              <a:spcBef>
                <a:spcPct val="20000"/>
              </a:spcBef>
              <a:buClr>
                <a:srgbClr val="2D2D8A"/>
              </a:buClr>
              <a:buFontTx/>
              <a:buChar char="•"/>
            </a:pPr>
            <a:r>
              <a:rPr lang="en-US" kern="0" dirty="0" smtClean="0">
                <a:latin typeface="+mn-lt"/>
              </a:rPr>
              <a:t> A standard interface / API is needed such that applications can authenticate users against any identity management technology</a:t>
            </a:r>
          </a:p>
          <a:p>
            <a:pPr>
              <a:spcBef>
                <a:spcPct val="20000"/>
              </a:spcBef>
              <a:buClr>
                <a:srgbClr val="2D2D8A"/>
              </a:buClr>
            </a:pPr>
            <a:endParaRPr lang="en-US" b="1" kern="0" dirty="0" smtClean="0">
              <a:latin typeface="+mn-lt"/>
            </a:endParaRPr>
          </a:p>
          <a:p>
            <a:pPr>
              <a:spcBef>
                <a:spcPct val="20000"/>
              </a:spcBef>
              <a:buClr>
                <a:srgbClr val="2D2D8A"/>
              </a:buClr>
              <a:buFontTx/>
              <a:buChar char="•"/>
            </a:pPr>
            <a:endParaRPr kumimoji="0" lang="en-US" b="1" i="0" u="none" strike="noStrike" kern="0" cap="none" spc="0" normalizeH="0" baseline="0" noProof="0" dirty="0" smtClean="0">
              <a:ln>
                <a:noFill/>
              </a:ln>
              <a:solidFill>
                <a:schemeClr val="tx1"/>
              </a:solidFill>
              <a:effectLst/>
              <a:uLnTx/>
              <a:uFillTx/>
              <a:latin typeface="+mn-lt"/>
              <a:ea typeface="Arial" charset="0"/>
              <a:cs typeface="Arial" charset="0"/>
            </a:endParaRPr>
          </a:p>
          <a:p>
            <a:pPr marL="742950" marR="0" lvl="1" indent="-285750" algn="l" defTabSz="914400" rtl="0" eaLnBrk="1" fontAlgn="base" latinLnBrk="0" hangingPunct="1">
              <a:lnSpc>
                <a:spcPct val="100000"/>
              </a:lnSpc>
              <a:spcBef>
                <a:spcPct val="20000"/>
              </a:spcBef>
              <a:spcAft>
                <a:spcPct val="0"/>
              </a:spcAft>
              <a:buClr>
                <a:srgbClr val="00AAF6"/>
              </a:buClr>
              <a:buSzTx/>
              <a:buFontTx/>
              <a:buChar char="•"/>
              <a:tabLst/>
              <a:defRPr/>
            </a:pPr>
            <a:endParaRPr kumimoji="0" lang="en-US" sz="1800" b="0" i="0" u="none" strike="noStrike" kern="0" cap="none" spc="0" normalizeH="0" baseline="0" noProof="0" dirty="0" smtClean="0">
              <a:ln>
                <a:noFill/>
              </a:ln>
              <a:solidFill>
                <a:schemeClr val="tx1"/>
              </a:solidFill>
              <a:effectLst/>
              <a:uLnTx/>
              <a:uFillTx/>
              <a:latin typeface="Tahoma" charset="0"/>
              <a:ea typeface="ＭＳ Ｐゴシック" charset="-128"/>
            </a:endParaRPr>
          </a:p>
          <a:p>
            <a:pPr marL="742950" marR="0" lvl="1" indent="-285750" algn="l" defTabSz="914400" rtl="0" eaLnBrk="1" fontAlgn="base" latinLnBrk="0" hangingPunct="1">
              <a:lnSpc>
                <a:spcPct val="100000"/>
              </a:lnSpc>
              <a:spcBef>
                <a:spcPct val="20000"/>
              </a:spcBef>
              <a:spcAft>
                <a:spcPct val="0"/>
              </a:spcAft>
              <a:buClr>
                <a:srgbClr val="00AAF6"/>
              </a:buClr>
              <a:buSzTx/>
              <a:buFontTx/>
              <a:buChar char="•"/>
              <a:tabLst/>
              <a:defRPr/>
            </a:pPr>
            <a:endParaRPr kumimoji="0" lang="en-US" sz="1400" b="1" i="0" u="none" strike="noStrike" kern="0" cap="none" spc="0" normalizeH="0" baseline="0" noProof="0" dirty="0">
              <a:ln>
                <a:noFill/>
              </a:ln>
              <a:solidFill>
                <a:schemeClr val="tx1"/>
              </a:solidFill>
              <a:effectLst/>
              <a:uLnTx/>
              <a:uFillTx/>
              <a:latin typeface="Tahoma" charset="0"/>
              <a:ea typeface="ＭＳ Ｐゴシック" charset="-128"/>
            </a:endParaRPr>
          </a:p>
        </p:txBody>
      </p:sp>
    </p:spTree>
  </p:cSld>
  <p:clrMapOvr>
    <a:masterClrMapping/>
  </p:clrMapOvr>
  <p:transition advClick="0"/>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p:txBody>
          <a:bodyPr/>
          <a:lstStyle/>
          <a:p>
            <a:r>
              <a:rPr lang="en-US" smtClean="0"/>
              <a:t>Authentication Service</a:t>
            </a:r>
          </a:p>
        </p:txBody>
      </p:sp>
      <p:sp>
        <p:nvSpPr>
          <p:cNvPr id="50179" name="Rectangle 3"/>
          <p:cNvSpPr>
            <a:spLocks noGrp="1" noChangeArrowheads="1"/>
          </p:cNvSpPr>
          <p:nvPr>
            <p:ph idx="1"/>
          </p:nvPr>
        </p:nvSpPr>
        <p:spPr>
          <a:xfrm>
            <a:off x="304800" y="914400"/>
            <a:ext cx="8610600" cy="5046663"/>
          </a:xfrm>
        </p:spPr>
        <p:txBody>
          <a:bodyPr/>
          <a:lstStyle/>
          <a:p>
            <a:endParaRPr lang="en-US" sz="2000" b="0" dirty="0" smtClean="0"/>
          </a:p>
          <a:p>
            <a:r>
              <a:rPr lang="en-US" sz="2000" b="0" dirty="0" smtClean="0"/>
              <a:t>Provides a uniform web service interface providing applications with a single approach for authenticating users across a federation. </a:t>
            </a:r>
          </a:p>
          <a:p>
            <a:r>
              <a:rPr lang="en-US" sz="2000" b="0" dirty="0" smtClean="0"/>
              <a:t>Allows existing identity providers to be seamlessly integrated into a production Grid environment.</a:t>
            </a:r>
          </a:p>
          <a:p>
            <a:r>
              <a:rPr lang="en-US" sz="2000" dirty="0" smtClean="0"/>
              <a:t> </a:t>
            </a:r>
            <a:r>
              <a:rPr lang="en-US" sz="2000" b="0" dirty="0" smtClean="0"/>
              <a:t>Users that are registered with an identity provider may use their existing credentials to access resources on the Grid.</a:t>
            </a:r>
          </a:p>
          <a:p>
            <a:r>
              <a:rPr lang="en-US" sz="2000" b="0" dirty="0" smtClean="0"/>
              <a:t>Together the Authentication Service and Dorian provide a solution for federating identity in a grid environment, allowing users to use their existing credentials to access secure grid resources.</a:t>
            </a:r>
          </a:p>
          <a:p>
            <a:pPr>
              <a:buFontTx/>
              <a:buNone/>
            </a:pPr>
            <a:r>
              <a:rPr lang="en-US" sz="2000" b="0" dirty="0" smtClean="0"/>
              <a:t> </a:t>
            </a:r>
          </a:p>
        </p:txBody>
      </p:sp>
      <p:pic>
        <p:nvPicPr>
          <p:cNvPr id="50180" name="Picture 3" descr="authentication-service-overview.pdf"/>
          <p:cNvPicPr>
            <a:picLocks noChangeAspect="1" noChangeArrowheads="1"/>
          </p:cNvPicPr>
          <p:nvPr/>
        </p:nvPicPr>
        <p:blipFill>
          <a:blip r:embed="rId3"/>
          <a:srcRect/>
          <a:stretch>
            <a:fillRect/>
          </a:stretch>
        </p:blipFill>
        <p:spPr bwMode="auto">
          <a:xfrm>
            <a:off x="1828800" y="4211638"/>
            <a:ext cx="5486400" cy="2722562"/>
          </a:xfrm>
          <a:prstGeom prst="rect">
            <a:avLst/>
          </a:prstGeom>
          <a:noFill/>
          <a:ln w="9525">
            <a:noFill/>
            <a:miter lim="800000"/>
            <a:headEnd/>
            <a:tailEnd/>
          </a:ln>
        </p:spPr>
      </p:pic>
    </p:spTree>
  </p:cSld>
  <p:clrMapOvr>
    <a:masterClrMapping/>
  </p:clrMapOvr>
  <p:transition advClick="0"/>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p:txBody>
          <a:bodyPr/>
          <a:lstStyle/>
          <a:p>
            <a:r>
              <a:rPr lang="en-US" dirty="0" smtClean="0"/>
              <a:t>Web Service Interface</a:t>
            </a:r>
          </a:p>
        </p:txBody>
      </p:sp>
      <p:sp>
        <p:nvSpPr>
          <p:cNvPr id="50179" name="Rectangle 3"/>
          <p:cNvSpPr>
            <a:spLocks noGrp="1" noChangeArrowheads="1"/>
          </p:cNvSpPr>
          <p:nvPr>
            <p:ph idx="1"/>
          </p:nvPr>
        </p:nvSpPr>
        <p:spPr>
          <a:xfrm>
            <a:off x="304800" y="914400"/>
            <a:ext cx="8610600" cy="5046663"/>
          </a:xfrm>
        </p:spPr>
        <p:txBody>
          <a:bodyPr/>
          <a:lstStyle/>
          <a:p>
            <a:endParaRPr lang="en-US" sz="2000" b="0" dirty="0" smtClean="0"/>
          </a:p>
          <a:p>
            <a:r>
              <a:rPr lang="en-US" sz="2000" dirty="0" smtClean="0"/>
              <a:t>SAMLAssertion authenticateUser(Credential credential)</a:t>
            </a:r>
          </a:p>
          <a:p>
            <a:pPr lvl="1"/>
            <a:r>
              <a:rPr lang="en-US" sz="2000" b="0" dirty="0" smtClean="0"/>
              <a:t>Core authentication method, accepts a credential, returns </a:t>
            </a:r>
            <a:r>
              <a:rPr lang="en-US" sz="2000" dirty="0" smtClean="0"/>
              <a:t>a signed SAML Assertion if the user could be successfully authenticated.</a:t>
            </a:r>
          </a:p>
          <a:p>
            <a:pPr lvl="1"/>
            <a:r>
              <a:rPr lang="en-US" sz="2000" dirty="0" smtClean="0"/>
              <a:t>Throws an error if the user could not be authenticated</a:t>
            </a:r>
          </a:p>
          <a:p>
            <a:pPr lvl="1"/>
            <a:r>
              <a:rPr lang="en-US" sz="2000" dirty="0" smtClean="0"/>
              <a:t>Credential, is an extensible object enabling any type of credential to be passed.</a:t>
            </a:r>
          </a:p>
          <a:p>
            <a:pPr lvl="1"/>
            <a:r>
              <a:rPr lang="en-US" sz="2000" dirty="0" smtClean="0"/>
              <a:t>Out of the box support for </a:t>
            </a:r>
            <a:r>
              <a:rPr lang="en-US" sz="2000" dirty="0" err="1" smtClean="0"/>
              <a:t>UserId</a:t>
            </a:r>
            <a:r>
              <a:rPr lang="en-US" sz="2000" dirty="0" smtClean="0"/>
              <a:t>/Password and </a:t>
            </a:r>
            <a:r>
              <a:rPr lang="en-US" sz="2000" dirty="0" err="1" smtClean="0"/>
              <a:t>UserId</a:t>
            </a:r>
            <a:r>
              <a:rPr lang="en-US" sz="2000" dirty="0" smtClean="0"/>
              <a:t>/Onetime Password.</a:t>
            </a:r>
          </a:p>
          <a:p>
            <a:r>
              <a:rPr lang="en-US" sz="2000" dirty="0" smtClean="0"/>
              <a:t>authenticate() </a:t>
            </a:r>
            <a:r>
              <a:rPr lang="en-US" sz="2000" dirty="0" smtClean="0">
                <a:solidFill>
                  <a:srgbClr val="FF0000"/>
                </a:solidFill>
              </a:rPr>
              <a:t>(Deprecated) </a:t>
            </a:r>
            <a:r>
              <a:rPr lang="en-US" sz="2000" dirty="0" smtClean="0"/>
              <a:t>– </a:t>
            </a:r>
            <a:r>
              <a:rPr lang="en-US" sz="2000" b="0" dirty="0" smtClean="0"/>
              <a:t>Still supported for backwards compatibility with 1.0, 1.1, and 1.2 clients.</a:t>
            </a:r>
          </a:p>
          <a:p>
            <a:pPr lvl="1"/>
            <a:endParaRPr lang="en-US" sz="2000" dirty="0" smtClean="0"/>
          </a:p>
          <a:p>
            <a:pPr lvl="1"/>
            <a:endParaRPr lang="en-US" sz="2000" b="0" dirty="0" smtClean="0"/>
          </a:p>
        </p:txBody>
      </p:sp>
    </p:spTree>
  </p:cSld>
  <p:clrMapOvr>
    <a:masterClrMapping/>
  </p:clrMapOvr>
  <p:transition advClick="0"/>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a:lstStyle/>
          <a:p>
            <a:r>
              <a:rPr lang="en-US" dirty="0" smtClean="0">
                <a:ea typeface="ＭＳ Ｐゴシック" charset="-128"/>
                <a:cs typeface="ＭＳ Ｐゴシック" charset="-128"/>
              </a:rPr>
              <a:t>Authentication Profiles</a:t>
            </a:r>
            <a:endParaRPr lang="en-US" dirty="0">
              <a:ea typeface="ＭＳ Ｐゴシック" charset="-128"/>
              <a:cs typeface="ＭＳ Ｐゴシック" charset="-128"/>
            </a:endParaRPr>
          </a:p>
        </p:txBody>
      </p:sp>
      <p:sp>
        <p:nvSpPr>
          <p:cNvPr id="15363" name="Content Placeholder 2"/>
          <p:cNvSpPr>
            <a:spLocks noGrp="1"/>
          </p:cNvSpPr>
          <p:nvPr>
            <p:ph idx="1"/>
          </p:nvPr>
        </p:nvSpPr>
        <p:spPr/>
        <p:txBody>
          <a:bodyPr/>
          <a:lstStyle/>
          <a:p>
            <a:r>
              <a:rPr lang="en-US" sz="2400" dirty="0" smtClean="0">
                <a:cs typeface="ＭＳ Ｐゴシック" charset="-128"/>
              </a:rPr>
              <a:t>Enables the Authentication Service to support multiple mechanisms for Authentication.</a:t>
            </a:r>
          </a:p>
          <a:p>
            <a:pPr lvl="1"/>
            <a:r>
              <a:rPr lang="en-US" sz="2400" b="0" dirty="0" smtClean="0">
                <a:ea typeface="ＭＳ Ｐゴシック" charset="-128"/>
                <a:cs typeface="ＭＳ Ｐゴシック" charset="-128"/>
              </a:rPr>
              <a:t>Username and Password</a:t>
            </a:r>
          </a:p>
          <a:p>
            <a:pPr lvl="1"/>
            <a:r>
              <a:rPr lang="en-US" sz="2400" dirty="0" smtClean="0">
                <a:cs typeface="ＭＳ Ｐゴシック" charset="-128"/>
              </a:rPr>
              <a:t>One Time Password (Secure Id)</a:t>
            </a:r>
          </a:p>
          <a:p>
            <a:r>
              <a:rPr lang="en-US" sz="2400" dirty="0" smtClean="0">
                <a:cs typeface="ＭＳ Ｐゴシック" charset="-128"/>
              </a:rPr>
              <a:t>Extensible – additional profiles can be added based on community needs.</a:t>
            </a:r>
          </a:p>
          <a:p>
            <a:r>
              <a:rPr lang="en-US" sz="2400" dirty="0" smtClean="0">
                <a:cs typeface="ＭＳ Ｐゴシック" charset="-128"/>
              </a:rPr>
              <a:t>Enables organizations to be integrated into the Grid at </a:t>
            </a:r>
            <a:r>
              <a:rPr lang="en-US" sz="2400" dirty="0" err="1" smtClean="0">
                <a:cs typeface="ＭＳ Ｐゴシック" charset="-128"/>
              </a:rPr>
              <a:t>e</a:t>
            </a:r>
            <a:r>
              <a:rPr lang="en-US" sz="2400" dirty="0" smtClean="0">
                <a:cs typeface="ＭＳ Ｐゴシック" charset="-128"/>
              </a:rPr>
              <a:t>-Authentication Levels 2 and 3.</a:t>
            </a:r>
          </a:p>
          <a:p>
            <a:pPr lvl="1"/>
            <a:endParaRPr lang="en-US" sz="2400" dirty="0" smtClean="0">
              <a:cs typeface="ＭＳ Ｐゴシック" charset="-128"/>
            </a:endParaRPr>
          </a:p>
          <a:p>
            <a:pPr lvl="1"/>
            <a:endParaRPr lang="en-US" sz="2400" dirty="0" smtClean="0">
              <a:cs typeface="ＭＳ Ｐゴシック" charset="-128"/>
            </a:endParaRPr>
          </a:p>
          <a:p>
            <a:pPr lvl="2"/>
            <a:endParaRPr lang="en-US" sz="2200" b="0" dirty="0">
              <a:ea typeface="ＭＳ Ｐゴシック" charset="-128"/>
              <a:cs typeface="ＭＳ Ｐゴシック" charset="-128"/>
            </a:endParaRPr>
          </a:p>
        </p:txBody>
      </p:sp>
      <p:pic>
        <p:nvPicPr>
          <p:cNvPr id="5" name="Picture 4" descr="RSA_URC_Layer23.jpg"/>
          <p:cNvPicPr>
            <a:picLocks noChangeAspect="1"/>
          </p:cNvPicPr>
          <p:nvPr/>
        </p:nvPicPr>
        <p:blipFill>
          <a:blip r:embed="rId2">
            <a:alphaModFix amt="40000"/>
          </a:blip>
          <a:stretch>
            <a:fillRect/>
          </a:stretch>
        </p:blipFill>
        <p:spPr>
          <a:xfrm>
            <a:off x="990600" y="5105400"/>
            <a:ext cx="3505200" cy="1564822"/>
          </a:xfrm>
          <a:prstGeom prst="rect">
            <a:avLst/>
          </a:prstGeom>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a:lstStyle/>
          <a:p>
            <a:r>
              <a:rPr lang="en-US" dirty="0" smtClean="0">
                <a:ea typeface="ＭＳ Ｐゴシック" charset="-128"/>
                <a:cs typeface="ＭＳ Ｐゴシック" charset="-128"/>
              </a:rPr>
              <a:t>Authentication Profiles</a:t>
            </a:r>
            <a:endParaRPr lang="en-US" dirty="0">
              <a:ea typeface="ＭＳ Ｐゴシック" charset="-128"/>
              <a:cs typeface="ＭＳ Ｐゴシック" charset="-128"/>
            </a:endParaRPr>
          </a:p>
        </p:txBody>
      </p:sp>
      <p:sp>
        <p:nvSpPr>
          <p:cNvPr id="15363" name="Content Placeholder 2"/>
          <p:cNvSpPr>
            <a:spLocks noGrp="1"/>
          </p:cNvSpPr>
          <p:nvPr>
            <p:ph idx="1"/>
          </p:nvPr>
        </p:nvSpPr>
        <p:spPr>
          <a:xfrm>
            <a:off x="76200" y="1371600"/>
            <a:ext cx="8686800" cy="1981200"/>
          </a:xfrm>
        </p:spPr>
        <p:txBody>
          <a:bodyPr/>
          <a:lstStyle/>
          <a:p>
            <a:r>
              <a:rPr lang="en-US" sz="2400" dirty="0" smtClean="0">
                <a:solidFill>
                  <a:schemeClr val="accent6">
                    <a:lumMod val="75000"/>
                  </a:schemeClr>
                </a:solidFill>
                <a:ea typeface="ＭＳ Ｐゴシック" charset="-128"/>
                <a:cs typeface="ＭＳ Ｐゴシック" charset="-128"/>
              </a:rPr>
              <a:t>Authentication Profile Metadata</a:t>
            </a:r>
          </a:p>
          <a:p>
            <a:pPr lvl="1"/>
            <a:r>
              <a:rPr lang="en-US" sz="2000" dirty="0" smtClean="0">
                <a:cs typeface="ＭＳ Ｐゴシック" charset="-128"/>
              </a:rPr>
              <a:t>Authentication Service publishes service metadata that describes which authentication profiles is supports.</a:t>
            </a:r>
          </a:p>
          <a:p>
            <a:pPr lvl="1"/>
            <a:r>
              <a:rPr lang="en-US" sz="2000" dirty="0" smtClean="0">
                <a:ea typeface="ＭＳ Ｐゴシック" charset="-128"/>
                <a:cs typeface="ＭＳ Ｐゴシック" charset="-128"/>
              </a:rPr>
              <a:t>General user interfaces can be built that </a:t>
            </a:r>
            <a:r>
              <a:rPr lang="en-US" sz="2000" dirty="0" smtClean="0">
                <a:cs typeface="ＭＳ Ｐゴシック" charset="-128"/>
              </a:rPr>
              <a:t>provide inputs for the user based on the credential that is required by the Authentication Service</a:t>
            </a:r>
          </a:p>
          <a:p>
            <a:pPr lvl="1">
              <a:buNone/>
            </a:pPr>
            <a:endParaRPr lang="en-US" sz="2400" b="0" dirty="0" smtClean="0">
              <a:ea typeface="ＭＳ Ｐゴシック" charset="-128"/>
              <a:cs typeface="ＭＳ Ｐゴシック" charset="-128"/>
            </a:endParaRPr>
          </a:p>
          <a:p>
            <a:endParaRPr lang="en-US" sz="2400" b="0" dirty="0">
              <a:ea typeface="ＭＳ Ｐゴシック" charset="-128"/>
              <a:cs typeface="ＭＳ Ｐゴシック" charset="-128"/>
            </a:endParaRPr>
          </a:p>
        </p:txBody>
      </p:sp>
      <p:pic>
        <p:nvPicPr>
          <p:cNvPr id="4" name="Picture 3" descr="login.tiff"/>
          <p:cNvPicPr>
            <a:picLocks noChangeAspect="1"/>
          </p:cNvPicPr>
          <p:nvPr/>
        </p:nvPicPr>
        <p:blipFill>
          <a:blip r:embed="rId2"/>
          <a:stretch>
            <a:fillRect/>
          </a:stretch>
        </p:blipFill>
        <p:spPr>
          <a:xfrm>
            <a:off x="1066800" y="3429000"/>
            <a:ext cx="4724400" cy="2939429"/>
          </a:xfrm>
          <a:prstGeom prst="rect">
            <a:avLst/>
          </a:prstGeom>
        </p:spPr>
      </p:pic>
      <p:sp>
        <p:nvSpPr>
          <p:cNvPr id="5" name="Oval Callout 4"/>
          <p:cNvSpPr/>
          <p:nvPr/>
        </p:nvSpPr>
        <p:spPr>
          <a:xfrm>
            <a:off x="5867400" y="4876800"/>
            <a:ext cx="3276600" cy="1219200"/>
          </a:xfrm>
          <a:prstGeom prst="wedgeEllipseCallout">
            <a:avLst>
              <a:gd name="adj1" fmla="val -87537"/>
              <a:gd name="adj2" fmla="val -15120"/>
            </a:avLst>
          </a:prstGeom>
          <a:solidFill>
            <a:schemeClr val="accent1"/>
          </a:solidFill>
          <a:ln/>
        </p:spPr>
        <p:style>
          <a:lnRef idx="1">
            <a:schemeClr val="accent1"/>
          </a:lnRef>
          <a:fillRef idx="3">
            <a:schemeClr val="accent1"/>
          </a:fillRef>
          <a:effectRef idx="2">
            <a:schemeClr val="accent1"/>
          </a:effectRef>
          <a:fontRef idx="minor">
            <a:schemeClr val="lt1"/>
          </a:fontRef>
        </p:style>
        <p:txBody>
          <a:bodyPr/>
          <a:lstStyle/>
          <a:p>
            <a:pPr algn="ctr"/>
            <a:r>
              <a:rPr lang="en-US" sz="1600" b="1" dirty="0" smtClean="0">
                <a:solidFill>
                  <a:schemeClr val="tx1"/>
                </a:solidFill>
              </a:rPr>
              <a:t>Authentication Profile</a:t>
            </a:r>
          </a:p>
          <a:p>
            <a:pPr algn="ctr"/>
            <a:r>
              <a:rPr lang="en-US" sz="1600" dirty="0" smtClean="0">
                <a:solidFill>
                  <a:schemeClr val="tx1"/>
                </a:solidFill>
              </a:rPr>
              <a:t>Credential Required by the Authentication Service</a:t>
            </a:r>
            <a:endParaRPr lang="en-US" sz="1600" dirty="0">
              <a:solidFill>
                <a:schemeClr val="tx1"/>
              </a:solidFill>
            </a:endParaRPr>
          </a:p>
        </p:txBody>
      </p:sp>
      <p:sp>
        <p:nvSpPr>
          <p:cNvPr id="6" name="Oval Callout 5"/>
          <p:cNvSpPr/>
          <p:nvPr/>
        </p:nvSpPr>
        <p:spPr>
          <a:xfrm>
            <a:off x="5867400" y="3657600"/>
            <a:ext cx="3276600" cy="838200"/>
          </a:xfrm>
          <a:prstGeom prst="wedgeEllipseCallout">
            <a:avLst>
              <a:gd name="adj1" fmla="val -73196"/>
              <a:gd name="adj2" fmla="val 68864"/>
            </a:avLst>
          </a:prstGeom>
          <a:solidFill>
            <a:schemeClr val="accent1"/>
          </a:solidFill>
          <a:ln/>
        </p:spPr>
        <p:style>
          <a:lnRef idx="1">
            <a:schemeClr val="accent1"/>
          </a:lnRef>
          <a:fillRef idx="3">
            <a:schemeClr val="accent1"/>
          </a:fillRef>
          <a:effectRef idx="2">
            <a:schemeClr val="accent1"/>
          </a:effectRef>
          <a:fontRef idx="minor">
            <a:schemeClr val="lt1"/>
          </a:fontRef>
        </p:style>
        <p:txBody>
          <a:bodyPr/>
          <a:lstStyle/>
          <a:p>
            <a:pPr algn="ctr"/>
            <a:r>
              <a:rPr lang="en-US" sz="1600" b="1" dirty="0" smtClean="0">
                <a:solidFill>
                  <a:schemeClr val="tx1"/>
                </a:solidFill>
              </a:rPr>
              <a:t>Authentication Service</a:t>
            </a:r>
            <a:endParaRPr lang="en-US" sz="1600" b="1" dirty="0">
              <a:solidFill>
                <a:schemeClr val="tx1"/>
              </a:solidFill>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a:lstStyle/>
          <a:p>
            <a:r>
              <a:rPr lang="en-US" dirty="0" smtClean="0">
                <a:ea typeface="ＭＳ Ｐゴシック" charset="-128"/>
                <a:cs typeface="ＭＳ Ｐゴシック" charset="-128"/>
              </a:rPr>
              <a:t>Fundamental Security Concepts</a:t>
            </a:r>
            <a:endParaRPr lang="en-US" dirty="0">
              <a:ea typeface="ＭＳ Ｐゴシック" charset="-128"/>
              <a:cs typeface="ＭＳ Ｐゴシック" charset="-128"/>
            </a:endParaRPr>
          </a:p>
        </p:txBody>
      </p:sp>
      <p:sp>
        <p:nvSpPr>
          <p:cNvPr id="15363" name="Content Placeholder 2"/>
          <p:cNvSpPr>
            <a:spLocks noGrp="1"/>
          </p:cNvSpPr>
          <p:nvPr>
            <p:ph idx="1"/>
          </p:nvPr>
        </p:nvSpPr>
        <p:spPr/>
        <p:txBody>
          <a:bodyPr/>
          <a:lstStyle/>
          <a:p>
            <a:r>
              <a:rPr lang="en-US" sz="2400" dirty="0" smtClean="0">
                <a:solidFill>
                  <a:schemeClr val="accent6">
                    <a:lumMod val="75000"/>
                  </a:schemeClr>
                </a:solidFill>
                <a:ea typeface="ＭＳ Ｐゴシック" charset="-128"/>
                <a:cs typeface="ＭＳ Ｐゴシック" charset="-128"/>
              </a:rPr>
              <a:t>Communication – </a:t>
            </a:r>
            <a:r>
              <a:rPr lang="en-US" sz="2400" b="0" dirty="0" smtClean="0">
                <a:ea typeface="ＭＳ Ｐゴシック" charset="-128"/>
                <a:cs typeface="ＭＳ Ｐゴシック" charset="-128"/>
              </a:rPr>
              <a:t>Ensuring the integrity and/or privacy of information that is exchanged.</a:t>
            </a:r>
            <a:endParaRPr lang="en-US" sz="2400" dirty="0" smtClean="0">
              <a:ea typeface="ＭＳ Ｐゴシック" charset="-128"/>
              <a:cs typeface="ＭＳ Ｐゴシック" charset="-128"/>
            </a:endParaRPr>
          </a:p>
          <a:p>
            <a:r>
              <a:rPr lang="en-US" sz="2400" dirty="0" smtClean="0">
                <a:solidFill>
                  <a:schemeClr val="accent6">
                    <a:lumMod val="75000"/>
                  </a:schemeClr>
                </a:solidFill>
                <a:ea typeface="ＭＳ Ｐゴシック" charset="-128"/>
                <a:cs typeface="ＭＳ Ｐゴシック" charset="-128"/>
              </a:rPr>
              <a:t>Authentication – </a:t>
            </a:r>
            <a:r>
              <a:rPr lang="en-US" sz="2400" b="0" dirty="0" smtClean="0"/>
              <a:t>The process of proving you are who you say you are or your identity</a:t>
            </a:r>
            <a:r>
              <a:rPr lang="en-US" sz="2400" i="1" dirty="0" smtClean="0"/>
              <a:t> </a:t>
            </a:r>
            <a:r>
              <a:rPr lang="en-US" sz="2400" b="0" dirty="0" smtClean="0"/>
              <a:t>to another party.</a:t>
            </a:r>
            <a:endParaRPr lang="en-US" sz="2400" dirty="0" smtClean="0">
              <a:ea typeface="ＭＳ Ｐゴシック" charset="-128"/>
              <a:cs typeface="ＭＳ Ｐゴシック" charset="-128"/>
            </a:endParaRPr>
          </a:p>
          <a:p>
            <a:r>
              <a:rPr lang="en-US" sz="2400" dirty="0" smtClean="0">
                <a:solidFill>
                  <a:srgbClr val="222268"/>
                </a:solidFill>
                <a:ea typeface="ＭＳ Ｐゴシック" charset="-128"/>
                <a:cs typeface="ＭＳ Ｐゴシック" charset="-128"/>
              </a:rPr>
              <a:t>Delegation –</a:t>
            </a:r>
            <a:r>
              <a:rPr lang="en-US" sz="2400" dirty="0" smtClean="0">
                <a:ea typeface="ＭＳ Ｐゴシック" charset="-128"/>
                <a:cs typeface="ＭＳ Ｐゴシック" charset="-128"/>
              </a:rPr>
              <a:t> </a:t>
            </a:r>
            <a:r>
              <a:rPr lang="en-US" sz="2400" b="0" dirty="0" smtClean="0">
                <a:ea typeface="ＭＳ Ｐゴシック" charset="-128"/>
                <a:cs typeface="ＭＳ Ｐゴシック" charset="-128"/>
              </a:rPr>
              <a:t>The process of giving another party rights to act on your behalf.</a:t>
            </a:r>
            <a:endParaRPr lang="en-US" sz="2400" dirty="0" smtClean="0">
              <a:ea typeface="ＭＳ Ｐゴシック" charset="-128"/>
              <a:cs typeface="ＭＳ Ｐゴシック" charset="-128"/>
            </a:endParaRPr>
          </a:p>
          <a:p>
            <a:r>
              <a:rPr lang="en-US" sz="2400" dirty="0" smtClean="0">
                <a:solidFill>
                  <a:srgbClr val="222268"/>
                </a:solidFill>
                <a:ea typeface="ＭＳ Ｐゴシック" charset="-128"/>
                <a:cs typeface="ＭＳ Ｐゴシック" charset="-128"/>
              </a:rPr>
              <a:t>Authorization – </a:t>
            </a:r>
            <a:r>
              <a:rPr lang="en-US" sz="2400" b="0" dirty="0" smtClean="0">
                <a:ea typeface="ＭＳ Ｐゴシック" charset="-128"/>
                <a:cs typeface="ＭＳ Ｐゴシック" charset="-128"/>
              </a:rPr>
              <a:t>The process of determining whether or not an authenticated party can perform an action or can be granted access to information.</a:t>
            </a: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a:xfrm>
            <a:off x="0" y="0"/>
            <a:ext cx="6858000" cy="1143000"/>
          </a:xfrm>
        </p:spPr>
        <p:txBody>
          <a:bodyPr/>
          <a:lstStyle/>
          <a:p>
            <a:r>
              <a:rPr lang="en-US" sz="2400" dirty="0" smtClean="0"/>
              <a:t>Authentication Service Architecture</a:t>
            </a:r>
          </a:p>
        </p:txBody>
      </p:sp>
      <p:sp>
        <p:nvSpPr>
          <p:cNvPr id="34820" name="Rectangle 3"/>
          <p:cNvSpPr>
            <a:spLocks noGrp="1" noChangeArrowheads="1"/>
          </p:cNvSpPr>
          <p:nvPr>
            <p:ph idx="1"/>
          </p:nvPr>
        </p:nvSpPr>
        <p:spPr>
          <a:xfrm>
            <a:off x="152400" y="1219200"/>
            <a:ext cx="5867400" cy="4894263"/>
          </a:xfrm>
        </p:spPr>
        <p:txBody>
          <a:bodyPr/>
          <a:lstStyle/>
          <a:p>
            <a:pPr marL="0" indent="0" eaLnBrk="1" hangingPunct="1">
              <a:lnSpc>
                <a:spcPct val="90000"/>
              </a:lnSpc>
              <a:buNone/>
              <a:defRPr/>
            </a:pPr>
            <a:endParaRPr lang="en-US" sz="2000" dirty="0" smtClean="0">
              <a:ea typeface="+mn-ea"/>
              <a:cs typeface="+mn-cs"/>
            </a:endParaRPr>
          </a:p>
          <a:p>
            <a:pPr marL="0" indent="0" eaLnBrk="1" hangingPunct="1">
              <a:lnSpc>
                <a:spcPct val="90000"/>
              </a:lnSpc>
              <a:defRPr/>
            </a:pPr>
            <a:r>
              <a:rPr lang="en-US" sz="2000" b="1" dirty="0" smtClean="0">
                <a:ea typeface="+mn-ea"/>
                <a:cs typeface="+mn-cs"/>
              </a:rPr>
              <a:t>  </a:t>
            </a:r>
            <a:r>
              <a:rPr lang="en-US" sz="2000" b="1" dirty="0" smtClean="0">
                <a:solidFill>
                  <a:schemeClr val="accent6">
                    <a:lumMod val="75000"/>
                  </a:schemeClr>
                </a:solidFill>
                <a:ea typeface="+mn-ea"/>
                <a:cs typeface="+mn-cs"/>
              </a:rPr>
              <a:t>Authentication Provider</a:t>
            </a:r>
            <a:r>
              <a:rPr lang="en-US" sz="2000" b="1" dirty="0" smtClean="0">
                <a:solidFill>
                  <a:schemeClr val="accent6"/>
                </a:solidFill>
                <a:ea typeface="+mn-ea"/>
                <a:cs typeface="+mn-cs"/>
              </a:rPr>
              <a:t> </a:t>
            </a:r>
            <a:r>
              <a:rPr lang="en-US" sz="2000" b="1" dirty="0" smtClean="0">
                <a:ea typeface="+mn-ea"/>
                <a:cs typeface="+mn-cs"/>
              </a:rPr>
              <a:t>- </a:t>
            </a:r>
            <a:r>
              <a:rPr lang="en-US" sz="2000" b="0" dirty="0" smtClean="0">
                <a:cs typeface="+mn-cs"/>
              </a:rPr>
              <a:t>R</a:t>
            </a:r>
            <a:r>
              <a:rPr lang="en-US" sz="2000" b="0" dirty="0" smtClean="0"/>
              <a:t>esponsible for validating the credential provided and for creating and signing the SAML Assertion that proves that the authentication was successful. </a:t>
            </a:r>
          </a:p>
          <a:p>
            <a:pPr marL="0" indent="0" eaLnBrk="1" hangingPunct="1">
              <a:lnSpc>
                <a:spcPct val="90000"/>
              </a:lnSpc>
              <a:defRPr/>
            </a:pPr>
            <a:r>
              <a:rPr lang="en-US" sz="2000" b="1" dirty="0" smtClean="0">
                <a:cs typeface="ＭＳ Ｐゴシック" charset="-128"/>
              </a:rPr>
              <a:t> </a:t>
            </a:r>
            <a:r>
              <a:rPr lang="en-US" sz="2000" b="1" dirty="0" smtClean="0">
                <a:solidFill>
                  <a:srgbClr val="222268"/>
                </a:solidFill>
              </a:rPr>
              <a:t>Subject Provider</a:t>
            </a:r>
            <a:r>
              <a:rPr lang="en-US" sz="2000" i="1" dirty="0" smtClean="0">
                <a:solidFill>
                  <a:srgbClr val="222268"/>
                </a:solidFill>
              </a:rPr>
              <a:t> </a:t>
            </a:r>
            <a:r>
              <a:rPr lang="en-US" sz="2000" dirty="0" smtClean="0">
                <a:solidFill>
                  <a:srgbClr val="222268"/>
                </a:solidFill>
              </a:rPr>
              <a:t>-</a:t>
            </a:r>
            <a:r>
              <a:rPr lang="en-US" sz="2000" i="1" dirty="0" smtClean="0">
                <a:solidFill>
                  <a:srgbClr val="222268"/>
                </a:solidFill>
              </a:rPr>
              <a:t> </a:t>
            </a:r>
            <a:r>
              <a:rPr lang="en-US" sz="2000" b="0" dirty="0" smtClean="0"/>
              <a:t>validates the provided credential with organization’s identity provider and obtains the user attributes that are required to be in the SAML Assertion.</a:t>
            </a:r>
          </a:p>
          <a:p>
            <a:pPr marL="0" indent="0" eaLnBrk="1" hangingPunct="1">
              <a:lnSpc>
                <a:spcPct val="90000"/>
              </a:lnSpc>
              <a:defRPr/>
            </a:pPr>
            <a:r>
              <a:rPr lang="en-US" sz="2000" b="1" dirty="0" smtClean="0"/>
              <a:t> </a:t>
            </a:r>
            <a:r>
              <a:rPr lang="en-US" sz="2000" b="1" dirty="0" smtClean="0">
                <a:solidFill>
                  <a:srgbClr val="222268"/>
                </a:solidFill>
              </a:rPr>
              <a:t>SAML Provider - </a:t>
            </a:r>
            <a:r>
              <a:rPr lang="en-US" sz="2000" b="0" dirty="0" smtClean="0"/>
              <a:t>Is responsible for encoding the user attributes provided by the </a:t>
            </a:r>
            <a:r>
              <a:rPr lang="en-US" sz="2000" b="0" i="1" dirty="0" smtClean="0"/>
              <a:t>AuthenticationProvider</a:t>
            </a:r>
            <a:r>
              <a:rPr lang="en-US" sz="2000" b="0" dirty="0" smtClean="0"/>
              <a:t> into a SAML Assertion. </a:t>
            </a:r>
          </a:p>
          <a:p>
            <a:pPr marL="0" indent="0" eaLnBrk="1" hangingPunct="1">
              <a:lnSpc>
                <a:spcPct val="90000"/>
              </a:lnSpc>
              <a:defRPr/>
            </a:pPr>
            <a:r>
              <a:rPr lang="en-US" sz="2000" b="1" dirty="0" smtClean="0"/>
              <a:t> </a:t>
            </a:r>
            <a:r>
              <a:rPr lang="en-US" sz="2000" b="0" dirty="0" smtClean="0"/>
              <a:t>Each AuthenticationService component can be replaced with a custom implementation</a:t>
            </a:r>
          </a:p>
          <a:p>
            <a:pPr marL="0" indent="0" eaLnBrk="1" hangingPunct="1">
              <a:lnSpc>
                <a:spcPct val="90000"/>
              </a:lnSpc>
              <a:defRPr/>
            </a:pPr>
            <a:r>
              <a:rPr lang="en-US" sz="2000" b="0" dirty="0" smtClean="0"/>
              <a:t> Authentication Service provides default implementations for all components allowing out of the box integration with some identity providers.</a:t>
            </a:r>
          </a:p>
          <a:p>
            <a:pPr marL="400050" lvl="1" indent="0" eaLnBrk="1" hangingPunct="1">
              <a:lnSpc>
                <a:spcPct val="90000"/>
              </a:lnSpc>
              <a:defRPr/>
            </a:pPr>
            <a:endParaRPr lang="en-US" b="1" dirty="0" smtClean="0">
              <a:cs typeface="ＭＳ Ｐゴシック" charset="-128"/>
            </a:endParaRPr>
          </a:p>
          <a:p>
            <a:endParaRPr lang="en-US" dirty="0" smtClean="0">
              <a:cs typeface="ＭＳ Ｐゴシック" charset="-128"/>
            </a:endParaRPr>
          </a:p>
          <a:p>
            <a:pPr lvl="1"/>
            <a:endParaRPr lang="en-US" dirty="0" smtClean="0">
              <a:ea typeface="+mn-ea"/>
              <a:cs typeface="+mn-cs"/>
            </a:endParaRPr>
          </a:p>
          <a:p>
            <a:pPr marL="400050" lvl="1" indent="0" eaLnBrk="1" hangingPunct="1">
              <a:lnSpc>
                <a:spcPct val="90000"/>
              </a:lnSpc>
              <a:defRPr/>
            </a:pPr>
            <a:endParaRPr lang="en-US" sz="2000" b="0" dirty="0" smtClean="0">
              <a:ea typeface="+mn-ea"/>
              <a:cs typeface="+mn-cs"/>
            </a:endParaRPr>
          </a:p>
          <a:p>
            <a:pPr lvl="1">
              <a:defRPr/>
            </a:pPr>
            <a:endParaRPr lang="en-US" sz="2000" dirty="0" smtClean="0"/>
          </a:p>
        </p:txBody>
      </p:sp>
      <p:pic>
        <p:nvPicPr>
          <p:cNvPr id="4" name="Picture 3" descr="authentication-service-architecture.pdf"/>
          <p:cNvPicPr/>
          <p:nvPr/>
        </p:nvPicPr>
        <mc:AlternateContent>
          <mc:Choice xmlns:ma="http://schemas.microsoft.com/office/mac/drawingml/2008/main" Requires="ma">
            <p:blipFill>
              <a:blip r:embed="rId3"/>
              <a:stretch>
                <a:fillRect/>
              </a:stretch>
            </p:blipFill>
          </mc:Choice>
          <mc:Fallback>
            <p:blipFill>
              <a:blip r:embed="rId4"/>
              <a:stretch>
                <a:fillRect/>
              </a:stretch>
            </p:blipFill>
          </mc:Fallback>
        </mc:AlternateContent>
        <p:spPr>
          <a:xfrm>
            <a:off x="5715000" y="1587500"/>
            <a:ext cx="3403600" cy="4432300"/>
          </a:xfrm>
          <a:prstGeom prst="rect">
            <a:avLst/>
          </a:prstGeom>
        </p:spPr>
      </p:pic>
    </p:spTree>
  </p:cSld>
  <p:clrMapOvr>
    <a:masterClrMapping/>
  </p:clrMapOvr>
  <p:transition advClick="0"/>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a:xfrm>
            <a:off x="0" y="0"/>
            <a:ext cx="6858000" cy="1143000"/>
          </a:xfrm>
        </p:spPr>
        <p:txBody>
          <a:bodyPr/>
          <a:lstStyle/>
          <a:p>
            <a:r>
              <a:rPr lang="en-US" sz="2400" dirty="0" smtClean="0"/>
              <a:t>Authentication Service Architecture</a:t>
            </a:r>
          </a:p>
        </p:txBody>
      </p:sp>
      <p:sp>
        <p:nvSpPr>
          <p:cNvPr id="34820" name="Rectangle 3"/>
          <p:cNvSpPr>
            <a:spLocks noGrp="1" noChangeArrowheads="1"/>
          </p:cNvSpPr>
          <p:nvPr>
            <p:ph idx="1"/>
          </p:nvPr>
        </p:nvSpPr>
        <p:spPr>
          <a:xfrm>
            <a:off x="0" y="1219200"/>
            <a:ext cx="6019800" cy="5105400"/>
          </a:xfrm>
        </p:spPr>
        <p:txBody>
          <a:bodyPr/>
          <a:lstStyle/>
          <a:p>
            <a:pPr>
              <a:defRPr/>
            </a:pPr>
            <a:endParaRPr lang="en-US" sz="2000" b="0" dirty="0" smtClean="0">
              <a:ea typeface="+mn-ea"/>
              <a:cs typeface="+mn-cs"/>
            </a:endParaRPr>
          </a:p>
          <a:p>
            <a:pPr marL="0" indent="0" eaLnBrk="1" hangingPunct="1">
              <a:lnSpc>
                <a:spcPct val="90000"/>
              </a:lnSpc>
              <a:defRPr/>
            </a:pPr>
            <a:r>
              <a:rPr lang="en-US" sz="2000" dirty="0" smtClean="0">
                <a:ea typeface="+mn-ea"/>
                <a:cs typeface="+mn-cs"/>
              </a:rPr>
              <a:t> Default Implementations</a:t>
            </a:r>
          </a:p>
          <a:p>
            <a:pPr marL="400050" lvl="1" indent="0" eaLnBrk="1" hangingPunct="1">
              <a:lnSpc>
                <a:spcPct val="90000"/>
              </a:lnSpc>
              <a:defRPr/>
            </a:pPr>
            <a:r>
              <a:rPr lang="en-US" b="1" dirty="0" smtClean="0">
                <a:ea typeface="+mn-ea"/>
                <a:cs typeface="+mn-cs"/>
              </a:rPr>
              <a:t>   </a:t>
            </a:r>
            <a:r>
              <a:rPr lang="en-US" b="1" dirty="0" smtClean="0">
                <a:solidFill>
                  <a:srgbClr val="222268"/>
                </a:solidFill>
                <a:ea typeface="+mn-ea"/>
                <a:cs typeface="+mn-cs"/>
              </a:rPr>
              <a:t>Default Authentication Provider </a:t>
            </a:r>
            <a:r>
              <a:rPr lang="en-US" b="1" dirty="0" smtClean="0">
                <a:ea typeface="+mn-ea"/>
                <a:cs typeface="+mn-cs"/>
              </a:rPr>
              <a:t>- </a:t>
            </a:r>
            <a:r>
              <a:rPr lang="en-US" dirty="0" smtClean="0"/>
              <a:t>Delegates the authentication of users to a SubjectProvider (</a:t>
            </a:r>
            <a:r>
              <a:rPr lang="en-US" i="1" dirty="0" smtClean="0"/>
              <a:t>see </a:t>
            </a:r>
            <a:r>
              <a:rPr lang="en-US" dirty="0" smtClean="0"/>
              <a:t>Subject Provider</a:t>
            </a:r>
            <a:r>
              <a:rPr lang="en-US" i="1" dirty="0" smtClean="0"/>
              <a:t>)</a:t>
            </a:r>
            <a:r>
              <a:rPr lang="en-US" dirty="0" smtClean="0"/>
              <a:t>.  Upon successfully authenticating a user, the SubjectProvider provides the Default AuthenticationProvider with the attribute required to issue the assertion, which it in turns passes to a SAMLProvider (</a:t>
            </a:r>
            <a:r>
              <a:rPr lang="en-US" i="1" dirty="0" smtClean="0"/>
              <a:t>see </a:t>
            </a:r>
            <a:r>
              <a:rPr lang="en-US" dirty="0" smtClean="0"/>
              <a:t>SAML Provider) who in turn issues the SAMLAssertion and signs it.</a:t>
            </a:r>
          </a:p>
          <a:p>
            <a:pPr marL="400050" lvl="1" indent="0" eaLnBrk="1" hangingPunct="1">
              <a:lnSpc>
                <a:spcPct val="90000"/>
              </a:lnSpc>
              <a:defRPr/>
            </a:pPr>
            <a:r>
              <a:rPr lang="en-US" b="1" dirty="0" smtClean="0">
                <a:cs typeface="ＭＳ Ｐゴシック" charset="-128"/>
              </a:rPr>
              <a:t> </a:t>
            </a:r>
            <a:r>
              <a:rPr lang="en-US" b="1" dirty="0" smtClean="0">
                <a:solidFill>
                  <a:srgbClr val="222268"/>
                </a:solidFill>
                <a:cs typeface="ＭＳ Ｐゴシック" charset="-128"/>
              </a:rPr>
              <a:t>Default </a:t>
            </a:r>
            <a:r>
              <a:rPr lang="en-US" b="1" dirty="0" smtClean="0">
                <a:solidFill>
                  <a:srgbClr val="222268"/>
                </a:solidFill>
              </a:rPr>
              <a:t>Subject Provider</a:t>
            </a:r>
            <a:r>
              <a:rPr lang="en-US" i="1" dirty="0" smtClean="0">
                <a:solidFill>
                  <a:srgbClr val="222268"/>
                </a:solidFill>
              </a:rPr>
              <a:t> </a:t>
            </a:r>
            <a:r>
              <a:rPr lang="en-US" dirty="0" smtClean="0"/>
              <a:t>- Provides out of the box capability for authenticating users and obtaining user attributes with LDAP based identity providers. </a:t>
            </a:r>
            <a:endParaRPr lang="en-US" b="1" dirty="0" smtClean="0"/>
          </a:p>
          <a:p>
            <a:pPr marL="400050" lvl="1" indent="0" eaLnBrk="1" hangingPunct="1">
              <a:lnSpc>
                <a:spcPct val="90000"/>
              </a:lnSpc>
              <a:defRPr/>
            </a:pPr>
            <a:r>
              <a:rPr lang="en-US" b="1" dirty="0" smtClean="0"/>
              <a:t> </a:t>
            </a:r>
            <a:r>
              <a:rPr lang="en-US" b="1" dirty="0" smtClean="0">
                <a:solidFill>
                  <a:srgbClr val="222268"/>
                </a:solidFill>
              </a:rPr>
              <a:t>Default SAML Provider </a:t>
            </a:r>
            <a:r>
              <a:rPr lang="en-US" b="1" dirty="0" smtClean="0"/>
              <a:t>-</a:t>
            </a:r>
            <a:r>
              <a:rPr lang="en-US" dirty="0" smtClean="0"/>
              <a:t>Provides an out of the box solution for issuing the required SAML Assertions.   The Default SAML Provider uses a user configured certificate and private key for issuing and signing SAML assertions. </a:t>
            </a:r>
          </a:p>
          <a:p>
            <a:pPr marL="0" indent="0" eaLnBrk="1" hangingPunct="1">
              <a:lnSpc>
                <a:spcPct val="90000"/>
              </a:lnSpc>
              <a:buNone/>
              <a:defRPr/>
            </a:pPr>
            <a:endParaRPr lang="en-US" b="1" dirty="0" smtClean="0">
              <a:cs typeface="ＭＳ Ｐゴシック" charset="-128"/>
            </a:endParaRPr>
          </a:p>
          <a:p>
            <a:endParaRPr lang="en-US" dirty="0" smtClean="0">
              <a:cs typeface="ＭＳ Ｐゴシック" charset="-128"/>
            </a:endParaRPr>
          </a:p>
          <a:p>
            <a:pPr lvl="1"/>
            <a:endParaRPr lang="en-US" dirty="0" smtClean="0">
              <a:ea typeface="+mn-ea"/>
              <a:cs typeface="+mn-cs"/>
            </a:endParaRPr>
          </a:p>
          <a:p>
            <a:pPr marL="400050" lvl="1" indent="0" eaLnBrk="1" hangingPunct="1">
              <a:lnSpc>
                <a:spcPct val="90000"/>
              </a:lnSpc>
              <a:defRPr/>
            </a:pPr>
            <a:endParaRPr lang="en-US" sz="2000" b="0" dirty="0" smtClean="0">
              <a:ea typeface="+mn-ea"/>
              <a:cs typeface="+mn-cs"/>
            </a:endParaRPr>
          </a:p>
          <a:p>
            <a:pPr lvl="1">
              <a:defRPr/>
            </a:pPr>
            <a:endParaRPr lang="en-US" sz="2000" dirty="0" smtClean="0"/>
          </a:p>
        </p:txBody>
      </p:sp>
      <p:pic>
        <p:nvPicPr>
          <p:cNvPr id="4" name="Picture 3" descr="authentication-service-architecture.pdf"/>
          <p:cNvPicPr/>
          <p:nvPr/>
        </p:nvPicPr>
        <mc:AlternateContent>
          <mc:Choice xmlns:ma="http://schemas.microsoft.com/office/mac/drawingml/2008/main" Requires="ma">
            <p:blipFill>
              <a:blip r:embed="rId3"/>
              <a:stretch>
                <a:fillRect/>
              </a:stretch>
            </p:blipFill>
          </mc:Choice>
          <mc:Fallback>
            <p:blipFill>
              <a:blip r:embed="rId4"/>
              <a:stretch>
                <a:fillRect/>
              </a:stretch>
            </p:blipFill>
          </mc:Fallback>
        </mc:AlternateContent>
        <p:spPr>
          <a:xfrm>
            <a:off x="5715000" y="1587500"/>
            <a:ext cx="3403600" cy="4432300"/>
          </a:xfrm>
          <a:prstGeom prst="rect">
            <a:avLst/>
          </a:prstGeom>
        </p:spPr>
      </p:pic>
    </p:spTree>
  </p:cSld>
  <p:clrMapOvr>
    <a:masterClrMapping/>
  </p:clrMapOvr>
  <p:transition advClick="0"/>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a:xfrm>
            <a:off x="0" y="0"/>
            <a:ext cx="6858000" cy="1143000"/>
          </a:xfrm>
        </p:spPr>
        <p:txBody>
          <a:bodyPr/>
          <a:lstStyle/>
          <a:p>
            <a:r>
              <a:rPr lang="en-US" sz="2400" dirty="0" smtClean="0"/>
              <a:t>Implementation Approaches</a:t>
            </a:r>
          </a:p>
        </p:txBody>
      </p:sp>
      <p:sp>
        <p:nvSpPr>
          <p:cNvPr id="34820" name="Rectangle 3"/>
          <p:cNvSpPr>
            <a:spLocks noGrp="1" noChangeArrowheads="1"/>
          </p:cNvSpPr>
          <p:nvPr>
            <p:ph idx="1"/>
          </p:nvPr>
        </p:nvSpPr>
        <p:spPr>
          <a:xfrm>
            <a:off x="152400" y="1219200"/>
            <a:ext cx="8686800" cy="4894263"/>
          </a:xfrm>
        </p:spPr>
        <p:txBody>
          <a:bodyPr/>
          <a:lstStyle/>
          <a:p>
            <a:pPr>
              <a:defRPr/>
            </a:pPr>
            <a:endParaRPr lang="en-US" sz="2000" b="0" dirty="0" smtClean="0">
              <a:ea typeface="+mn-ea"/>
              <a:cs typeface="+mn-cs"/>
            </a:endParaRPr>
          </a:p>
          <a:p>
            <a:pPr marL="0" indent="0" eaLnBrk="1" hangingPunct="1">
              <a:lnSpc>
                <a:spcPct val="90000"/>
              </a:lnSpc>
              <a:defRPr/>
            </a:pPr>
            <a:r>
              <a:rPr lang="en-US" sz="2000" dirty="0" smtClean="0">
                <a:ea typeface="+mn-ea"/>
                <a:cs typeface="+mn-cs"/>
              </a:rPr>
              <a:t> </a:t>
            </a:r>
            <a:r>
              <a:rPr lang="en-US" sz="2000" dirty="0" smtClean="0"/>
              <a:t>1: Implement the Authentication Provider</a:t>
            </a:r>
          </a:p>
          <a:p>
            <a:pPr marL="400050" lvl="1" indent="0" eaLnBrk="1" hangingPunct="1">
              <a:lnSpc>
                <a:spcPct val="90000"/>
              </a:lnSpc>
              <a:defRPr/>
            </a:pPr>
            <a:r>
              <a:rPr lang="en-US" sz="2000" dirty="0" smtClean="0">
                <a:ea typeface="+mn-ea"/>
                <a:cs typeface="+mn-cs"/>
              </a:rPr>
              <a:t> </a:t>
            </a:r>
            <a:r>
              <a:rPr lang="en-US" sz="2000" dirty="0" smtClean="0"/>
              <a:t>This option should used in the case where the Identity Provider being integrated has the ability to authenticate users and issue Dorian-compliant SAML Assertion.</a:t>
            </a:r>
          </a:p>
          <a:p>
            <a:pPr marL="400050" lvl="1" indent="0" eaLnBrk="1" hangingPunct="1">
              <a:lnSpc>
                <a:spcPct val="90000"/>
              </a:lnSpc>
              <a:defRPr/>
            </a:pPr>
            <a:endParaRPr lang="en-US" sz="2000" dirty="0" smtClean="0"/>
          </a:p>
          <a:p>
            <a:pPr marL="0" indent="0" eaLnBrk="1" hangingPunct="1">
              <a:lnSpc>
                <a:spcPct val="90000"/>
              </a:lnSpc>
              <a:defRPr/>
            </a:pPr>
            <a:r>
              <a:rPr lang="en-US" sz="2000" dirty="0" smtClean="0"/>
              <a:t>2: LDAP Based Identity Providers (Default Authentication Provider and Default Subject Provider)</a:t>
            </a:r>
          </a:p>
          <a:p>
            <a:pPr marL="400050" lvl="1" indent="0" eaLnBrk="1" hangingPunct="1">
              <a:lnSpc>
                <a:spcPct val="90000"/>
              </a:lnSpc>
              <a:defRPr/>
            </a:pPr>
            <a:r>
              <a:rPr lang="en-US" sz="2000" dirty="0" smtClean="0"/>
              <a:t>This option should be used in the case where your Identity Provider is LDAP based system and is not capable of issuing SAML Assertions.</a:t>
            </a:r>
          </a:p>
          <a:p>
            <a:pPr marL="400050" lvl="1" indent="0" eaLnBrk="1" hangingPunct="1">
              <a:lnSpc>
                <a:spcPct val="90000"/>
              </a:lnSpc>
              <a:defRPr/>
            </a:pPr>
            <a:endParaRPr lang="en-US" sz="2000" dirty="0" smtClean="0"/>
          </a:p>
          <a:p>
            <a:pPr marL="0" indent="0" eaLnBrk="1" hangingPunct="1">
              <a:lnSpc>
                <a:spcPct val="90000"/>
              </a:lnSpc>
              <a:defRPr/>
            </a:pPr>
            <a:r>
              <a:rPr lang="en-US" sz="2000" dirty="0" smtClean="0"/>
              <a:t>3: Default Authentication Provider and Custom Subject Provider</a:t>
            </a:r>
          </a:p>
          <a:p>
            <a:pPr marL="400050" lvl="1" indent="0" eaLnBrk="1" hangingPunct="1">
              <a:lnSpc>
                <a:spcPct val="90000"/>
              </a:lnSpc>
              <a:defRPr/>
            </a:pPr>
            <a:r>
              <a:rPr lang="en-US" sz="2000" dirty="0" smtClean="0"/>
              <a:t>This option should be used in the case where your Identity Provider is NOT and LDAP based system and is NOT capable of issuing SAML Assertions. (ex Kerberos/LDAP)</a:t>
            </a:r>
          </a:p>
          <a:p>
            <a:pPr marL="400050" lvl="1" indent="0" eaLnBrk="1" hangingPunct="1">
              <a:lnSpc>
                <a:spcPct val="90000"/>
              </a:lnSpc>
              <a:defRPr/>
            </a:pPr>
            <a:endParaRPr lang="en-US" sz="2000" dirty="0" smtClean="0"/>
          </a:p>
          <a:p>
            <a:pPr marL="400050" lvl="1" indent="0" eaLnBrk="1" hangingPunct="1">
              <a:lnSpc>
                <a:spcPct val="90000"/>
              </a:lnSpc>
              <a:defRPr/>
            </a:pPr>
            <a:endParaRPr lang="en-US" sz="2000" dirty="0" smtClean="0"/>
          </a:p>
          <a:p>
            <a:pPr marL="0" indent="0" eaLnBrk="1" hangingPunct="1">
              <a:lnSpc>
                <a:spcPct val="90000"/>
              </a:lnSpc>
              <a:defRPr/>
            </a:pPr>
            <a:endParaRPr lang="en-US" sz="2000" dirty="0" smtClean="0">
              <a:ea typeface="+mn-ea"/>
              <a:cs typeface="+mn-cs"/>
            </a:endParaRPr>
          </a:p>
          <a:p>
            <a:endParaRPr lang="en-US" dirty="0" smtClean="0">
              <a:cs typeface="ＭＳ Ｐゴシック" charset="-128"/>
            </a:endParaRPr>
          </a:p>
          <a:p>
            <a:pPr lvl="1"/>
            <a:endParaRPr lang="en-US" dirty="0" smtClean="0">
              <a:ea typeface="+mn-ea"/>
              <a:cs typeface="+mn-cs"/>
            </a:endParaRPr>
          </a:p>
          <a:p>
            <a:pPr marL="400050" lvl="1" indent="0" eaLnBrk="1" hangingPunct="1">
              <a:lnSpc>
                <a:spcPct val="90000"/>
              </a:lnSpc>
              <a:defRPr/>
            </a:pPr>
            <a:endParaRPr lang="en-US" sz="2000" b="0" dirty="0" smtClean="0">
              <a:ea typeface="+mn-ea"/>
              <a:cs typeface="+mn-cs"/>
            </a:endParaRPr>
          </a:p>
          <a:p>
            <a:pPr lvl="1">
              <a:defRPr/>
            </a:pPr>
            <a:endParaRPr lang="en-US" sz="2000" dirty="0" smtClean="0"/>
          </a:p>
        </p:txBody>
      </p:sp>
    </p:spTree>
  </p:cSld>
  <p:clrMapOvr>
    <a:masterClrMapping/>
  </p:clrMapOvr>
  <p:transition advClick="0"/>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4820" name="Rectangle 3"/>
          <p:cNvSpPr>
            <a:spLocks noGrp="1" noChangeArrowheads="1"/>
          </p:cNvSpPr>
          <p:nvPr>
            <p:ph idx="1"/>
          </p:nvPr>
        </p:nvSpPr>
        <p:spPr>
          <a:xfrm>
            <a:off x="152400" y="1219200"/>
            <a:ext cx="8686800" cy="4894263"/>
          </a:xfrm>
        </p:spPr>
        <p:txBody>
          <a:bodyPr/>
          <a:lstStyle/>
          <a:p>
            <a:pPr marL="0" indent="0" eaLnBrk="1" hangingPunct="1">
              <a:lnSpc>
                <a:spcPct val="90000"/>
              </a:lnSpc>
              <a:buNone/>
              <a:defRPr/>
            </a:pPr>
            <a:endParaRPr lang="en-US" sz="2000" b="0" dirty="0" smtClean="0">
              <a:ea typeface="+mn-ea"/>
              <a:cs typeface="+mn-cs"/>
            </a:endParaRPr>
          </a:p>
          <a:p>
            <a:pPr marL="0" indent="0" eaLnBrk="1" hangingPunct="1">
              <a:lnSpc>
                <a:spcPct val="90000"/>
              </a:lnSpc>
              <a:buNone/>
              <a:defRPr/>
            </a:pPr>
            <a:r>
              <a:rPr lang="en-US" sz="2400" b="0" dirty="0" smtClean="0">
                <a:solidFill>
                  <a:schemeClr val="accent6">
                    <a:lumMod val="75000"/>
                  </a:schemeClr>
                </a:solidFill>
              </a:rPr>
              <a:t>This option should used in the case where the Identity Provider being integrated has the ability to authenticate users and issue Dorian-compliant SAML Assertion (i.e. Shibboleth)</a:t>
            </a:r>
          </a:p>
          <a:p>
            <a:pPr marL="0" indent="0" eaLnBrk="1" hangingPunct="1">
              <a:lnSpc>
                <a:spcPct val="90000"/>
              </a:lnSpc>
              <a:buNone/>
              <a:defRPr/>
            </a:pPr>
            <a:endParaRPr lang="en-US" sz="2000" b="0" dirty="0" smtClean="0"/>
          </a:p>
          <a:p>
            <a:pPr marL="0" indent="0" eaLnBrk="1" hangingPunct="1">
              <a:lnSpc>
                <a:spcPct val="90000"/>
              </a:lnSpc>
              <a:defRPr/>
            </a:pPr>
            <a:r>
              <a:rPr lang="en-US" sz="2000" b="0" dirty="0" smtClean="0"/>
              <a:t> </a:t>
            </a:r>
            <a:r>
              <a:rPr lang="en-US" sz="2400" b="0" dirty="0" smtClean="0"/>
              <a:t>Requires implementation of the AuthenticationProvider interface</a:t>
            </a:r>
            <a:r>
              <a:rPr lang="en-US" sz="2400" dirty="0" smtClean="0"/>
              <a:t>.</a:t>
            </a:r>
          </a:p>
          <a:p>
            <a:pPr marL="0" indent="0" eaLnBrk="1" hangingPunct="1">
              <a:lnSpc>
                <a:spcPct val="90000"/>
              </a:lnSpc>
              <a:defRPr/>
            </a:pPr>
            <a:r>
              <a:rPr lang="en-US" sz="2400" dirty="0" smtClean="0"/>
              <a:t> </a:t>
            </a:r>
            <a:r>
              <a:rPr lang="en-US" sz="2400" b="0" dirty="0" smtClean="0"/>
              <a:t>Implement a Single Method (authenticate)</a:t>
            </a:r>
          </a:p>
          <a:p>
            <a:pPr marL="400050" lvl="1" indent="0" eaLnBrk="1" hangingPunct="1">
              <a:lnSpc>
                <a:spcPct val="90000"/>
              </a:lnSpc>
              <a:defRPr/>
            </a:pPr>
            <a:r>
              <a:rPr lang="en-US" sz="2400" dirty="0" smtClean="0"/>
              <a:t> </a:t>
            </a:r>
            <a:r>
              <a:rPr lang="en-US" sz="2000" dirty="0" smtClean="0"/>
              <a:t>Validates a provide credential.</a:t>
            </a:r>
          </a:p>
          <a:p>
            <a:pPr marL="400050" lvl="1" indent="0" eaLnBrk="1" hangingPunct="1">
              <a:lnSpc>
                <a:spcPct val="90000"/>
              </a:lnSpc>
              <a:defRPr/>
            </a:pPr>
            <a:r>
              <a:rPr lang="en-US" sz="2000" dirty="0" smtClean="0"/>
              <a:t> Returns a signed SAML Assertion specifying information about the user and that they successfully authenticated.</a:t>
            </a:r>
          </a:p>
          <a:p>
            <a:pPr>
              <a:buNone/>
            </a:pPr>
            <a:endParaRPr lang="en-US" sz="2400" dirty="0" smtClean="0"/>
          </a:p>
          <a:p>
            <a:pPr>
              <a:buNone/>
            </a:pPr>
            <a:r>
              <a:rPr lang="en-US" sz="2400" dirty="0" smtClean="0"/>
              <a:t>	</a:t>
            </a:r>
            <a:r>
              <a:rPr lang="en-US" sz="2000" dirty="0" smtClean="0">
                <a:solidFill>
                  <a:schemeClr val="accent6">
                    <a:lumMod val="75000"/>
                  </a:schemeClr>
                </a:solidFill>
              </a:rPr>
              <a:t>SAMLAssertion </a:t>
            </a:r>
            <a:r>
              <a:rPr lang="en-US" sz="2000" dirty="0" err="1" smtClean="0">
                <a:solidFill>
                  <a:schemeClr val="accent6">
                    <a:lumMod val="75000"/>
                  </a:schemeClr>
                </a:solidFill>
              </a:rPr>
              <a:t>authenticate(Credential</a:t>
            </a:r>
            <a:r>
              <a:rPr lang="en-US" sz="2000" dirty="0" smtClean="0">
                <a:solidFill>
                  <a:schemeClr val="accent6">
                    <a:lumMod val="75000"/>
                  </a:schemeClr>
                </a:solidFill>
              </a:rPr>
              <a:t> credential)</a:t>
            </a:r>
            <a:endParaRPr lang="en-US" sz="2000" b="0" dirty="0" smtClean="0">
              <a:solidFill>
                <a:schemeClr val="accent6">
                  <a:lumMod val="75000"/>
                </a:schemeClr>
              </a:solidFill>
            </a:endParaRPr>
          </a:p>
          <a:p>
            <a:pPr marL="400050" lvl="1" indent="0" eaLnBrk="1" hangingPunct="1">
              <a:lnSpc>
                <a:spcPct val="90000"/>
              </a:lnSpc>
              <a:buNone/>
              <a:defRPr/>
            </a:pPr>
            <a:endParaRPr lang="en-US" sz="2000" dirty="0" smtClean="0"/>
          </a:p>
          <a:p>
            <a:pPr marL="0" indent="0" eaLnBrk="1" hangingPunct="1">
              <a:lnSpc>
                <a:spcPct val="90000"/>
              </a:lnSpc>
              <a:defRPr/>
            </a:pPr>
            <a:endParaRPr lang="en-US" sz="2000" dirty="0" smtClean="0">
              <a:ea typeface="+mn-ea"/>
              <a:cs typeface="+mn-cs"/>
            </a:endParaRPr>
          </a:p>
          <a:p>
            <a:endParaRPr lang="en-US" dirty="0" smtClean="0">
              <a:cs typeface="ＭＳ Ｐゴシック" charset="-128"/>
            </a:endParaRPr>
          </a:p>
          <a:p>
            <a:pPr lvl="1"/>
            <a:endParaRPr lang="en-US" dirty="0" smtClean="0">
              <a:ea typeface="+mn-ea"/>
              <a:cs typeface="+mn-cs"/>
            </a:endParaRPr>
          </a:p>
          <a:p>
            <a:pPr marL="400050" lvl="1" indent="0" eaLnBrk="1" hangingPunct="1">
              <a:lnSpc>
                <a:spcPct val="90000"/>
              </a:lnSpc>
              <a:defRPr/>
            </a:pPr>
            <a:endParaRPr lang="en-US" sz="2000" b="0" dirty="0" smtClean="0">
              <a:ea typeface="+mn-ea"/>
              <a:cs typeface="+mn-cs"/>
            </a:endParaRPr>
          </a:p>
          <a:p>
            <a:pPr lvl="1">
              <a:defRPr/>
            </a:pPr>
            <a:endParaRPr lang="en-US" sz="2000" dirty="0" smtClean="0"/>
          </a:p>
        </p:txBody>
      </p:sp>
      <p:sp>
        <p:nvSpPr>
          <p:cNvPr id="4" name="Rounded Rectangle 3"/>
          <p:cNvSpPr/>
          <p:nvPr/>
        </p:nvSpPr>
        <p:spPr>
          <a:xfrm>
            <a:off x="152400" y="1524000"/>
            <a:ext cx="8686800" cy="1143000"/>
          </a:xfrm>
          <a:prstGeom prst="roundRect">
            <a:avLst/>
          </a:prstGeom>
          <a:noFill/>
          <a:ln w="12700">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674" name="Rectangle 2"/>
          <p:cNvSpPr>
            <a:spLocks noGrp="1" noChangeArrowheads="1"/>
          </p:cNvSpPr>
          <p:nvPr>
            <p:ph type="title"/>
          </p:nvPr>
        </p:nvSpPr>
        <p:spPr>
          <a:xfrm>
            <a:off x="0" y="0"/>
            <a:ext cx="6858000" cy="1143000"/>
          </a:xfrm>
        </p:spPr>
        <p:txBody>
          <a:bodyPr/>
          <a:lstStyle/>
          <a:p>
            <a:r>
              <a:rPr lang="en-US" dirty="0" smtClean="0"/>
              <a:t>Approach 1</a:t>
            </a:r>
            <a:r>
              <a:rPr lang="en-US" sz="2400" dirty="0" smtClean="0"/>
              <a:t/>
            </a:r>
            <a:br>
              <a:rPr lang="en-US" sz="2400" dirty="0" smtClean="0"/>
            </a:br>
            <a:r>
              <a:rPr lang="en-US" sz="2000" i="1" dirty="0" smtClean="0">
                <a:solidFill>
                  <a:schemeClr val="tx1"/>
                </a:solidFill>
              </a:rPr>
              <a:t>Implement the Authentication Provider</a:t>
            </a:r>
          </a:p>
        </p:txBody>
      </p:sp>
    </p:spTree>
  </p:cSld>
  <p:clrMapOvr>
    <a:masterClrMapping/>
  </p:clrMapOvr>
  <p:transition advClick="0"/>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4820" name="Rectangle 3"/>
          <p:cNvSpPr>
            <a:spLocks noGrp="1" noChangeArrowheads="1"/>
          </p:cNvSpPr>
          <p:nvPr>
            <p:ph idx="1"/>
          </p:nvPr>
        </p:nvSpPr>
        <p:spPr>
          <a:xfrm>
            <a:off x="152400" y="1219200"/>
            <a:ext cx="8686800" cy="4894263"/>
          </a:xfrm>
        </p:spPr>
        <p:txBody>
          <a:bodyPr/>
          <a:lstStyle/>
          <a:p>
            <a:pPr marL="0" indent="0" eaLnBrk="1" hangingPunct="1">
              <a:lnSpc>
                <a:spcPct val="90000"/>
              </a:lnSpc>
              <a:buNone/>
              <a:defRPr/>
            </a:pPr>
            <a:endParaRPr lang="en-US" sz="2000" b="0" dirty="0" smtClean="0">
              <a:ea typeface="+mn-ea"/>
              <a:cs typeface="+mn-cs"/>
            </a:endParaRPr>
          </a:p>
          <a:p>
            <a:pPr marL="0" indent="0" eaLnBrk="1" hangingPunct="1">
              <a:lnSpc>
                <a:spcPct val="90000"/>
              </a:lnSpc>
              <a:buNone/>
              <a:defRPr/>
            </a:pPr>
            <a:r>
              <a:rPr lang="en-US" sz="2400" b="0" dirty="0" smtClean="0">
                <a:solidFill>
                  <a:schemeClr val="accent6">
                    <a:lumMod val="75000"/>
                  </a:schemeClr>
                </a:solidFill>
              </a:rPr>
              <a:t>This option should used for LDAP Based Identity Providers.  It uses the Authentication Service’s default implementations,</a:t>
            </a:r>
          </a:p>
          <a:p>
            <a:pPr marL="0" indent="0" eaLnBrk="1" hangingPunct="1">
              <a:lnSpc>
                <a:spcPct val="90000"/>
              </a:lnSpc>
              <a:buNone/>
              <a:defRPr/>
            </a:pPr>
            <a:endParaRPr lang="en-US" sz="2000" b="0" dirty="0" smtClean="0"/>
          </a:p>
          <a:p>
            <a:pPr marL="0" indent="0" eaLnBrk="1" hangingPunct="1">
              <a:lnSpc>
                <a:spcPct val="90000"/>
              </a:lnSpc>
              <a:defRPr/>
            </a:pPr>
            <a:r>
              <a:rPr lang="en-US" sz="2000" b="0" dirty="0" smtClean="0"/>
              <a:t> </a:t>
            </a:r>
            <a:r>
              <a:rPr lang="en-US" sz="2400" b="0" dirty="0" smtClean="0"/>
              <a:t>No implementation required</a:t>
            </a:r>
          </a:p>
          <a:p>
            <a:pPr marL="0" indent="0" eaLnBrk="1" hangingPunct="1">
              <a:lnSpc>
                <a:spcPct val="90000"/>
              </a:lnSpc>
              <a:defRPr/>
            </a:pPr>
            <a:r>
              <a:rPr lang="en-US" sz="2400" b="0" dirty="0" smtClean="0"/>
              <a:t> Configuration Only (.</a:t>
            </a:r>
            <a:r>
              <a:rPr lang="en-US" sz="2400" b="0" dirty="0" err="1" smtClean="0"/>
              <a:t>java.login.config</a:t>
            </a:r>
            <a:r>
              <a:rPr lang="en-US" sz="2400" b="0" dirty="0" smtClean="0"/>
              <a:t>)</a:t>
            </a:r>
          </a:p>
          <a:p>
            <a:pPr marL="0" indent="0" eaLnBrk="1" hangingPunct="1">
              <a:lnSpc>
                <a:spcPct val="90000"/>
              </a:lnSpc>
              <a:defRPr/>
            </a:pPr>
            <a:endParaRPr lang="en-US" sz="2400" b="0" dirty="0" smtClean="0">
              <a:solidFill>
                <a:schemeClr val="accent6">
                  <a:lumMod val="75000"/>
                </a:schemeClr>
              </a:solidFill>
            </a:endParaRPr>
          </a:p>
          <a:p>
            <a:pPr marL="0" indent="0" eaLnBrk="1" hangingPunct="1">
              <a:lnSpc>
                <a:spcPct val="90000"/>
              </a:lnSpc>
              <a:buNone/>
              <a:defRPr/>
            </a:pPr>
            <a:r>
              <a:rPr lang="en-US" sz="1600" b="0" dirty="0" err="1" smtClean="0"/>
              <a:t>myapp</a:t>
            </a:r>
            <a:r>
              <a:rPr lang="en-US" sz="1600" b="0" dirty="0" smtClean="0"/>
              <a:t>{ </a:t>
            </a:r>
          </a:p>
          <a:p>
            <a:pPr marL="0" indent="0" eaLnBrk="1" hangingPunct="1">
              <a:lnSpc>
                <a:spcPct val="90000"/>
              </a:lnSpc>
              <a:buNone/>
              <a:defRPr/>
            </a:pPr>
            <a:r>
              <a:rPr lang="en-US" sz="1600" b="0" dirty="0" smtClean="0"/>
              <a:t>    </a:t>
            </a:r>
            <a:r>
              <a:rPr lang="en-US" sz="1600" b="0" dirty="0" err="1" smtClean="0"/>
              <a:t>gov.nih.nci.security.authentication.loginmodules.LDAPLoginModule</a:t>
            </a:r>
            <a:r>
              <a:rPr lang="en-US" sz="1600" b="0" dirty="0" smtClean="0"/>
              <a:t> required  </a:t>
            </a:r>
          </a:p>
          <a:p>
            <a:pPr marL="0" indent="0" eaLnBrk="1" hangingPunct="1">
              <a:lnSpc>
                <a:spcPct val="90000"/>
              </a:lnSpc>
              <a:buNone/>
              <a:defRPr/>
            </a:pPr>
            <a:r>
              <a:rPr lang="en-US" sz="1600" b="0" dirty="0" smtClean="0"/>
              <a:t>    </a:t>
            </a:r>
            <a:r>
              <a:rPr lang="en-US" sz="1600" b="0" dirty="0" err="1" smtClean="0"/>
              <a:t>ldapHost</a:t>
            </a:r>
            <a:r>
              <a:rPr lang="en-US" sz="1600" b="0" dirty="0" smtClean="0"/>
              <a:t>="ldaps://ldap.example.edu:636" </a:t>
            </a:r>
          </a:p>
          <a:p>
            <a:pPr marL="0" indent="0" eaLnBrk="1" hangingPunct="1">
              <a:lnSpc>
                <a:spcPct val="90000"/>
              </a:lnSpc>
              <a:buNone/>
              <a:defRPr/>
            </a:pPr>
            <a:r>
              <a:rPr lang="en-US" sz="1600" b="0" dirty="0" smtClean="0"/>
              <a:t>    </a:t>
            </a:r>
            <a:r>
              <a:rPr lang="en-US" sz="1600" b="0" dirty="0" err="1" smtClean="0"/>
              <a:t>ldapSearchableBase</a:t>
            </a:r>
            <a:r>
              <a:rPr lang="en-US" sz="1600" b="0" dirty="0" smtClean="0"/>
              <a:t>="DC=</a:t>
            </a:r>
            <a:r>
              <a:rPr lang="en-US" sz="1600" b="0" dirty="0" err="1" smtClean="0"/>
              <a:t>xyz,DC</a:t>
            </a:r>
            <a:r>
              <a:rPr lang="en-US" sz="1600" b="0" dirty="0" smtClean="0"/>
              <a:t>=</a:t>
            </a:r>
            <a:r>
              <a:rPr lang="en-US" sz="1600" b="0" dirty="0" err="1" smtClean="0"/>
              <a:t>abc</a:t>
            </a:r>
            <a:r>
              <a:rPr lang="en-US" sz="1600" b="0" dirty="0" smtClean="0"/>
              <a:t>" </a:t>
            </a:r>
          </a:p>
          <a:p>
            <a:pPr marL="0" indent="0" eaLnBrk="1" hangingPunct="1">
              <a:lnSpc>
                <a:spcPct val="90000"/>
              </a:lnSpc>
              <a:buNone/>
              <a:defRPr/>
            </a:pPr>
            <a:r>
              <a:rPr lang="en-US" sz="1600" b="0" dirty="0" smtClean="0"/>
              <a:t>    </a:t>
            </a:r>
            <a:r>
              <a:rPr lang="en-US" sz="1600" b="0" dirty="0" err="1" smtClean="0"/>
              <a:t>ldapUserIdLabel</a:t>
            </a:r>
            <a:r>
              <a:rPr lang="en-US" sz="1600" b="0" dirty="0" smtClean="0"/>
              <a:t>="</a:t>
            </a:r>
            <a:r>
              <a:rPr lang="en-US" sz="1600" b="0" dirty="0" err="1" smtClean="0"/>
              <a:t>sAMAccountName</a:t>
            </a:r>
            <a:r>
              <a:rPr lang="en-US" sz="1600" b="0" dirty="0" smtClean="0"/>
              <a:t>" </a:t>
            </a:r>
          </a:p>
          <a:p>
            <a:pPr marL="0" indent="0" eaLnBrk="1" hangingPunct="1">
              <a:lnSpc>
                <a:spcPct val="90000"/>
              </a:lnSpc>
              <a:buNone/>
              <a:defRPr/>
            </a:pPr>
            <a:r>
              <a:rPr lang="en-US" sz="1600" b="0" dirty="0" smtClean="0"/>
              <a:t>    </a:t>
            </a:r>
            <a:r>
              <a:rPr lang="en-US" sz="1600" b="0" dirty="0" err="1" smtClean="0"/>
              <a:t>ldapAdminUserName</a:t>
            </a:r>
            <a:r>
              <a:rPr lang="en-US" sz="1600" b="0" dirty="0" smtClean="0"/>
              <a:t>="CN=CABIG,OU=Authentication </a:t>
            </a:r>
            <a:r>
              <a:rPr lang="en-US" sz="1600" b="0" dirty="0" err="1" smtClean="0"/>
              <a:t>Accounts,DC</a:t>
            </a:r>
            <a:r>
              <a:rPr lang="en-US" sz="1600" b="0" dirty="0" smtClean="0"/>
              <a:t>=</a:t>
            </a:r>
            <a:r>
              <a:rPr lang="en-US" sz="1600" b="0" dirty="0" err="1" smtClean="0"/>
              <a:t>xyz,DC</a:t>
            </a:r>
            <a:r>
              <a:rPr lang="en-US" sz="1600" b="0" dirty="0" smtClean="0"/>
              <a:t>=</a:t>
            </a:r>
            <a:r>
              <a:rPr lang="en-US" sz="1600" b="0" dirty="0" err="1" smtClean="0"/>
              <a:t>abc</a:t>
            </a:r>
            <a:r>
              <a:rPr lang="en-US" sz="1600" b="0" dirty="0" smtClean="0"/>
              <a:t>"</a:t>
            </a:r>
          </a:p>
          <a:p>
            <a:pPr marL="0" indent="0" eaLnBrk="1" hangingPunct="1">
              <a:lnSpc>
                <a:spcPct val="90000"/>
              </a:lnSpc>
              <a:buNone/>
              <a:defRPr/>
            </a:pPr>
            <a:r>
              <a:rPr lang="en-US" sz="1600" b="0" dirty="0" smtClean="0"/>
              <a:t>    </a:t>
            </a:r>
            <a:r>
              <a:rPr lang="en-US" sz="1600" b="0" dirty="0" err="1" smtClean="0"/>
              <a:t>ldapAdminPassword</a:t>
            </a:r>
            <a:r>
              <a:rPr lang="en-US" sz="1600" b="0" dirty="0" smtClean="0"/>
              <a:t>=“password”</a:t>
            </a:r>
          </a:p>
          <a:p>
            <a:pPr marL="0" indent="0" eaLnBrk="1" hangingPunct="1">
              <a:lnSpc>
                <a:spcPct val="90000"/>
              </a:lnSpc>
              <a:buNone/>
              <a:defRPr/>
            </a:pPr>
            <a:r>
              <a:rPr lang="en-US" sz="1600" b="0" dirty="0" smtClean="0"/>
              <a:t>    USER_FIRST_NAME="</a:t>
            </a:r>
            <a:r>
              <a:rPr lang="en-US" sz="1600" b="0" dirty="0" err="1" smtClean="0"/>
              <a:t>givenName</a:t>
            </a:r>
            <a:r>
              <a:rPr lang="en-US" sz="1600" b="0" dirty="0" smtClean="0"/>
              <a:t>" </a:t>
            </a:r>
          </a:p>
          <a:p>
            <a:pPr marL="0" indent="0" eaLnBrk="1" hangingPunct="1">
              <a:lnSpc>
                <a:spcPct val="90000"/>
              </a:lnSpc>
              <a:buNone/>
              <a:defRPr/>
            </a:pPr>
            <a:r>
              <a:rPr lang="en-US" sz="1600" b="0" dirty="0" smtClean="0"/>
              <a:t>    USER_LAST_NAME="</a:t>
            </a:r>
            <a:r>
              <a:rPr lang="en-US" sz="1600" b="0" dirty="0" err="1" smtClean="0"/>
              <a:t>sn</a:t>
            </a:r>
            <a:r>
              <a:rPr lang="en-US" sz="1600" b="0" dirty="0" smtClean="0"/>
              <a:t>" </a:t>
            </a:r>
          </a:p>
          <a:p>
            <a:pPr marL="0" indent="0" eaLnBrk="1" hangingPunct="1">
              <a:lnSpc>
                <a:spcPct val="90000"/>
              </a:lnSpc>
              <a:buNone/>
              <a:defRPr/>
            </a:pPr>
            <a:r>
              <a:rPr lang="en-US" sz="1600" b="0" dirty="0" smtClean="0"/>
              <a:t>    USER_EMAIL_ID="mail"; </a:t>
            </a:r>
          </a:p>
          <a:p>
            <a:pPr marL="0" indent="0" eaLnBrk="1" hangingPunct="1">
              <a:lnSpc>
                <a:spcPct val="90000"/>
              </a:lnSpc>
              <a:buNone/>
              <a:defRPr/>
            </a:pPr>
            <a:r>
              <a:rPr lang="en-US" sz="1600" b="0" dirty="0" smtClean="0"/>
              <a:t>};</a:t>
            </a:r>
          </a:p>
          <a:p>
            <a:pPr marL="400050" lvl="1" indent="0" eaLnBrk="1" hangingPunct="1">
              <a:lnSpc>
                <a:spcPct val="90000"/>
              </a:lnSpc>
              <a:buNone/>
              <a:defRPr/>
            </a:pPr>
            <a:endParaRPr lang="en-US" sz="2000" dirty="0" smtClean="0"/>
          </a:p>
          <a:p>
            <a:pPr marL="0" indent="0" eaLnBrk="1" hangingPunct="1">
              <a:lnSpc>
                <a:spcPct val="90000"/>
              </a:lnSpc>
              <a:defRPr/>
            </a:pPr>
            <a:endParaRPr lang="en-US" sz="2000" dirty="0" smtClean="0">
              <a:ea typeface="+mn-ea"/>
              <a:cs typeface="+mn-cs"/>
            </a:endParaRPr>
          </a:p>
          <a:p>
            <a:endParaRPr lang="en-US" dirty="0" smtClean="0">
              <a:cs typeface="ＭＳ Ｐゴシック" charset="-128"/>
            </a:endParaRPr>
          </a:p>
          <a:p>
            <a:pPr lvl="1"/>
            <a:endParaRPr lang="en-US" dirty="0" smtClean="0">
              <a:ea typeface="+mn-ea"/>
              <a:cs typeface="+mn-cs"/>
            </a:endParaRPr>
          </a:p>
          <a:p>
            <a:pPr marL="400050" lvl="1" indent="0" eaLnBrk="1" hangingPunct="1">
              <a:lnSpc>
                <a:spcPct val="90000"/>
              </a:lnSpc>
              <a:defRPr/>
            </a:pPr>
            <a:endParaRPr lang="en-US" sz="2000" b="0" dirty="0" smtClean="0">
              <a:ea typeface="+mn-ea"/>
              <a:cs typeface="+mn-cs"/>
            </a:endParaRPr>
          </a:p>
          <a:p>
            <a:pPr lvl="1">
              <a:defRPr/>
            </a:pPr>
            <a:endParaRPr lang="en-US" sz="2000" dirty="0" smtClean="0"/>
          </a:p>
        </p:txBody>
      </p:sp>
      <p:sp>
        <p:nvSpPr>
          <p:cNvPr id="4" name="Rounded Rectangle 3"/>
          <p:cNvSpPr/>
          <p:nvPr/>
        </p:nvSpPr>
        <p:spPr>
          <a:xfrm>
            <a:off x="152400" y="1524000"/>
            <a:ext cx="8686800" cy="914400"/>
          </a:xfrm>
          <a:prstGeom prst="roundRect">
            <a:avLst/>
          </a:prstGeom>
          <a:noFill/>
          <a:ln w="12700">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674" name="Rectangle 2"/>
          <p:cNvSpPr>
            <a:spLocks noGrp="1" noChangeArrowheads="1"/>
          </p:cNvSpPr>
          <p:nvPr>
            <p:ph type="title"/>
          </p:nvPr>
        </p:nvSpPr>
        <p:spPr>
          <a:xfrm>
            <a:off x="0" y="0"/>
            <a:ext cx="6858000" cy="1143000"/>
          </a:xfrm>
        </p:spPr>
        <p:txBody>
          <a:bodyPr/>
          <a:lstStyle/>
          <a:p>
            <a:r>
              <a:rPr lang="en-US" dirty="0" smtClean="0"/>
              <a:t>Approach 2</a:t>
            </a:r>
            <a:r>
              <a:rPr lang="en-US" sz="2400" dirty="0" smtClean="0"/>
              <a:t/>
            </a:r>
            <a:br>
              <a:rPr lang="en-US" sz="2400" dirty="0" smtClean="0"/>
            </a:br>
            <a:r>
              <a:rPr lang="en-US" sz="2000" i="1" dirty="0" smtClean="0">
                <a:solidFill>
                  <a:schemeClr val="tx1"/>
                </a:solidFill>
              </a:rPr>
              <a:t>LDAP Based Identity Providers</a:t>
            </a:r>
          </a:p>
        </p:txBody>
      </p:sp>
    </p:spTree>
  </p:cSld>
  <p:clrMapOvr>
    <a:masterClrMapping/>
  </p:clrMapOvr>
  <p:transition advClick="0"/>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4820" name="Rectangle 3"/>
          <p:cNvSpPr>
            <a:spLocks noGrp="1" noChangeArrowheads="1"/>
          </p:cNvSpPr>
          <p:nvPr>
            <p:ph idx="1"/>
          </p:nvPr>
        </p:nvSpPr>
        <p:spPr>
          <a:xfrm>
            <a:off x="152400" y="1219200"/>
            <a:ext cx="8686800" cy="4894263"/>
          </a:xfrm>
        </p:spPr>
        <p:txBody>
          <a:bodyPr/>
          <a:lstStyle/>
          <a:p>
            <a:pPr marL="0" indent="0" eaLnBrk="1" hangingPunct="1">
              <a:lnSpc>
                <a:spcPct val="90000"/>
              </a:lnSpc>
              <a:buNone/>
              <a:defRPr/>
            </a:pPr>
            <a:endParaRPr lang="en-US" sz="2000" b="0" dirty="0" smtClean="0">
              <a:ea typeface="+mn-ea"/>
              <a:cs typeface="+mn-cs"/>
            </a:endParaRPr>
          </a:p>
          <a:p>
            <a:pPr marL="0" indent="0" eaLnBrk="1" hangingPunct="1">
              <a:lnSpc>
                <a:spcPct val="90000"/>
              </a:lnSpc>
              <a:buNone/>
              <a:defRPr/>
            </a:pPr>
            <a:r>
              <a:rPr lang="en-US" sz="2400" b="0" dirty="0" smtClean="0">
                <a:solidFill>
                  <a:schemeClr val="accent6">
                    <a:lumMod val="75000"/>
                  </a:schemeClr>
                </a:solidFill>
              </a:rPr>
              <a:t>This option should be used in the case where your Identity Provider is NOT and LDAP based system and is NOT capable of issuing SAML Assertions. (i.e. Kerberos/LDAP)</a:t>
            </a:r>
          </a:p>
          <a:p>
            <a:pPr marL="0" indent="0" eaLnBrk="1" hangingPunct="1">
              <a:lnSpc>
                <a:spcPct val="90000"/>
              </a:lnSpc>
              <a:buNone/>
              <a:defRPr/>
            </a:pPr>
            <a:endParaRPr lang="en-US" sz="2000" b="0" dirty="0" smtClean="0"/>
          </a:p>
          <a:p>
            <a:pPr marL="0" indent="0" eaLnBrk="1" hangingPunct="1">
              <a:lnSpc>
                <a:spcPct val="90000"/>
              </a:lnSpc>
              <a:defRPr/>
            </a:pPr>
            <a:r>
              <a:rPr lang="en-US" sz="2000" b="0" dirty="0" smtClean="0"/>
              <a:t> </a:t>
            </a:r>
            <a:r>
              <a:rPr lang="en-US" sz="2400" b="0" dirty="0" smtClean="0"/>
              <a:t>Requires implementation of the SubjectProvider interface</a:t>
            </a:r>
            <a:r>
              <a:rPr lang="en-US" sz="2400" dirty="0" smtClean="0"/>
              <a:t>.</a:t>
            </a:r>
          </a:p>
          <a:p>
            <a:pPr marL="0" indent="0" eaLnBrk="1" hangingPunct="1">
              <a:lnSpc>
                <a:spcPct val="90000"/>
              </a:lnSpc>
              <a:defRPr/>
            </a:pPr>
            <a:r>
              <a:rPr lang="en-US" sz="2400" dirty="0" smtClean="0"/>
              <a:t> </a:t>
            </a:r>
            <a:r>
              <a:rPr lang="en-US" sz="2400" b="0" dirty="0" smtClean="0"/>
              <a:t>Implement a Single Method (authenticate)</a:t>
            </a:r>
          </a:p>
          <a:p>
            <a:pPr marL="400050" lvl="1" indent="0" eaLnBrk="1" hangingPunct="1">
              <a:lnSpc>
                <a:spcPct val="90000"/>
              </a:lnSpc>
              <a:defRPr/>
            </a:pPr>
            <a:r>
              <a:rPr lang="en-US" sz="2400" dirty="0" smtClean="0"/>
              <a:t> </a:t>
            </a:r>
            <a:r>
              <a:rPr lang="en-US" sz="2000" dirty="0" smtClean="0"/>
              <a:t>Validates a provide credential.</a:t>
            </a:r>
          </a:p>
          <a:p>
            <a:pPr marL="400050" lvl="1" indent="0" eaLnBrk="1" hangingPunct="1">
              <a:lnSpc>
                <a:spcPct val="90000"/>
              </a:lnSpc>
              <a:defRPr/>
            </a:pPr>
            <a:r>
              <a:rPr lang="en-US" sz="2000" dirty="0" smtClean="0"/>
              <a:t> If the credential is valid, as JASS Subject is returned</a:t>
            </a:r>
          </a:p>
          <a:p>
            <a:pPr marL="800100" lvl="2" indent="0" eaLnBrk="1" hangingPunct="1">
              <a:lnSpc>
                <a:spcPct val="90000"/>
              </a:lnSpc>
              <a:defRPr/>
            </a:pPr>
            <a:r>
              <a:rPr lang="en-US" dirty="0" smtClean="0"/>
              <a:t> User Id</a:t>
            </a:r>
          </a:p>
          <a:p>
            <a:pPr marL="800100" lvl="2" indent="0" eaLnBrk="1" hangingPunct="1">
              <a:lnSpc>
                <a:spcPct val="90000"/>
              </a:lnSpc>
              <a:defRPr/>
            </a:pPr>
            <a:r>
              <a:rPr lang="en-US" dirty="0" smtClean="0"/>
              <a:t> First Name</a:t>
            </a:r>
          </a:p>
          <a:p>
            <a:pPr marL="800100" lvl="2" indent="0" eaLnBrk="1" hangingPunct="1">
              <a:lnSpc>
                <a:spcPct val="90000"/>
              </a:lnSpc>
              <a:defRPr/>
            </a:pPr>
            <a:r>
              <a:rPr lang="en-US" dirty="0" smtClean="0"/>
              <a:t> Last Name</a:t>
            </a:r>
          </a:p>
          <a:p>
            <a:pPr marL="800100" lvl="2" indent="0" eaLnBrk="1" hangingPunct="1">
              <a:lnSpc>
                <a:spcPct val="90000"/>
              </a:lnSpc>
              <a:defRPr/>
            </a:pPr>
            <a:r>
              <a:rPr lang="en-US" dirty="0" smtClean="0"/>
              <a:t> Email Address</a:t>
            </a:r>
            <a:endParaRPr lang="en-US" sz="2400" dirty="0" smtClean="0"/>
          </a:p>
          <a:p>
            <a:pPr>
              <a:buNone/>
            </a:pPr>
            <a:r>
              <a:rPr lang="en-US" sz="2000" dirty="0" smtClean="0"/>
              <a:t>     </a:t>
            </a:r>
            <a:r>
              <a:rPr lang="en-US" sz="2000" dirty="0" smtClean="0">
                <a:solidFill>
                  <a:srgbClr val="222268"/>
                </a:solidFill>
              </a:rPr>
              <a:t>Subject </a:t>
            </a:r>
            <a:r>
              <a:rPr lang="en-US" sz="2000" dirty="0" err="1" smtClean="0">
                <a:solidFill>
                  <a:srgbClr val="222268"/>
                </a:solidFill>
              </a:rPr>
              <a:t>getSubject(Credential</a:t>
            </a:r>
            <a:r>
              <a:rPr lang="en-US" sz="2000" dirty="0" smtClean="0">
                <a:solidFill>
                  <a:srgbClr val="222268"/>
                </a:solidFill>
              </a:rPr>
              <a:t> credential)</a:t>
            </a:r>
            <a:endParaRPr lang="en-US" sz="2000" b="0" dirty="0" smtClean="0">
              <a:solidFill>
                <a:srgbClr val="222268"/>
              </a:solidFill>
            </a:endParaRPr>
          </a:p>
          <a:p>
            <a:pPr marL="400050" lvl="1" indent="0" eaLnBrk="1" hangingPunct="1">
              <a:lnSpc>
                <a:spcPct val="90000"/>
              </a:lnSpc>
              <a:buNone/>
              <a:defRPr/>
            </a:pPr>
            <a:endParaRPr lang="en-US" sz="2000" dirty="0" smtClean="0"/>
          </a:p>
          <a:p>
            <a:pPr marL="0" indent="0" eaLnBrk="1" hangingPunct="1">
              <a:lnSpc>
                <a:spcPct val="90000"/>
              </a:lnSpc>
              <a:defRPr/>
            </a:pPr>
            <a:endParaRPr lang="en-US" sz="2000" dirty="0" smtClean="0">
              <a:ea typeface="+mn-ea"/>
              <a:cs typeface="+mn-cs"/>
            </a:endParaRPr>
          </a:p>
          <a:p>
            <a:endParaRPr lang="en-US" dirty="0" smtClean="0">
              <a:cs typeface="ＭＳ Ｐゴシック" charset="-128"/>
            </a:endParaRPr>
          </a:p>
          <a:p>
            <a:pPr lvl="1"/>
            <a:endParaRPr lang="en-US" dirty="0" smtClean="0">
              <a:ea typeface="+mn-ea"/>
              <a:cs typeface="+mn-cs"/>
            </a:endParaRPr>
          </a:p>
          <a:p>
            <a:pPr marL="400050" lvl="1" indent="0" eaLnBrk="1" hangingPunct="1">
              <a:lnSpc>
                <a:spcPct val="90000"/>
              </a:lnSpc>
              <a:defRPr/>
            </a:pPr>
            <a:endParaRPr lang="en-US" sz="2000" b="0" dirty="0" smtClean="0">
              <a:ea typeface="+mn-ea"/>
              <a:cs typeface="+mn-cs"/>
            </a:endParaRPr>
          </a:p>
          <a:p>
            <a:pPr lvl="1">
              <a:defRPr/>
            </a:pPr>
            <a:endParaRPr lang="en-US" sz="2000" dirty="0" smtClean="0"/>
          </a:p>
        </p:txBody>
      </p:sp>
      <p:sp>
        <p:nvSpPr>
          <p:cNvPr id="4" name="Rounded Rectangle 3"/>
          <p:cNvSpPr/>
          <p:nvPr/>
        </p:nvSpPr>
        <p:spPr>
          <a:xfrm>
            <a:off x="152400" y="1524000"/>
            <a:ext cx="8686800" cy="1143000"/>
          </a:xfrm>
          <a:prstGeom prst="roundRect">
            <a:avLst/>
          </a:prstGeom>
          <a:noFill/>
          <a:ln w="12700">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674" name="Rectangle 2"/>
          <p:cNvSpPr>
            <a:spLocks noGrp="1" noChangeArrowheads="1"/>
          </p:cNvSpPr>
          <p:nvPr>
            <p:ph type="title"/>
          </p:nvPr>
        </p:nvSpPr>
        <p:spPr>
          <a:xfrm>
            <a:off x="0" y="0"/>
            <a:ext cx="6858000" cy="1143000"/>
          </a:xfrm>
        </p:spPr>
        <p:txBody>
          <a:bodyPr/>
          <a:lstStyle/>
          <a:p>
            <a:r>
              <a:rPr lang="en-US" dirty="0" smtClean="0"/>
              <a:t>Approach 3</a:t>
            </a:r>
            <a:r>
              <a:rPr lang="en-US" sz="2400" dirty="0" smtClean="0"/>
              <a:t/>
            </a:r>
            <a:br>
              <a:rPr lang="en-US" sz="2400" dirty="0" smtClean="0"/>
            </a:br>
            <a:r>
              <a:rPr lang="en-US" sz="2000" i="1" dirty="0" smtClean="0">
                <a:solidFill>
                  <a:schemeClr val="tx1"/>
                </a:solidFill>
              </a:rPr>
              <a:t>Implement the Subject Provider</a:t>
            </a:r>
          </a:p>
        </p:txBody>
      </p:sp>
    </p:spTree>
  </p:cSld>
  <p:clrMapOvr>
    <a:masterClrMapping/>
  </p:clrMapOvr>
  <p:transition advClick="0"/>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p:txBody>
          <a:bodyPr/>
          <a:lstStyle/>
          <a:p>
            <a:r>
              <a:rPr lang="en-US" dirty="0" smtClean="0"/>
              <a:t>Web Service Interface</a:t>
            </a:r>
          </a:p>
        </p:txBody>
      </p:sp>
      <p:sp>
        <p:nvSpPr>
          <p:cNvPr id="50179" name="Rectangle 3"/>
          <p:cNvSpPr>
            <a:spLocks noGrp="1" noChangeArrowheads="1"/>
          </p:cNvSpPr>
          <p:nvPr>
            <p:ph idx="1"/>
          </p:nvPr>
        </p:nvSpPr>
        <p:spPr>
          <a:xfrm>
            <a:off x="304800" y="914400"/>
            <a:ext cx="8610600" cy="5046663"/>
          </a:xfrm>
        </p:spPr>
        <p:txBody>
          <a:bodyPr/>
          <a:lstStyle/>
          <a:p>
            <a:endParaRPr lang="en-US" sz="2000" b="0" dirty="0" smtClean="0"/>
          </a:p>
          <a:p>
            <a:r>
              <a:rPr lang="en-US" sz="2000" dirty="0" smtClean="0"/>
              <a:t>SAMLAssertion authenticateUser(Credential credential)</a:t>
            </a:r>
          </a:p>
          <a:p>
            <a:pPr lvl="1"/>
            <a:r>
              <a:rPr lang="en-US" sz="2000" b="0" dirty="0" smtClean="0"/>
              <a:t>Core authentication method, accepts a credential, returns </a:t>
            </a:r>
            <a:r>
              <a:rPr lang="en-US" sz="2000" dirty="0" smtClean="0"/>
              <a:t>a signed SAML Assertion if the user could be successfully authenticated.</a:t>
            </a:r>
          </a:p>
          <a:p>
            <a:pPr lvl="1"/>
            <a:r>
              <a:rPr lang="en-US" sz="2000" dirty="0" smtClean="0"/>
              <a:t>Throws an error if the user could not be authenticated</a:t>
            </a:r>
          </a:p>
          <a:p>
            <a:pPr lvl="1"/>
            <a:r>
              <a:rPr lang="en-US" sz="2000" dirty="0" smtClean="0"/>
              <a:t>Credential, is an extensible object enabling any type of credential to be passed.</a:t>
            </a:r>
          </a:p>
          <a:p>
            <a:pPr lvl="1"/>
            <a:r>
              <a:rPr lang="en-US" sz="2000" dirty="0" smtClean="0"/>
              <a:t>Out of the box support for </a:t>
            </a:r>
            <a:r>
              <a:rPr lang="en-US" sz="2000" dirty="0" err="1" smtClean="0"/>
              <a:t>UserId</a:t>
            </a:r>
            <a:r>
              <a:rPr lang="en-US" sz="2000" dirty="0" smtClean="0"/>
              <a:t>/Password and </a:t>
            </a:r>
            <a:r>
              <a:rPr lang="en-US" sz="2000" dirty="0" err="1" smtClean="0"/>
              <a:t>UserId</a:t>
            </a:r>
            <a:r>
              <a:rPr lang="en-US" sz="2000" dirty="0" smtClean="0"/>
              <a:t>/Onetime Password.</a:t>
            </a:r>
          </a:p>
          <a:p>
            <a:r>
              <a:rPr lang="en-US" sz="2000" dirty="0" smtClean="0"/>
              <a:t>authenticate() </a:t>
            </a:r>
            <a:r>
              <a:rPr lang="en-US" sz="2000" dirty="0" smtClean="0">
                <a:solidFill>
                  <a:srgbClr val="FF0000"/>
                </a:solidFill>
              </a:rPr>
              <a:t>(Deprecated) </a:t>
            </a:r>
            <a:r>
              <a:rPr lang="en-US" sz="2000" dirty="0" smtClean="0"/>
              <a:t>– </a:t>
            </a:r>
            <a:r>
              <a:rPr lang="en-US" sz="2000" b="0" dirty="0" smtClean="0"/>
              <a:t>Still supported for backwards compatibility with 1.0, 1.1, and 1.2 clients.</a:t>
            </a:r>
          </a:p>
          <a:p>
            <a:pPr lvl="1"/>
            <a:endParaRPr lang="en-US" sz="2000" dirty="0" smtClean="0"/>
          </a:p>
          <a:p>
            <a:pPr lvl="1"/>
            <a:endParaRPr lang="en-US" sz="2000" b="0" dirty="0" smtClean="0"/>
          </a:p>
        </p:txBody>
      </p:sp>
    </p:spTree>
  </p:cSld>
  <p:clrMapOvr>
    <a:masterClrMapping/>
  </p:clrMapOvr>
  <p:transition advClick="0"/>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4338" name="Title 1"/>
          <p:cNvSpPr>
            <a:spLocks noGrp="1"/>
          </p:cNvSpPr>
          <p:nvPr>
            <p:ph type="ctrTitle"/>
          </p:nvPr>
        </p:nvSpPr>
        <p:spPr>
          <a:xfrm>
            <a:off x="4114800" y="1676400"/>
            <a:ext cx="4648200" cy="2057400"/>
          </a:xfrm>
        </p:spPr>
        <p:txBody>
          <a:bodyPr/>
          <a:lstStyle/>
          <a:p>
            <a:pPr eaLnBrk="1" hangingPunct="1"/>
            <a:r>
              <a:rPr lang="en-US" sz="3200" dirty="0" smtClean="0">
                <a:latin typeface="Arial Black" charset="0"/>
                <a:ea typeface="ＭＳ Ｐゴシック" charset="-128"/>
                <a:cs typeface="ＭＳ Ｐゴシック" charset="-128"/>
              </a:rPr>
              <a:t>Dorian</a:t>
            </a: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55650" name="Rectangle 2"/>
          <p:cNvSpPr>
            <a:spLocks noGrp="1" noChangeArrowheads="1"/>
          </p:cNvSpPr>
          <p:nvPr>
            <p:ph type="title"/>
          </p:nvPr>
        </p:nvSpPr>
        <p:spPr>
          <a:xfrm>
            <a:off x="-76200" y="0"/>
            <a:ext cx="6858000" cy="1066800"/>
          </a:xfrm>
        </p:spPr>
        <p:txBody>
          <a:bodyPr/>
          <a:lstStyle/>
          <a:p>
            <a:r>
              <a:rPr lang="en-US" dirty="0">
                <a:solidFill>
                  <a:srgbClr val="003399"/>
                </a:solidFill>
              </a:rPr>
              <a:t>  </a:t>
            </a:r>
            <a:r>
              <a:rPr lang="en-US" dirty="0">
                <a:solidFill>
                  <a:schemeClr val="accent6">
                    <a:lumMod val="75000"/>
                  </a:schemeClr>
                </a:solidFill>
              </a:rPr>
              <a:t>Identity Management and Federation</a:t>
            </a:r>
          </a:p>
        </p:txBody>
      </p:sp>
      <p:sp>
        <p:nvSpPr>
          <p:cNvPr id="155651" name="Rectangle 3"/>
          <p:cNvSpPr>
            <a:spLocks noGrp="1" noChangeArrowheads="1"/>
          </p:cNvSpPr>
          <p:nvPr>
            <p:ph type="body" sz="half" idx="1"/>
          </p:nvPr>
        </p:nvSpPr>
        <p:spPr>
          <a:xfrm>
            <a:off x="304800" y="1371600"/>
            <a:ext cx="8305800" cy="4953000"/>
          </a:xfrm>
          <a:noFill/>
          <a:ln/>
        </p:spPr>
        <p:txBody>
          <a:bodyPr/>
          <a:lstStyle/>
          <a:p>
            <a:pPr>
              <a:buClr>
                <a:schemeClr val="accent6">
                  <a:lumMod val="75000"/>
                </a:schemeClr>
              </a:buClr>
            </a:pPr>
            <a:r>
              <a:rPr lang="en-US" sz="2000" dirty="0"/>
              <a:t>A system that allows individuals to use the same user name, password or other personal identification to sign on to the systems of more than one enterprise in order to conduct transactions. </a:t>
            </a:r>
          </a:p>
          <a:p>
            <a:pPr>
              <a:buClr>
                <a:schemeClr val="accent6">
                  <a:lumMod val="75000"/>
                </a:schemeClr>
              </a:buClr>
            </a:pPr>
            <a:r>
              <a:rPr lang="en-US" sz="2000" dirty="0"/>
              <a:t>Enable users to use their institution provided identity for authenticating to a Grid.</a:t>
            </a:r>
          </a:p>
          <a:p>
            <a:pPr>
              <a:buClr>
                <a:schemeClr val="accent6">
                  <a:lumMod val="75000"/>
                </a:schemeClr>
              </a:buClr>
            </a:pPr>
            <a:r>
              <a:rPr lang="en-US" sz="2000" dirty="0"/>
              <a:t>User should be able to authenticate to the Grid using their institution’s existing mechanisms.</a:t>
            </a:r>
          </a:p>
          <a:p>
            <a:pPr>
              <a:buClr>
                <a:srgbClr val="003399"/>
              </a:buClr>
              <a:buFont typeface="Wingdings" charset="2"/>
              <a:buNone/>
            </a:pPr>
            <a:endParaRPr lang="en-US" sz="2000" dirty="0"/>
          </a:p>
          <a:p>
            <a:pPr>
              <a:buClr>
                <a:srgbClr val="003399"/>
              </a:buClr>
            </a:pPr>
            <a:endParaRPr lang="en-US" sz="2000" dirty="0"/>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87394" name="Rectangle 2"/>
          <p:cNvSpPr>
            <a:spLocks noGrp="1" noChangeArrowheads="1"/>
          </p:cNvSpPr>
          <p:nvPr>
            <p:ph type="title"/>
          </p:nvPr>
        </p:nvSpPr>
        <p:spPr>
          <a:xfrm>
            <a:off x="76200" y="0"/>
            <a:ext cx="6858000" cy="1066800"/>
          </a:xfrm>
        </p:spPr>
        <p:txBody>
          <a:bodyPr/>
          <a:lstStyle/>
          <a:p>
            <a:r>
              <a:rPr lang="en-US" dirty="0">
                <a:solidFill>
                  <a:schemeClr val="accent6">
                    <a:lumMod val="75000"/>
                  </a:schemeClr>
                </a:solidFill>
              </a:rPr>
              <a:t>Identity Management and Federation</a:t>
            </a:r>
          </a:p>
        </p:txBody>
      </p:sp>
      <p:sp>
        <p:nvSpPr>
          <p:cNvPr id="187395" name="Rectangle 3"/>
          <p:cNvSpPr>
            <a:spLocks noGrp="1" noChangeArrowheads="1"/>
          </p:cNvSpPr>
          <p:nvPr>
            <p:ph type="body" sz="half" idx="1"/>
          </p:nvPr>
        </p:nvSpPr>
        <p:spPr>
          <a:xfrm>
            <a:off x="228600" y="1514475"/>
            <a:ext cx="8763000" cy="3983038"/>
          </a:xfrm>
          <a:noFill/>
          <a:ln/>
        </p:spPr>
        <p:txBody>
          <a:bodyPr/>
          <a:lstStyle/>
          <a:p>
            <a:pPr>
              <a:buClr>
                <a:schemeClr val="accent6">
                  <a:lumMod val="75000"/>
                </a:schemeClr>
              </a:buClr>
            </a:pPr>
            <a:r>
              <a:rPr lang="en-US" sz="2000" b="1" dirty="0"/>
              <a:t>Identity Provider (</a:t>
            </a:r>
            <a:r>
              <a:rPr lang="en-US" sz="2000" b="1" dirty="0" err="1"/>
              <a:t>IdP</a:t>
            </a:r>
            <a:r>
              <a:rPr lang="en-US" sz="2000" b="1" dirty="0"/>
              <a:t>) </a:t>
            </a:r>
          </a:p>
          <a:p>
            <a:pPr lvl="1">
              <a:buClr>
                <a:schemeClr val="accent6">
                  <a:lumMod val="75000"/>
                </a:schemeClr>
              </a:buClr>
            </a:pPr>
            <a:r>
              <a:rPr lang="en-US" sz="1800" dirty="0"/>
              <a:t>Federation partner that vouches for the identity of a user. The Identity Provider authenticates the user, and provides an authentication token to the service provider. </a:t>
            </a:r>
          </a:p>
          <a:p>
            <a:pPr lvl="1">
              <a:buClr>
                <a:schemeClr val="accent6">
                  <a:lumMod val="75000"/>
                </a:schemeClr>
              </a:buClr>
            </a:pPr>
            <a:r>
              <a:rPr lang="en-US" sz="1800" dirty="0"/>
              <a:t>The identity provider either directly authenticates the user, such as by validating a user name and password, or by indirectly authenticating the user, by validating an assertion about the user's identity, as presented by a separate identity provider. </a:t>
            </a:r>
          </a:p>
          <a:p>
            <a:pPr lvl="1">
              <a:buClr>
                <a:schemeClr val="accent6">
                  <a:lumMod val="75000"/>
                </a:schemeClr>
              </a:buClr>
            </a:pPr>
            <a:r>
              <a:rPr lang="en-US" sz="1800" dirty="0"/>
              <a:t>The identity provider handles the management of user identities in order to free the service provider from this responsibility.</a:t>
            </a:r>
            <a:endParaRPr lang="en-US" sz="1800" dirty="0" smtClean="0"/>
          </a:p>
          <a:p>
            <a:pPr lvl="1">
              <a:buClr>
                <a:schemeClr val="accent6">
                  <a:lumMod val="75000"/>
                </a:schemeClr>
              </a:buClr>
            </a:pPr>
            <a:r>
              <a:rPr lang="en-US" sz="1800" dirty="0" smtClean="0"/>
              <a:t> Enable </a:t>
            </a:r>
            <a:r>
              <a:rPr lang="en-US" sz="1800" dirty="0"/>
              <a:t>users to use their institution provided identity for authenticating to a Grid.</a:t>
            </a: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a:lstStyle/>
          <a:p>
            <a:r>
              <a:rPr lang="en-US" dirty="0" smtClean="0">
                <a:ea typeface="ＭＳ Ｐゴシック" charset="-128"/>
                <a:cs typeface="ＭＳ Ｐゴシック" charset="-128"/>
              </a:rPr>
              <a:t>Communication</a:t>
            </a:r>
            <a:endParaRPr lang="en-US" dirty="0">
              <a:ea typeface="ＭＳ Ｐゴシック" charset="-128"/>
              <a:cs typeface="ＭＳ Ｐゴシック" charset="-128"/>
            </a:endParaRPr>
          </a:p>
        </p:txBody>
      </p:sp>
      <p:sp>
        <p:nvSpPr>
          <p:cNvPr id="15363" name="Content Placeholder 2"/>
          <p:cNvSpPr>
            <a:spLocks noGrp="1"/>
          </p:cNvSpPr>
          <p:nvPr>
            <p:ph idx="1"/>
          </p:nvPr>
        </p:nvSpPr>
        <p:spPr/>
        <p:txBody>
          <a:bodyPr/>
          <a:lstStyle/>
          <a:p>
            <a:r>
              <a:rPr lang="en-US" sz="2400" dirty="0" smtClean="0">
                <a:solidFill>
                  <a:srgbClr val="000000"/>
                </a:solidFill>
                <a:ea typeface="ＭＳ Ｐゴシック" charset="-128"/>
                <a:cs typeface="ＭＳ Ｐゴシック" charset="-128"/>
              </a:rPr>
              <a:t>Communication Concepts</a:t>
            </a:r>
          </a:p>
          <a:p>
            <a:pPr lvl="1"/>
            <a:r>
              <a:rPr lang="en-US" sz="2400" dirty="0" smtClean="0">
                <a:solidFill>
                  <a:schemeClr val="accent6">
                    <a:lumMod val="75000"/>
                  </a:schemeClr>
                </a:solidFill>
                <a:ea typeface="ＭＳ Ｐゴシック" charset="-128"/>
                <a:cs typeface="ＭＳ Ｐゴシック" charset="-128"/>
              </a:rPr>
              <a:t>Integrity – </a:t>
            </a:r>
            <a:r>
              <a:rPr lang="en-US" sz="2400" dirty="0" smtClean="0">
                <a:ea typeface="ＭＳ Ｐゴシック" charset="-128"/>
                <a:cs typeface="ＭＳ Ｐゴシック" charset="-128"/>
              </a:rPr>
              <a:t>Assurance that a sent a message </a:t>
            </a:r>
            <a:r>
              <a:rPr lang="en-US" sz="2400" dirty="0" smtClean="0">
                <a:cs typeface="ＭＳ Ｐゴシック" charset="-128"/>
              </a:rPr>
              <a:t>was not altered in any manner.</a:t>
            </a:r>
            <a:endParaRPr lang="en-US" sz="2400" dirty="0" smtClean="0">
              <a:ea typeface="ＭＳ Ｐゴシック" charset="-128"/>
              <a:cs typeface="ＭＳ Ｐゴシック" charset="-128"/>
            </a:endParaRPr>
          </a:p>
          <a:p>
            <a:pPr lvl="1"/>
            <a:r>
              <a:rPr lang="en-US" sz="2400" dirty="0" smtClean="0">
                <a:solidFill>
                  <a:schemeClr val="accent6">
                    <a:lumMod val="75000"/>
                  </a:schemeClr>
                </a:solidFill>
                <a:ea typeface="ＭＳ Ｐゴシック" charset="-128"/>
                <a:cs typeface="ＭＳ Ｐゴシック" charset="-128"/>
              </a:rPr>
              <a:t>Privacy – </a:t>
            </a:r>
            <a:r>
              <a:rPr lang="en-US" sz="2400" dirty="0" smtClean="0">
                <a:solidFill>
                  <a:srgbClr val="000000"/>
                </a:solidFill>
                <a:ea typeface="ＭＳ Ｐゴシック" charset="-128"/>
                <a:cs typeface="ＭＳ Ｐゴシック" charset="-128"/>
              </a:rPr>
              <a:t>Assurance that a sent message is only readable by the </a:t>
            </a:r>
            <a:r>
              <a:rPr lang="en-US" sz="2400" dirty="0" smtClean="0">
                <a:solidFill>
                  <a:srgbClr val="000000"/>
                </a:solidFill>
                <a:cs typeface="ＭＳ Ｐゴシック" charset="-128"/>
              </a:rPr>
              <a:t>receiving party.</a:t>
            </a:r>
          </a:p>
          <a:p>
            <a:r>
              <a:rPr lang="en-US" sz="2400" dirty="0" smtClean="0">
                <a:solidFill>
                  <a:srgbClr val="000000"/>
                </a:solidFill>
                <a:ea typeface="ＭＳ Ｐゴシック" charset="-128"/>
                <a:cs typeface="ＭＳ Ｐゴシック" charset="-128"/>
              </a:rPr>
              <a:t>Communication Protocols</a:t>
            </a:r>
          </a:p>
          <a:p>
            <a:pPr lvl="1"/>
            <a:r>
              <a:rPr lang="en-US" sz="2400" dirty="0" smtClean="0">
                <a:solidFill>
                  <a:srgbClr val="000000"/>
                </a:solidFill>
                <a:cs typeface="ＭＳ Ｐゴシック" charset="-128"/>
              </a:rPr>
              <a:t>HTTPS (Transport Layer Security)</a:t>
            </a:r>
          </a:p>
          <a:p>
            <a:pPr lvl="1"/>
            <a:r>
              <a:rPr lang="en-US" sz="2400" dirty="0" smtClean="0">
                <a:solidFill>
                  <a:srgbClr val="000000"/>
                </a:solidFill>
                <a:cs typeface="ＭＳ Ｐゴシック" charset="-128"/>
              </a:rPr>
              <a:t>WS Secure Conversation (Message Level Security)</a:t>
            </a:r>
            <a:endParaRPr lang="en-US" sz="2400" dirty="0" smtClean="0">
              <a:solidFill>
                <a:srgbClr val="000000"/>
              </a:solidFill>
              <a:ea typeface="ＭＳ Ｐゴシック" charset="-128"/>
              <a:cs typeface="ＭＳ Ｐゴシック" charset="-128"/>
            </a:endParaRPr>
          </a:p>
          <a:p>
            <a:endParaRPr lang="en-US" sz="2400" dirty="0" smtClean="0">
              <a:ea typeface="ＭＳ Ｐゴシック" charset="-128"/>
              <a:cs typeface="ＭＳ Ｐゴシック" charset="-128"/>
            </a:endParaRP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4578" name="Rectangle 3"/>
          <p:cNvSpPr>
            <a:spLocks noGrp="1" noChangeArrowheads="1"/>
          </p:cNvSpPr>
          <p:nvPr>
            <p:ph type="title"/>
          </p:nvPr>
        </p:nvSpPr>
        <p:spPr>
          <a:xfrm>
            <a:off x="76200" y="0"/>
            <a:ext cx="6858000" cy="1066800"/>
          </a:xfrm>
        </p:spPr>
        <p:txBody>
          <a:bodyPr/>
          <a:lstStyle/>
          <a:p>
            <a:pPr eaLnBrk="1" hangingPunct="1"/>
            <a:r>
              <a:rPr lang="en-US" dirty="0"/>
              <a:t>Grid Account Management is Difficult</a:t>
            </a:r>
          </a:p>
        </p:txBody>
      </p:sp>
      <p:sp>
        <p:nvSpPr>
          <p:cNvPr id="2" name="Rectangle 2"/>
          <p:cNvSpPr>
            <a:spLocks noGrp="1" noChangeArrowheads="1"/>
          </p:cNvSpPr>
          <p:nvPr>
            <p:ph type="body" sz="half" idx="1"/>
          </p:nvPr>
        </p:nvSpPr>
        <p:spPr>
          <a:xfrm>
            <a:off x="152400" y="1447800"/>
            <a:ext cx="8839200" cy="4800600"/>
          </a:xfrm>
        </p:spPr>
        <p:txBody>
          <a:bodyPr/>
          <a:lstStyle/>
          <a:p>
            <a:pPr marL="0" indent="0" eaLnBrk="1" hangingPunct="1">
              <a:lnSpc>
                <a:spcPct val="90000"/>
              </a:lnSpc>
            </a:pPr>
            <a:r>
              <a:rPr lang="en-US" sz="2000" b="0"/>
              <a:t> User required to manage long term certificate and private key.</a:t>
            </a:r>
          </a:p>
          <a:p>
            <a:pPr marL="400050" lvl="1" indent="0" eaLnBrk="1" hangingPunct="1">
              <a:lnSpc>
                <a:spcPct val="90000"/>
              </a:lnSpc>
            </a:pPr>
            <a:r>
              <a:rPr lang="en-US" sz="2000"/>
              <a:t> </a:t>
            </a:r>
            <a:r>
              <a:rPr lang="en-US" sz="1800"/>
              <a:t>How are they obtained?</a:t>
            </a:r>
          </a:p>
          <a:p>
            <a:pPr marL="800100" lvl="2" indent="0" eaLnBrk="1" hangingPunct="1">
              <a:lnSpc>
                <a:spcPct val="90000"/>
              </a:lnSpc>
            </a:pPr>
            <a:r>
              <a:rPr lang="en-US"/>
              <a:t> Traditionally user generate a key pair and certificate request locally, then contact (email) a CA administrator to get a signed certificate.</a:t>
            </a:r>
          </a:p>
          <a:p>
            <a:pPr marL="400050" lvl="1" indent="0" eaLnBrk="1" hangingPunct="1">
              <a:lnSpc>
                <a:spcPct val="90000"/>
              </a:lnSpc>
            </a:pPr>
            <a:r>
              <a:rPr lang="en-US" sz="1800" b="1"/>
              <a:t> </a:t>
            </a:r>
            <a:r>
              <a:rPr lang="en-US" sz="1800"/>
              <a:t>Mobility Issues</a:t>
            </a:r>
          </a:p>
          <a:p>
            <a:pPr marL="800100" lvl="2" indent="0" eaLnBrk="1" hangingPunct="1">
              <a:lnSpc>
                <a:spcPct val="90000"/>
              </a:lnSpc>
            </a:pPr>
            <a:r>
              <a:rPr lang="en-US" sz="1800"/>
              <a:t> </a:t>
            </a:r>
            <a:r>
              <a:rPr lang="en-US"/>
              <a:t>User generally work on more that one computer</a:t>
            </a:r>
          </a:p>
          <a:p>
            <a:pPr marL="800100" lvl="2" indent="0" eaLnBrk="1" hangingPunct="1">
              <a:lnSpc>
                <a:spcPct val="90000"/>
              </a:lnSpc>
            </a:pPr>
            <a:r>
              <a:rPr lang="en-US"/>
              <a:t> Certificate and private key need to be available to users on each machine.</a:t>
            </a:r>
          </a:p>
          <a:p>
            <a:pPr marL="800100" lvl="2" indent="0" eaLnBrk="1" hangingPunct="1">
              <a:lnSpc>
                <a:spcPct val="90000"/>
              </a:lnSpc>
            </a:pPr>
            <a:r>
              <a:rPr lang="en-US"/>
              <a:t> Traditionally users need to copy around certificate and private key.</a:t>
            </a:r>
          </a:p>
          <a:p>
            <a:pPr marL="800100" lvl="2" indent="0" eaLnBrk="1" hangingPunct="1">
              <a:lnSpc>
                <a:spcPct val="90000"/>
              </a:lnSpc>
            </a:pPr>
            <a:r>
              <a:rPr lang="en-US"/>
              <a:t> Hassle for the users, some of which don’t have the expertise to accomplish</a:t>
            </a:r>
          </a:p>
          <a:p>
            <a:pPr marL="800100" lvl="2" indent="0" eaLnBrk="1" hangingPunct="1">
              <a:lnSpc>
                <a:spcPct val="90000"/>
              </a:lnSpc>
            </a:pPr>
            <a:r>
              <a:rPr lang="en-US"/>
              <a:t> Security Concerns.</a:t>
            </a:r>
          </a:p>
          <a:p>
            <a:pPr marL="0" indent="0" eaLnBrk="1" hangingPunct="1">
              <a:lnSpc>
                <a:spcPct val="90000"/>
              </a:lnSpc>
            </a:pPr>
            <a:r>
              <a:rPr lang="en-US" sz="2400"/>
              <a:t> </a:t>
            </a:r>
            <a:r>
              <a:rPr lang="en-US" sz="2000" b="0"/>
              <a:t>Difficult to administrate</a:t>
            </a:r>
          </a:p>
          <a:p>
            <a:pPr marL="400050" lvl="1" indent="0" eaLnBrk="1" hangingPunct="1">
              <a:lnSpc>
                <a:spcPct val="90000"/>
              </a:lnSpc>
            </a:pPr>
            <a:r>
              <a:rPr lang="en-US" sz="2000"/>
              <a:t> </a:t>
            </a:r>
            <a:r>
              <a:rPr lang="en-US" sz="1800"/>
              <a:t>Few tools for administrate provisioning of user accounts.</a:t>
            </a:r>
          </a:p>
          <a:p>
            <a:pPr marL="400050" lvl="1" indent="0" eaLnBrk="1" hangingPunct="1">
              <a:lnSpc>
                <a:spcPct val="90000"/>
              </a:lnSpc>
            </a:pPr>
            <a:r>
              <a:rPr lang="en-US" sz="1800"/>
              <a:t> Difficult to revoke accounts</a:t>
            </a:r>
          </a:p>
          <a:p>
            <a:pPr marL="400050" lvl="1" indent="0" eaLnBrk="1" hangingPunct="1">
              <a:lnSpc>
                <a:spcPct val="90000"/>
              </a:lnSpc>
            </a:pPr>
            <a:r>
              <a:rPr lang="en-US" sz="1800"/>
              <a:t> Limited information available to administrators for making decisions</a:t>
            </a:r>
          </a:p>
          <a:p>
            <a:pPr marL="0" indent="0" eaLnBrk="1" hangingPunct="1">
              <a:lnSpc>
                <a:spcPct val="90000"/>
              </a:lnSpc>
            </a:pPr>
            <a:r>
              <a:rPr lang="en-US" sz="2200"/>
              <a:t> </a:t>
            </a:r>
            <a:r>
              <a:rPr lang="en-US" sz="2000" b="0"/>
              <a:t>Why cant they leverage their existing accounts to access the grid?</a:t>
            </a:r>
          </a:p>
          <a:p>
            <a:pPr marL="400050" lvl="1" indent="0" eaLnBrk="1" hangingPunct="1">
              <a:lnSpc>
                <a:spcPct val="90000"/>
              </a:lnSpc>
            </a:pPr>
            <a:endParaRPr lang="en-US" sz="2000"/>
          </a:p>
          <a:p>
            <a:pPr marL="800100" lvl="2" indent="0" eaLnBrk="1" hangingPunct="1">
              <a:lnSpc>
                <a:spcPct val="90000"/>
              </a:lnSpc>
            </a:pPr>
            <a:endParaRPr lang="en-US" sz="600"/>
          </a:p>
          <a:p>
            <a:pPr marL="400050" lvl="1" indent="0" eaLnBrk="1" hangingPunct="1">
              <a:lnSpc>
                <a:spcPct val="90000"/>
              </a:lnSpc>
            </a:pPr>
            <a:endParaRPr lang="en-US" sz="600"/>
          </a:p>
          <a:p>
            <a:pPr marL="400050" lvl="1" indent="0" eaLnBrk="1" hangingPunct="1">
              <a:lnSpc>
                <a:spcPct val="85000"/>
              </a:lnSpc>
              <a:buFontTx/>
              <a:buNone/>
            </a:pPr>
            <a:endParaRPr lang="en-US" sz="1700" b="1"/>
          </a:p>
          <a:p>
            <a:pPr marL="400050" lvl="1" indent="0" eaLnBrk="1" hangingPunct="1">
              <a:lnSpc>
                <a:spcPct val="85000"/>
              </a:lnSpc>
            </a:pPr>
            <a:endParaRPr lang="en-US" sz="1400" b="1"/>
          </a:p>
          <a:p>
            <a:pPr marL="400050" lvl="1" indent="0" eaLnBrk="1" hangingPunct="1">
              <a:lnSpc>
                <a:spcPct val="85000"/>
              </a:lnSpc>
            </a:pPr>
            <a:endParaRPr lang="en-US" sz="1400" b="1"/>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a:xfrm>
            <a:off x="0" y="76200"/>
            <a:ext cx="2590800" cy="914400"/>
          </a:xfrm>
        </p:spPr>
        <p:txBody>
          <a:bodyPr/>
          <a:lstStyle/>
          <a:p>
            <a:pPr eaLnBrk="1" hangingPunct="1"/>
            <a:r>
              <a:rPr lang="en-US">
                <a:ea typeface="Arial" charset="0"/>
                <a:cs typeface="Arial" charset="0"/>
              </a:rPr>
              <a:t>Dorian</a:t>
            </a:r>
          </a:p>
        </p:txBody>
      </p:sp>
      <p:sp>
        <p:nvSpPr>
          <p:cNvPr id="59395" name="Rectangle 3"/>
          <p:cNvSpPr>
            <a:spLocks noGrp="1" noChangeArrowheads="1"/>
          </p:cNvSpPr>
          <p:nvPr>
            <p:ph type="body" sz="half" idx="1"/>
          </p:nvPr>
        </p:nvSpPr>
        <p:spPr>
          <a:xfrm>
            <a:off x="76200" y="1371600"/>
            <a:ext cx="5638800" cy="4953000"/>
          </a:xfrm>
        </p:spPr>
        <p:txBody>
          <a:bodyPr/>
          <a:lstStyle/>
          <a:p>
            <a:pPr marL="0" indent="0" eaLnBrk="1" hangingPunct="1">
              <a:buClr>
                <a:srgbClr val="2D2D8A"/>
              </a:buClr>
            </a:pPr>
            <a:r>
              <a:rPr lang="en-US" sz="1800" dirty="0" smtClean="0">
                <a:ea typeface="Arial" charset="0"/>
                <a:cs typeface="Arial" charset="0"/>
              </a:rPr>
              <a:t>Account </a:t>
            </a:r>
            <a:r>
              <a:rPr lang="en-US" sz="1800" dirty="0">
                <a:ea typeface="Arial" charset="0"/>
                <a:cs typeface="Arial" charset="0"/>
              </a:rPr>
              <a:t>Management</a:t>
            </a:r>
          </a:p>
          <a:p>
            <a:pPr lvl="1" eaLnBrk="1" hangingPunct="1">
              <a:buClr>
                <a:srgbClr val="2D2D8A"/>
              </a:buClr>
            </a:pPr>
            <a:r>
              <a:rPr lang="en-US" sz="1600" dirty="0">
                <a:ea typeface="Arial" charset="0"/>
                <a:cs typeface="Arial" charset="0"/>
              </a:rPr>
              <a:t>Administrative interface for account provisioning and management.</a:t>
            </a:r>
          </a:p>
          <a:p>
            <a:pPr lvl="1" eaLnBrk="1" hangingPunct="1">
              <a:buClr>
                <a:srgbClr val="2D2D8A"/>
              </a:buClr>
            </a:pPr>
            <a:r>
              <a:rPr lang="en-US" sz="1600" dirty="0">
                <a:ea typeface="Arial" charset="0"/>
                <a:cs typeface="Arial" charset="0"/>
              </a:rPr>
              <a:t>Built in Certificate Authority</a:t>
            </a:r>
          </a:p>
          <a:p>
            <a:pPr lvl="1" eaLnBrk="1" hangingPunct="1">
              <a:buClr>
                <a:srgbClr val="2D2D8A"/>
              </a:buClr>
            </a:pPr>
            <a:r>
              <a:rPr lang="en-US" sz="1600" dirty="0" smtClean="0">
                <a:ea typeface="Arial" charset="0"/>
                <a:cs typeface="Arial" charset="0"/>
              </a:rPr>
              <a:t>Manages/Issues PKI </a:t>
            </a:r>
            <a:r>
              <a:rPr lang="en-US" sz="1600" dirty="0">
                <a:ea typeface="Arial" charset="0"/>
                <a:cs typeface="Arial" charset="0"/>
              </a:rPr>
              <a:t>Credentials for each user.</a:t>
            </a:r>
          </a:p>
          <a:p>
            <a:pPr lvl="1" eaLnBrk="1" hangingPunct="1">
              <a:buClr>
                <a:srgbClr val="2D2D8A"/>
              </a:buClr>
            </a:pPr>
            <a:r>
              <a:rPr lang="en-US" sz="1600" dirty="0">
                <a:ea typeface="Arial" charset="0"/>
                <a:cs typeface="Arial" charset="0"/>
              </a:rPr>
              <a:t>Enables users to authenticate and</a:t>
            </a:r>
            <a:r>
              <a:rPr lang="en-US" sz="1600" dirty="0" smtClean="0">
                <a:ea typeface="Arial" charset="0"/>
                <a:cs typeface="Arial" charset="0"/>
              </a:rPr>
              <a:t> obtain PKI credentials, </a:t>
            </a:r>
            <a:r>
              <a:rPr lang="en-US" sz="1600" dirty="0">
                <a:ea typeface="Arial" charset="0"/>
                <a:cs typeface="Arial" charset="0"/>
              </a:rPr>
              <a:t>which they may use to access the grid.</a:t>
            </a:r>
          </a:p>
          <a:p>
            <a:pPr lvl="1" eaLnBrk="1" hangingPunct="1">
              <a:buClr>
                <a:srgbClr val="2D2D8A"/>
              </a:buClr>
            </a:pPr>
            <a:r>
              <a:rPr lang="en-US" sz="1600" dirty="0">
                <a:ea typeface="Arial" charset="0"/>
                <a:cs typeface="Arial" charset="0"/>
              </a:rPr>
              <a:t>Users may request service/host credentials for the Grid services they administer.</a:t>
            </a:r>
          </a:p>
          <a:p>
            <a:pPr marL="0" indent="0" eaLnBrk="1" hangingPunct="1">
              <a:buClr>
                <a:srgbClr val="2D2D8A"/>
              </a:buClr>
            </a:pPr>
            <a:r>
              <a:rPr lang="en-US" sz="1800" dirty="0">
                <a:ea typeface="Arial" charset="0"/>
                <a:cs typeface="Arial" charset="0"/>
              </a:rPr>
              <a:t>Identity Management and Federation</a:t>
            </a:r>
          </a:p>
          <a:p>
            <a:pPr lvl="1" eaLnBrk="1" hangingPunct="1">
              <a:buClr>
                <a:srgbClr val="2D2D8A"/>
              </a:buClr>
            </a:pPr>
            <a:r>
              <a:rPr lang="en-US" sz="1600" dirty="0">
                <a:ea typeface="Arial" charset="0"/>
                <a:cs typeface="Arial" charset="0"/>
              </a:rPr>
              <a:t>Integration point between external security domains and the grid.</a:t>
            </a:r>
          </a:p>
          <a:p>
            <a:pPr lvl="1" eaLnBrk="1" hangingPunct="1">
              <a:buClr>
                <a:srgbClr val="2D2D8A"/>
              </a:buClr>
            </a:pPr>
            <a:r>
              <a:rPr lang="en-US" sz="1600" dirty="0">
                <a:ea typeface="Arial" charset="0"/>
                <a:cs typeface="Arial" charset="0"/>
              </a:rPr>
              <a:t>User may use their existing credentials to authenticate to the Grid.</a:t>
            </a:r>
          </a:p>
          <a:p>
            <a:pPr lvl="1" eaLnBrk="1" hangingPunct="1">
              <a:buClr>
                <a:srgbClr val="2D2D8A"/>
              </a:buClr>
            </a:pPr>
            <a:r>
              <a:rPr lang="en-US" sz="1600" dirty="0">
                <a:ea typeface="Arial" charset="0"/>
                <a:cs typeface="Arial" charset="0"/>
              </a:rPr>
              <a:t>Automated Account Creation and </a:t>
            </a:r>
            <a:r>
              <a:rPr lang="en-US" sz="1600" dirty="0" smtClean="0">
                <a:ea typeface="Arial" charset="0"/>
                <a:cs typeface="Arial" charset="0"/>
              </a:rPr>
              <a:t>Provisioning</a:t>
            </a:r>
          </a:p>
          <a:p>
            <a:pPr marL="0" indent="0" eaLnBrk="1" hangingPunct="1">
              <a:buClr>
                <a:srgbClr val="2D2D8A"/>
              </a:buClr>
            </a:pPr>
            <a:r>
              <a:rPr lang="en-US" sz="1800" dirty="0">
                <a:ea typeface="Arial" charset="0"/>
                <a:cs typeface="Arial" charset="0"/>
              </a:rPr>
              <a:t>Built in Identity Provider</a:t>
            </a:r>
          </a:p>
          <a:p>
            <a:pPr marL="0" indent="0" eaLnBrk="1" hangingPunct="1">
              <a:buClr>
                <a:srgbClr val="2D2D8A"/>
              </a:buClr>
            </a:pPr>
            <a:r>
              <a:rPr lang="en-US" sz="1800" dirty="0">
                <a:ea typeface="Arial" charset="0"/>
                <a:cs typeface="Arial" charset="0"/>
              </a:rPr>
              <a:t>Comprehensive Administrative UI</a:t>
            </a:r>
          </a:p>
          <a:p>
            <a:pPr lvl="1" eaLnBrk="1" hangingPunct="1"/>
            <a:endParaRPr lang="en-US" sz="1800" dirty="0">
              <a:latin typeface="Tahoma" charset="0"/>
            </a:endParaRPr>
          </a:p>
          <a:p>
            <a:pPr lvl="1" eaLnBrk="1" hangingPunct="1"/>
            <a:endParaRPr lang="en-US" sz="1400" b="1" dirty="0">
              <a:latin typeface="Tahoma" charset="0"/>
            </a:endParaRPr>
          </a:p>
        </p:txBody>
      </p:sp>
      <p:pic>
        <p:nvPicPr>
          <p:cNvPr id="11268" name="Picture 4" descr="dorianSplash"/>
          <p:cNvPicPr>
            <a:picLocks noChangeAspect="1" noChangeArrowheads="1"/>
          </p:cNvPicPr>
          <p:nvPr/>
        </p:nvPicPr>
        <p:blipFill>
          <a:blip r:embed="rId3"/>
          <a:srcRect/>
          <a:stretch>
            <a:fillRect/>
          </a:stretch>
        </p:blipFill>
        <p:spPr bwMode="auto">
          <a:xfrm>
            <a:off x="5943600" y="2209800"/>
            <a:ext cx="3200400" cy="2667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a:xfrm>
            <a:off x="152400" y="76200"/>
            <a:ext cx="7010400" cy="914400"/>
          </a:xfrm>
        </p:spPr>
        <p:txBody>
          <a:bodyPr/>
          <a:lstStyle/>
          <a:p>
            <a:pPr eaLnBrk="1" hangingPunct="1"/>
            <a:r>
              <a:rPr lang="en-US"/>
              <a:t>Dorian</a:t>
            </a:r>
          </a:p>
        </p:txBody>
      </p:sp>
      <p:sp>
        <p:nvSpPr>
          <p:cNvPr id="26627" name="Rectangle 6"/>
          <p:cNvSpPr>
            <a:spLocks noGrp="1" noChangeArrowheads="1"/>
          </p:cNvSpPr>
          <p:nvPr>
            <p:ph type="body" sz="half" idx="1"/>
          </p:nvPr>
        </p:nvSpPr>
        <p:spPr>
          <a:xfrm>
            <a:off x="0" y="1371600"/>
            <a:ext cx="4191000" cy="4953000"/>
          </a:xfrm>
          <a:noFill/>
        </p:spPr>
        <p:txBody>
          <a:bodyPr/>
          <a:lstStyle/>
          <a:p>
            <a:pPr marL="0" indent="0" eaLnBrk="1" hangingPunct="1"/>
            <a:r>
              <a:rPr lang="en-US" sz="1600" dirty="0" smtClean="0"/>
              <a:t>Credential Creation</a:t>
            </a:r>
          </a:p>
          <a:p>
            <a:pPr lvl="1" eaLnBrk="1" hangingPunct="1"/>
            <a:r>
              <a:rPr lang="en-US" sz="1400" dirty="0"/>
              <a:t>User’s authenticate to </a:t>
            </a:r>
            <a:r>
              <a:rPr lang="en-US" sz="1400" dirty="0" err="1"/>
              <a:t>IdP</a:t>
            </a:r>
            <a:r>
              <a:rPr lang="en-US" sz="1400" dirty="0"/>
              <a:t>.</a:t>
            </a:r>
          </a:p>
          <a:p>
            <a:pPr lvl="1" eaLnBrk="1" hangingPunct="1"/>
            <a:r>
              <a:rPr lang="en-US" sz="1400" dirty="0"/>
              <a:t>Obtain a SAML assertion (proof) from </a:t>
            </a:r>
            <a:r>
              <a:rPr lang="en-US" sz="1400" dirty="0" err="1"/>
              <a:t>IdP</a:t>
            </a:r>
            <a:r>
              <a:rPr lang="en-US" sz="1400" dirty="0"/>
              <a:t>.</a:t>
            </a:r>
          </a:p>
          <a:p>
            <a:pPr lvl="1" eaLnBrk="1" hangingPunct="1"/>
            <a:r>
              <a:rPr lang="en-US" sz="1400" dirty="0"/>
              <a:t>Send SAML Assertion to Dorian in exchange for a grid proxy.</a:t>
            </a:r>
            <a:endParaRPr lang="en-US" sz="1400" dirty="0" smtClean="0"/>
          </a:p>
          <a:p>
            <a:pPr marL="0" indent="0" eaLnBrk="1" hangingPunct="1"/>
            <a:r>
              <a:rPr lang="en-US" sz="1600" dirty="0" smtClean="0"/>
              <a:t>Credential </a:t>
            </a:r>
            <a:r>
              <a:rPr lang="en-US" sz="1600" dirty="0"/>
              <a:t>Creation (Detailed)</a:t>
            </a:r>
          </a:p>
          <a:p>
            <a:pPr lvl="1" eaLnBrk="1" hangingPunct="1"/>
            <a:r>
              <a:rPr lang="en-US" sz="1400" dirty="0"/>
              <a:t>User Authenticates to Local </a:t>
            </a:r>
            <a:r>
              <a:rPr lang="en-US" sz="1400" dirty="0" err="1"/>
              <a:t>IdP</a:t>
            </a:r>
            <a:endParaRPr lang="en-US" sz="1400" dirty="0"/>
          </a:p>
          <a:p>
            <a:pPr lvl="1" eaLnBrk="1" hangingPunct="1"/>
            <a:r>
              <a:rPr lang="en-US" sz="1400" dirty="0"/>
              <a:t>Local </a:t>
            </a:r>
            <a:r>
              <a:rPr lang="en-US" sz="1400" dirty="0" err="1"/>
              <a:t>IdP</a:t>
            </a:r>
            <a:r>
              <a:rPr lang="en-US" sz="1400" dirty="0"/>
              <a:t> Issues </a:t>
            </a:r>
            <a:r>
              <a:rPr lang="en-US" sz="1400" b="1" i="1" dirty="0"/>
              <a:t>Signed</a:t>
            </a:r>
            <a:r>
              <a:rPr lang="en-US" sz="1400" b="1" dirty="0"/>
              <a:t> </a:t>
            </a:r>
            <a:r>
              <a:rPr lang="en-US" sz="1400" dirty="0"/>
              <a:t>SAML Assertion to user.</a:t>
            </a:r>
          </a:p>
          <a:p>
            <a:pPr lvl="1" eaLnBrk="1" hangingPunct="1"/>
            <a:r>
              <a:rPr lang="en-US" sz="1400" dirty="0"/>
              <a:t>User Authenticates to Dorian with SAML Assertion</a:t>
            </a:r>
          </a:p>
          <a:p>
            <a:pPr lvl="1" eaLnBrk="1" hangingPunct="1"/>
            <a:r>
              <a:rPr lang="en-US" sz="1400" dirty="0"/>
              <a:t>Dorian verifies the signature of the SAML Assertion.</a:t>
            </a:r>
          </a:p>
          <a:p>
            <a:pPr lvl="2" eaLnBrk="1" hangingPunct="1"/>
            <a:r>
              <a:rPr lang="en-US" sz="1400" dirty="0"/>
              <a:t>Signing </a:t>
            </a:r>
            <a:r>
              <a:rPr lang="en-US" sz="1400" dirty="0" err="1"/>
              <a:t>IdP</a:t>
            </a:r>
            <a:r>
              <a:rPr lang="en-US" sz="1400" dirty="0"/>
              <a:t> must be registered with Dorian is a trusted provider</a:t>
            </a:r>
          </a:p>
          <a:p>
            <a:pPr lvl="1" eaLnBrk="1" hangingPunct="1"/>
            <a:r>
              <a:rPr lang="en-US" sz="1400" dirty="0"/>
              <a:t>Dorian locates user’s grid account or creates one if does not exist.</a:t>
            </a:r>
          </a:p>
          <a:p>
            <a:pPr lvl="1" eaLnBrk="1" hangingPunct="1"/>
            <a:r>
              <a:rPr lang="en-US" sz="1400" dirty="0"/>
              <a:t>Dorian ensures user’s has rights to create a proxy</a:t>
            </a:r>
          </a:p>
          <a:p>
            <a:pPr lvl="1" eaLnBrk="1" hangingPunct="1"/>
            <a:r>
              <a:rPr lang="en-US" sz="1400" dirty="0"/>
              <a:t>Client and Dorian negotiate to create a proxy.</a:t>
            </a:r>
          </a:p>
          <a:p>
            <a:pPr marL="0" indent="0" eaLnBrk="1" hangingPunct="1"/>
            <a:endParaRPr lang="en-US" sz="1400" b="0" dirty="0"/>
          </a:p>
          <a:p>
            <a:pPr lvl="1" eaLnBrk="1" hangingPunct="1"/>
            <a:endParaRPr lang="en-US" sz="1400" dirty="0"/>
          </a:p>
          <a:p>
            <a:pPr lvl="1" eaLnBrk="1" hangingPunct="1"/>
            <a:endParaRPr lang="en-US" sz="1400" dirty="0"/>
          </a:p>
          <a:p>
            <a:pPr lvl="1" eaLnBrk="1" hangingPunct="1">
              <a:lnSpc>
                <a:spcPct val="85000"/>
              </a:lnSpc>
            </a:pPr>
            <a:endParaRPr lang="en-US" sz="1400" b="1" dirty="0"/>
          </a:p>
        </p:txBody>
      </p:sp>
      <p:pic>
        <p:nvPicPr>
          <p:cNvPr id="26628" name="Picture 4" descr="dorian.jpg"/>
          <p:cNvPicPr>
            <a:picLocks noChangeAspect="1"/>
          </p:cNvPicPr>
          <p:nvPr/>
        </p:nvPicPr>
        <p:blipFill>
          <a:blip r:embed="rId3"/>
          <a:srcRect/>
          <a:stretch>
            <a:fillRect/>
          </a:stretch>
        </p:blipFill>
        <p:spPr bwMode="auto">
          <a:xfrm>
            <a:off x="4086225" y="2133600"/>
            <a:ext cx="4938713" cy="33528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a:lstStyle/>
          <a:p>
            <a:r>
              <a:rPr lang="en-US" dirty="0" smtClean="0">
                <a:ea typeface="ＭＳ Ｐゴシック" charset="-128"/>
                <a:cs typeface="ＭＳ Ｐゴシック" charset="-128"/>
              </a:rPr>
              <a:t>Credential Creation Workflow</a:t>
            </a:r>
            <a:endParaRPr lang="en-US" dirty="0">
              <a:ea typeface="ＭＳ Ｐゴシック" charset="-128"/>
              <a:cs typeface="ＭＳ Ｐゴシック" charset="-128"/>
            </a:endParaRPr>
          </a:p>
        </p:txBody>
      </p:sp>
      <p:grpSp>
        <p:nvGrpSpPr>
          <p:cNvPr id="2" name="Group 20"/>
          <p:cNvGrpSpPr/>
          <p:nvPr/>
        </p:nvGrpSpPr>
        <p:grpSpPr>
          <a:xfrm>
            <a:off x="2590800" y="1950720"/>
            <a:ext cx="4343400" cy="4373880"/>
            <a:chOff x="4800600" y="1417320"/>
            <a:chExt cx="4343400" cy="4373880"/>
          </a:xfrm>
        </p:grpSpPr>
        <p:pic>
          <p:nvPicPr>
            <p:cNvPr id="6" name="Picture 5"/>
            <p:cNvPicPr>
              <a:picLocks noChangeAspect="1"/>
            </p:cNvPicPr>
            <p:nvPr/>
          </p:nvPicPr>
          <p:blipFill>
            <a:blip r:embed="rId3"/>
            <a:stretch>
              <a:fillRect/>
            </a:stretch>
          </p:blipFill>
          <p:spPr>
            <a:xfrm>
              <a:off x="5334000" y="4724400"/>
              <a:ext cx="622300" cy="673100"/>
            </a:xfrm>
            <a:prstGeom prst="rect">
              <a:avLst/>
            </a:prstGeom>
          </p:spPr>
        </p:pic>
        <p:pic>
          <p:nvPicPr>
            <p:cNvPr id="8" name="Picture 7"/>
            <p:cNvPicPr>
              <a:picLocks noChangeAspect="1"/>
            </p:cNvPicPr>
            <p:nvPr/>
          </p:nvPicPr>
          <p:blipFill>
            <a:blip r:embed="rId4"/>
            <a:stretch>
              <a:fillRect/>
            </a:stretch>
          </p:blipFill>
          <p:spPr>
            <a:xfrm>
              <a:off x="7924800" y="1828800"/>
              <a:ext cx="508000" cy="635000"/>
            </a:xfrm>
            <a:prstGeom prst="rect">
              <a:avLst/>
            </a:prstGeom>
          </p:spPr>
        </p:pic>
        <p:pic>
          <p:nvPicPr>
            <p:cNvPr id="10" name="Picture 9"/>
            <p:cNvPicPr>
              <a:picLocks noChangeAspect="1"/>
            </p:cNvPicPr>
            <p:nvPr/>
          </p:nvPicPr>
          <p:blipFill>
            <a:blip r:embed="rId5"/>
            <a:stretch>
              <a:fillRect/>
            </a:stretch>
          </p:blipFill>
          <p:spPr>
            <a:xfrm>
              <a:off x="5029200" y="1905000"/>
              <a:ext cx="1066800" cy="859367"/>
            </a:xfrm>
            <a:prstGeom prst="rect">
              <a:avLst/>
            </a:prstGeom>
          </p:spPr>
        </p:pic>
        <p:pic>
          <p:nvPicPr>
            <p:cNvPr id="13" name="Picture 12"/>
            <p:cNvPicPr>
              <a:picLocks noChangeAspect="1"/>
            </p:cNvPicPr>
            <p:nvPr/>
          </p:nvPicPr>
          <p:blipFill>
            <a:blip r:embed="rId6"/>
            <a:stretch>
              <a:fillRect/>
            </a:stretch>
          </p:blipFill>
          <p:spPr>
            <a:xfrm>
              <a:off x="7924800" y="4724400"/>
              <a:ext cx="508000" cy="647700"/>
            </a:xfrm>
            <a:prstGeom prst="rect">
              <a:avLst/>
            </a:prstGeom>
          </p:spPr>
        </p:pic>
        <p:sp>
          <p:nvSpPr>
            <p:cNvPr id="16" name="Rectangle 15"/>
            <p:cNvSpPr/>
            <p:nvPr/>
          </p:nvSpPr>
          <p:spPr>
            <a:xfrm>
              <a:off x="5257800" y="5334000"/>
              <a:ext cx="792480" cy="34798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lstStyle/>
            <a:p>
              <a:r>
                <a:rPr lang="en-US" sz="1400" b="1" dirty="0" smtClean="0">
                  <a:solidFill>
                    <a:srgbClr val="000000"/>
                  </a:solidFill>
                </a:rPr>
                <a:t>Dorian</a:t>
              </a:r>
              <a:endParaRPr lang="en-US" sz="1400" b="1" dirty="0">
                <a:solidFill>
                  <a:srgbClr val="000000"/>
                </a:solidFill>
              </a:endParaRPr>
            </a:p>
          </p:txBody>
        </p:sp>
        <p:sp>
          <p:nvSpPr>
            <p:cNvPr id="17" name="Rectangle 16"/>
            <p:cNvSpPr/>
            <p:nvPr/>
          </p:nvSpPr>
          <p:spPr>
            <a:xfrm>
              <a:off x="7543800" y="5334000"/>
              <a:ext cx="1295400" cy="34798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lstStyle/>
            <a:p>
              <a:pPr algn="ctr"/>
              <a:r>
                <a:rPr lang="en-US" sz="1400" b="1" dirty="0" smtClean="0">
                  <a:solidFill>
                    <a:srgbClr val="000000"/>
                  </a:solidFill>
                </a:rPr>
                <a:t>Grid Service</a:t>
              </a:r>
              <a:endParaRPr lang="en-US" sz="1400" b="1" dirty="0">
                <a:solidFill>
                  <a:srgbClr val="000000"/>
                </a:solidFill>
              </a:endParaRPr>
            </a:p>
          </p:txBody>
        </p:sp>
        <p:sp>
          <p:nvSpPr>
            <p:cNvPr id="18" name="Rectangle 17"/>
            <p:cNvSpPr/>
            <p:nvPr/>
          </p:nvSpPr>
          <p:spPr>
            <a:xfrm>
              <a:off x="7315200" y="2438400"/>
              <a:ext cx="1828800" cy="34798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lstStyle/>
            <a:p>
              <a:pPr algn="ctr"/>
              <a:r>
                <a:rPr lang="en-US" sz="1400" b="1" dirty="0" smtClean="0">
                  <a:solidFill>
                    <a:srgbClr val="000000"/>
                  </a:solidFill>
                </a:rPr>
                <a:t>Authentication Service</a:t>
              </a:r>
              <a:endParaRPr lang="en-US" sz="1400" b="1" dirty="0">
                <a:solidFill>
                  <a:srgbClr val="000000"/>
                </a:solidFill>
              </a:endParaRPr>
            </a:p>
          </p:txBody>
        </p:sp>
        <p:sp>
          <p:nvSpPr>
            <p:cNvPr id="19" name="Rounded Rectangle 18"/>
            <p:cNvSpPr/>
            <p:nvPr/>
          </p:nvSpPr>
          <p:spPr>
            <a:xfrm>
              <a:off x="4800600" y="1417320"/>
              <a:ext cx="4196080" cy="4373880"/>
            </a:xfrm>
            <a:prstGeom prst="roundRect">
              <a:avLst/>
            </a:prstGeom>
            <a:solidFill>
              <a:schemeClr val="accent6">
                <a:lumMod val="75000"/>
                <a:alpha val="6000"/>
              </a:schemeClr>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sp>
        <p:sp>
          <p:nvSpPr>
            <p:cNvPr id="20" name="Rectangle 19"/>
            <p:cNvSpPr/>
            <p:nvPr/>
          </p:nvSpPr>
          <p:spPr>
            <a:xfrm>
              <a:off x="5562600" y="1447800"/>
              <a:ext cx="2667000" cy="34798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lstStyle/>
            <a:p>
              <a:pPr algn="ctr"/>
              <a:r>
                <a:rPr lang="en-US" sz="1600" b="1" dirty="0" smtClean="0">
                  <a:solidFill>
                    <a:schemeClr val="accent6">
                      <a:lumMod val="75000"/>
                    </a:schemeClr>
                  </a:solidFill>
                </a:rPr>
                <a:t>Short Term Certificate</a:t>
              </a:r>
              <a:endParaRPr lang="en-US" sz="1600" b="1" dirty="0">
                <a:solidFill>
                  <a:schemeClr val="accent6">
                    <a:lumMod val="75000"/>
                  </a:schemeClr>
                </a:solidFill>
              </a:endParaRPr>
            </a:p>
          </p:txBody>
        </p:sp>
      </p:gr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a:lstStyle/>
          <a:p>
            <a:r>
              <a:rPr lang="en-US" dirty="0" smtClean="0">
                <a:ea typeface="ＭＳ Ｐゴシック" charset="-128"/>
                <a:cs typeface="ＭＳ Ｐゴシック" charset="-128"/>
              </a:rPr>
              <a:t>Credential Creation Workflow</a:t>
            </a:r>
            <a:endParaRPr lang="en-US" dirty="0">
              <a:ea typeface="ＭＳ Ｐゴシック" charset="-128"/>
              <a:cs typeface="ＭＳ Ｐゴシック" charset="-128"/>
            </a:endParaRPr>
          </a:p>
        </p:txBody>
      </p:sp>
      <p:grpSp>
        <p:nvGrpSpPr>
          <p:cNvPr id="2" name="Group 20"/>
          <p:cNvGrpSpPr/>
          <p:nvPr/>
        </p:nvGrpSpPr>
        <p:grpSpPr>
          <a:xfrm>
            <a:off x="2590800" y="1950720"/>
            <a:ext cx="4343400" cy="4373880"/>
            <a:chOff x="4800600" y="1417320"/>
            <a:chExt cx="4343400" cy="4373880"/>
          </a:xfrm>
        </p:grpSpPr>
        <p:pic>
          <p:nvPicPr>
            <p:cNvPr id="6" name="Picture 5"/>
            <p:cNvPicPr>
              <a:picLocks noChangeAspect="1"/>
            </p:cNvPicPr>
            <p:nvPr/>
          </p:nvPicPr>
          <p:blipFill>
            <a:blip r:embed="rId3"/>
            <a:stretch>
              <a:fillRect/>
            </a:stretch>
          </p:blipFill>
          <p:spPr>
            <a:xfrm>
              <a:off x="5334000" y="4724400"/>
              <a:ext cx="622300" cy="673100"/>
            </a:xfrm>
            <a:prstGeom prst="rect">
              <a:avLst/>
            </a:prstGeom>
          </p:spPr>
        </p:pic>
        <p:pic>
          <p:nvPicPr>
            <p:cNvPr id="8" name="Picture 7"/>
            <p:cNvPicPr>
              <a:picLocks noChangeAspect="1"/>
            </p:cNvPicPr>
            <p:nvPr/>
          </p:nvPicPr>
          <p:blipFill>
            <a:blip r:embed="rId4"/>
            <a:stretch>
              <a:fillRect/>
            </a:stretch>
          </p:blipFill>
          <p:spPr>
            <a:xfrm>
              <a:off x="7924800" y="1828800"/>
              <a:ext cx="508000" cy="635000"/>
            </a:xfrm>
            <a:prstGeom prst="rect">
              <a:avLst/>
            </a:prstGeom>
          </p:spPr>
        </p:pic>
        <p:pic>
          <p:nvPicPr>
            <p:cNvPr id="10" name="Picture 9"/>
            <p:cNvPicPr>
              <a:picLocks noChangeAspect="1"/>
            </p:cNvPicPr>
            <p:nvPr/>
          </p:nvPicPr>
          <p:blipFill>
            <a:blip r:embed="rId5"/>
            <a:stretch>
              <a:fillRect/>
            </a:stretch>
          </p:blipFill>
          <p:spPr>
            <a:xfrm>
              <a:off x="5029200" y="1905000"/>
              <a:ext cx="1066800" cy="859367"/>
            </a:xfrm>
            <a:prstGeom prst="rect">
              <a:avLst/>
            </a:prstGeom>
          </p:spPr>
        </p:pic>
        <p:pic>
          <p:nvPicPr>
            <p:cNvPr id="13" name="Picture 12"/>
            <p:cNvPicPr>
              <a:picLocks noChangeAspect="1"/>
            </p:cNvPicPr>
            <p:nvPr/>
          </p:nvPicPr>
          <p:blipFill>
            <a:blip r:embed="rId6"/>
            <a:stretch>
              <a:fillRect/>
            </a:stretch>
          </p:blipFill>
          <p:spPr>
            <a:xfrm>
              <a:off x="7924800" y="4724400"/>
              <a:ext cx="508000" cy="647700"/>
            </a:xfrm>
            <a:prstGeom prst="rect">
              <a:avLst/>
            </a:prstGeom>
          </p:spPr>
        </p:pic>
        <p:sp>
          <p:nvSpPr>
            <p:cNvPr id="16" name="Rectangle 15"/>
            <p:cNvSpPr/>
            <p:nvPr/>
          </p:nvSpPr>
          <p:spPr>
            <a:xfrm>
              <a:off x="5257800" y="5334000"/>
              <a:ext cx="792480" cy="34798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lstStyle/>
            <a:p>
              <a:r>
                <a:rPr lang="en-US" sz="1400" b="1" dirty="0" smtClean="0">
                  <a:solidFill>
                    <a:srgbClr val="000000"/>
                  </a:solidFill>
                </a:rPr>
                <a:t>Dorian</a:t>
              </a:r>
              <a:endParaRPr lang="en-US" sz="1400" b="1" dirty="0">
                <a:solidFill>
                  <a:srgbClr val="000000"/>
                </a:solidFill>
              </a:endParaRPr>
            </a:p>
          </p:txBody>
        </p:sp>
        <p:sp>
          <p:nvSpPr>
            <p:cNvPr id="17" name="Rectangle 16"/>
            <p:cNvSpPr/>
            <p:nvPr/>
          </p:nvSpPr>
          <p:spPr>
            <a:xfrm>
              <a:off x="7543800" y="5334000"/>
              <a:ext cx="1295400" cy="34798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lstStyle/>
            <a:p>
              <a:pPr algn="ctr"/>
              <a:r>
                <a:rPr lang="en-US" sz="1400" b="1" dirty="0" smtClean="0">
                  <a:solidFill>
                    <a:srgbClr val="000000"/>
                  </a:solidFill>
                </a:rPr>
                <a:t>Grid Service</a:t>
              </a:r>
              <a:endParaRPr lang="en-US" sz="1400" b="1" dirty="0">
                <a:solidFill>
                  <a:srgbClr val="000000"/>
                </a:solidFill>
              </a:endParaRPr>
            </a:p>
          </p:txBody>
        </p:sp>
        <p:sp>
          <p:nvSpPr>
            <p:cNvPr id="18" name="Rectangle 17"/>
            <p:cNvSpPr/>
            <p:nvPr/>
          </p:nvSpPr>
          <p:spPr>
            <a:xfrm>
              <a:off x="7315200" y="2438400"/>
              <a:ext cx="1828800" cy="34798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lstStyle/>
            <a:p>
              <a:pPr algn="ctr"/>
              <a:r>
                <a:rPr lang="en-US" sz="1400" b="1" dirty="0" smtClean="0">
                  <a:solidFill>
                    <a:srgbClr val="000000"/>
                  </a:solidFill>
                </a:rPr>
                <a:t>Authentication Service</a:t>
              </a:r>
              <a:endParaRPr lang="en-US" sz="1400" b="1" dirty="0">
                <a:solidFill>
                  <a:srgbClr val="000000"/>
                </a:solidFill>
              </a:endParaRPr>
            </a:p>
          </p:txBody>
        </p:sp>
        <p:sp>
          <p:nvSpPr>
            <p:cNvPr id="19" name="Rounded Rectangle 18"/>
            <p:cNvSpPr/>
            <p:nvPr/>
          </p:nvSpPr>
          <p:spPr>
            <a:xfrm>
              <a:off x="4800600" y="1417320"/>
              <a:ext cx="4196080" cy="4373880"/>
            </a:xfrm>
            <a:prstGeom prst="roundRect">
              <a:avLst/>
            </a:prstGeom>
            <a:solidFill>
              <a:schemeClr val="accent6">
                <a:lumMod val="75000"/>
                <a:alpha val="6000"/>
              </a:schemeClr>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sp>
        <p:sp>
          <p:nvSpPr>
            <p:cNvPr id="20" name="Rectangle 19"/>
            <p:cNvSpPr/>
            <p:nvPr/>
          </p:nvSpPr>
          <p:spPr>
            <a:xfrm>
              <a:off x="5562600" y="1447800"/>
              <a:ext cx="2667000" cy="34798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lstStyle/>
            <a:p>
              <a:pPr algn="ctr"/>
              <a:r>
                <a:rPr lang="en-US" sz="1600" b="1" dirty="0" smtClean="0">
                  <a:solidFill>
                    <a:schemeClr val="accent6">
                      <a:lumMod val="75000"/>
                    </a:schemeClr>
                  </a:solidFill>
                </a:rPr>
                <a:t>Short Term Certificate</a:t>
              </a:r>
              <a:endParaRPr lang="en-US" sz="1600" b="1" dirty="0">
                <a:solidFill>
                  <a:schemeClr val="accent6">
                    <a:lumMod val="75000"/>
                  </a:schemeClr>
                </a:solidFill>
              </a:endParaRPr>
            </a:p>
          </p:txBody>
        </p:sp>
      </p:grpSp>
      <p:cxnSp>
        <p:nvCxnSpPr>
          <p:cNvPr id="34" name="Straight Connector 33"/>
          <p:cNvCxnSpPr/>
          <p:nvPr/>
        </p:nvCxnSpPr>
        <p:spPr>
          <a:xfrm>
            <a:off x="3886200" y="2741612"/>
            <a:ext cx="1752600" cy="1588"/>
          </a:xfrm>
          <a:prstGeom prst="line">
            <a:avLst/>
          </a:prstGeom>
          <a:ln>
            <a:solidFill>
              <a:schemeClr val="tx1"/>
            </a:solidFill>
            <a:tailEnd type="triangle" w="lg"/>
          </a:ln>
        </p:spPr>
        <p:style>
          <a:lnRef idx="2">
            <a:schemeClr val="accent1"/>
          </a:lnRef>
          <a:fillRef idx="0">
            <a:schemeClr val="accent1"/>
          </a:fillRef>
          <a:effectRef idx="1">
            <a:schemeClr val="accent1"/>
          </a:effectRef>
          <a:fontRef idx="minor">
            <a:schemeClr val="tx1"/>
          </a:fontRef>
        </p:style>
      </p:cxnSp>
      <p:sp>
        <p:nvSpPr>
          <p:cNvPr id="36" name="Rectangle 35"/>
          <p:cNvSpPr/>
          <p:nvPr/>
        </p:nvSpPr>
        <p:spPr>
          <a:xfrm>
            <a:off x="4267200" y="2433320"/>
            <a:ext cx="1046480" cy="30988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lstStyle/>
          <a:p>
            <a:r>
              <a:rPr lang="en-US" sz="1200" b="1" dirty="0" smtClean="0">
                <a:solidFill>
                  <a:schemeClr val="tx1"/>
                </a:solidFill>
              </a:rPr>
              <a:t>Credential</a:t>
            </a:r>
            <a:endParaRPr lang="en-US" dirty="0"/>
          </a:p>
        </p:txBody>
      </p:sp>
      <p:sp>
        <p:nvSpPr>
          <p:cNvPr id="33" name="Rounded Rectangle 32"/>
          <p:cNvSpPr/>
          <p:nvPr/>
        </p:nvSpPr>
        <p:spPr>
          <a:xfrm>
            <a:off x="0" y="1264920"/>
            <a:ext cx="9144000" cy="563880"/>
          </a:xfrm>
          <a:prstGeom prst="roundRect">
            <a:avLst/>
          </a:prstGeom>
          <a:noFill/>
          <a:ln>
            <a:noFill/>
          </a:ln>
        </p:spPr>
        <p:style>
          <a:lnRef idx="1">
            <a:schemeClr val="accent1"/>
          </a:lnRef>
          <a:fillRef idx="3">
            <a:schemeClr val="accent1"/>
          </a:fillRef>
          <a:effectRef idx="2">
            <a:schemeClr val="accent1"/>
          </a:effectRef>
          <a:fontRef idx="minor">
            <a:schemeClr val="lt1"/>
          </a:fontRef>
        </p:style>
        <p:txBody>
          <a:bodyPr/>
          <a:lstStyle/>
          <a:p>
            <a:pPr algn="ctr"/>
            <a:r>
              <a:rPr lang="en-US" b="1" dirty="0" smtClean="0">
                <a:solidFill>
                  <a:schemeClr val="tx1"/>
                </a:solidFill>
              </a:rPr>
              <a:t>*** User authenticates with their organization using there everyday credentials ***</a:t>
            </a:r>
            <a:endParaRPr lang="en-US" b="1" dirty="0">
              <a:solidFill>
                <a:schemeClr val="tx1"/>
              </a:solidFill>
            </a:endParaRPr>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a:lstStyle/>
          <a:p>
            <a:r>
              <a:rPr lang="en-US" dirty="0" smtClean="0">
                <a:ea typeface="ＭＳ Ｐゴシック" charset="-128"/>
                <a:cs typeface="ＭＳ Ｐゴシック" charset="-128"/>
              </a:rPr>
              <a:t>Credential Creation Workflow</a:t>
            </a:r>
            <a:endParaRPr lang="en-US" dirty="0">
              <a:ea typeface="ＭＳ Ｐゴシック" charset="-128"/>
              <a:cs typeface="ＭＳ Ｐゴシック" charset="-128"/>
            </a:endParaRPr>
          </a:p>
        </p:txBody>
      </p:sp>
      <p:grpSp>
        <p:nvGrpSpPr>
          <p:cNvPr id="2" name="Group 20"/>
          <p:cNvGrpSpPr/>
          <p:nvPr/>
        </p:nvGrpSpPr>
        <p:grpSpPr>
          <a:xfrm>
            <a:off x="2590800" y="1950720"/>
            <a:ext cx="4343400" cy="4373880"/>
            <a:chOff x="4800600" y="1417320"/>
            <a:chExt cx="4343400" cy="4373880"/>
          </a:xfrm>
        </p:grpSpPr>
        <p:pic>
          <p:nvPicPr>
            <p:cNvPr id="6" name="Picture 5"/>
            <p:cNvPicPr>
              <a:picLocks noChangeAspect="1"/>
            </p:cNvPicPr>
            <p:nvPr/>
          </p:nvPicPr>
          <p:blipFill>
            <a:blip r:embed="rId3"/>
            <a:stretch>
              <a:fillRect/>
            </a:stretch>
          </p:blipFill>
          <p:spPr>
            <a:xfrm>
              <a:off x="5334000" y="4724400"/>
              <a:ext cx="622300" cy="673100"/>
            </a:xfrm>
            <a:prstGeom prst="rect">
              <a:avLst/>
            </a:prstGeom>
          </p:spPr>
        </p:pic>
        <p:pic>
          <p:nvPicPr>
            <p:cNvPr id="8" name="Picture 7"/>
            <p:cNvPicPr>
              <a:picLocks noChangeAspect="1"/>
            </p:cNvPicPr>
            <p:nvPr/>
          </p:nvPicPr>
          <p:blipFill>
            <a:blip r:embed="rId4"/>
            <a:stretch>
              <a:fillRect/>
            </a:stretch>
          </p:blipFill>
          <p:spPr>
            <a:xfrm>
              <a:off x="7924800" y="1828800"/>
              <a:ext cx="508000" cy="635000"/>
            </a:xfrm>
            <a:prstGeom prst="rect">
              <a:avLst/>
            </a:prstGeom>
          </p:spPr>
        </p:pic>
        <p:pic>
          <p:nvPicPr>
            <p:cNvPr id="10" name="Picture 9"/>
            <p:cNvPicPr>
              <a:picLocks noChangeAspect="1"/>
            </p:cNvPicPr>
            <p:nvPr/>
          </p:nvPicPr>
          <p:blipFill>
            <a:blip r:embed="rId5"/>
            <a:stretch>
              <a:fillRect/>
            </a:stretch>
          </p:blipFill>
          <p:spPr>
            <a:xfrm>
              <a:off x="5029200" y="1905000"/>
              <a:ext cx="1066800" cy="859367"/>
            </a:xfrm>
            <a:prstGeom prst="rect">
              <a:avLst/>
            </a:prstGeom>
          </p:spPr>
        </p:pic>
        <p:pic>
          <p:nvPicPr>
            <p:cNvPr id="13" name="Picture 12"/>
            <p:cNvPicPr>
              <a:picLocks noChangeAspect="1"/>
            </p:cNvPicPr>
            <p:nvPr/>
          </p:nvPicPr>
          <p:blipFill>
            <a:blip r:embed="rId6"/>
            <a:stretch>
              <a:fillRect/>
            </a:stretch>
          </p:blipFill>
          <p:spPr>
            <a:xfrm>
              <a:off x="7924800" y="4724400"/>
              <a:ext cx="508000" cy="647700"/>
            </a:xfrm>
            <a:prstGeom prst="rect">
              <a:avLst/>
            </a:prstGeom>
          </p:spPr>
        </p:pic>
        <p:sp>
          <p:nvSpPr>
            <p:cNvPr id="16" name="Rectangle 15"/>
            <p:cNvSpPr/>
            <p:nvPr/>
          </p:nvSpPr>
          <p:spPr>
            <a:xfrm>
              <a:off x="5257800" y="5334000"/>
              <a:ext cx="792480" cy="34798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lstStyle/>
            <a:p>
              <a:r>
                <a:rPr lang="en-US" sz="1400" b="1" dirty="0" smtClean="0">
                  <a:solidFill>
                    <a:srgbClr val="000000"/>
                  </a:solidFill>
                </a:rPr>
                <a:t>Dorian</a:t>
              </a:r>
              <a:endParaRPr lang="en-US" sz="1400" b="1" dirty="0">
                <a:solidFill>
                  <a:srgbClr val="000000"/>
                </a:solidFill>
              </a:endParaRPr>
            </a:p>
          </p:txBody>
        </p:sp>
        <p:sp>
          <p:nvSpPr>
            <p:cNvPr id="17" name="Rectangle 16"/>
            <p:cNvSpPr/>
            <p:nvPr/>
          </p:nvSpPr>
          <p:spPr>
            <a:xfrm>
              <a:off x="7543800" y="5334000"/>
              <a:ext cx="1295400" cy="34798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lstStyle/>
            <a:p>
              <a:pPr algn="ctr"/>
              <a:r>
                <a:rPr lang="en-US" sz="1400" b="1" dirty="0" smtClean="0">
                  <a:solidFill>
                    <a:srgbClr val="000000"/>
                  </a:solidFill>
                </a:rPr>
                <a:t>Grid Service</a:t>
              </a:r>
              <a:endParaRPr lang="en-US" sz="1400" b="1" dirty="0">
                <a:solidFill>
                  <a:srgbClr val="000000"/>
                </a:solidFill>
              </a:endParaRPr>
            </a:p>
          </p:txBody>
        </p:sp>
        <p:sp>
          <p:nvSpPr>
            <p:cNvPr id="18" name="Rectangle 17"/>
            <p:cNvSpPr/>
            <p:nvPr/>
          </p:nvSpPr>
          <p:spPr>
            <a:xfrm>
              <a:off x="7315200" y="2438400"/>
              <a:ext cx="1828800" cy="34798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lstStyle/>
            <a:p>
              <a:pPr algn="ctr"/>
              <a:r>
                <a:rPr lang="en-US" sz="1400" b="1" dirty="0" smtClean="0">
                  <a:solidFill>
                    <a:srgbClr val="000000"/>
                  </a:solidFill>
                </a:rPr>
                <a:t>Authentication Service</a:t>
              </a:r>
              <a:endParaRPr lang="en-US" sz="1400" b="1" dirty="0">
                <a:solidFill>
                  <a:srgbClr val="000000"/>
                </a:solidFill>
              </a:endParaRPr>
            </a:p>
          </p:txBody>
        </p:sp>
        <p:sp>
          <p:nvSpPr>
            <p:cNvPr id="19" name="Rounded Rectangle 18"/>
            <p:cNvSpPr/>
            <p:nvPr/>
          </p:nvSpPr>
          <p:spPr>
            <a:xfrm>
              <a:off x="4800600" y="1417320"/>
              <a:ext cx="4196080" cy="4373880"/>
            </a:xfrm>
            <a:prstGeom prst="roundRect">
              <a:avLst/>
            </a:prstGeom>
            <a:solidFill>
              <a:schemeClr val="accent6">
                <a:lumMod val="75000"/>
                <a:alpha val="6000"/>
              </a:schemeClr>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sp>
        <p:sp>
          <p:nvSpPr>
            <p:cNvPr id="20" name="Rectangle 19"/>
            <p:cNvSpPr/>
            <p:nvPr/>
          </p:nvSpPr>
          <p:spPr>
            <a:xfrm>
              <a:off x="5562600" y="1447800"/>
              <a:ext cx="2667000" cy="34798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lstStyle/>
            <a:p>
              <a:pPr algn="ctr"/>
              <a:r>
                <a:rPr lang="en-US" sz="1600" b="1" dirty="0" smtClean="0">
                  <a:solidFill>
                    <a:schemeClr val="accent6">
                      <a:lumMod val="75000"/>
                    </a:schemeClr>
                  </a:solidFill>
                </a:rPr>
                <a:t>Short Term Certificate</a:t>
              </a:r>
              <a:endParaRPr lang="en-US" sz="1600" b="1" dirty="0">
                <a:solidFill>
                  <a:schemeClr val="accent6">
                    <a:lumMod val="75000"/>
                  </a:schemeClr>
                </a:solidFill>
              </a:endParaRPr>
            </a:p>
          </p:txBody>
        </p:sp>
      </p:grpSp>
      <p:cxnSp>
        <p:nvCxnSpPr>
          <p:cNvPr id="40" name="Straight Connector 39"/>
          <p:cNvCxnSpPr/>
          <p:nvPr/>
        </p:nvCxnSpPr>
        <p:spPr>
          <a:xfrm rot="10800000">
            <a:off x="4419600" y="2743200"/>
            <a:ext cx="1295400" cy="1588"/>
          </a:xfrm>
          <a:prstGeom prst="line">
            <a:avLst/>
          </a:prstGeom>
          <a:ln>
            <a:solidFill>
              <a:schemeClr val="tx1"/>
            </a:solidFill>
            <a:tailEnd type="triangle" w="lg"/>
          </a:ln>
        </p:spPr>
        <p:style>
          <a:lnRef idx="2">
            <a:schemeClr val="accent1"/>
          </a:lnRef>
          <a:fillRef idx="0">
            <a:schemeClr val="accent1"/>
          </a:fillRef>
          <a:effectRef idx="1">
            <a:schemeClr val="accent1"/>
          </a:effectRef>
          <a:fontRef idx="minor">
            <a:schemeClr val="tx1"/>
          </a:fontRef>
        </p:style>
      </p:cxnSp>
      <p:sp>
        <p:nvSpPr>
          <p:cNvPr id="33" name="Rounded Rectangle 32"/>
          <p:cNvSpPr/>
          <p:nvPr/>
        </p:nvSpPr>
        <p:spPr>
          <a:xfrm>
            <a:off x="0" y="1264920"/>
            <a:ext cx="9144000" cy="563880"/>
          </a:xfrm>
          <a:prstGeom prst="roundRect">
            <a:avLst/>
          </a:prstGeom>
          <a:noFill/>
          <a:ln>
            <a:noFill/>
          </a:ln>
        </p:spPr>
        <p:style>
          <a:lnRef idx="1">
            <a:schemeClr val="accent1"/>
          </a:lnRef>
          <a:fillRef idx="3">
            <a:schemeClr val="accent1"/>
          </a:fillRef>
          <a:effectRef idx="2">
            <a:schemeClr val="accent1"/>
          </a:effectRef>
          <a:fontRef idx="minor">
            <a:schemeClr val="lt1"/>
          </a:fontRef>
        </p:style>
        <p:txBody>
          <a:bodyPr/>
          <a:lstStyle/>
          <a:p>
            <a:pPr algn="ctr"/>
            <a:r>
              <a:rPr lang="en-US" b="1" dirty="0" smtClean="0">
                <a:solidFill>
                  <a:schemeClr val="tx1"/>
                </a:solidFill>
              </a:rPr>
              <a:t>*** Authentication Service provides SAML Assertion proving authentication***</a:t>
            </a:r>
            <a:endParaRPr lang="en-US" b="1" dirty="0">
              <a:solidFill>
                <a:schemeClr val="tx1"/>
              </a:solidFill>
            </a:endParaRPr>
          </a:p>
        </p:txBody>
      </p:sp>
      <p:grpSp>
        <p:nvGrpSpPr>
          <p:cNvPr id="7" name="Group 40"/>
          <p:cNvGrpSpPr/>
          <p:nvPr/>
        </p:nvGrpSpPr>
        <p:grpSpPr>
          <a:xfrm>
            <a:off x="3810000" y="2590800"/>
            <a:ext cx="914400" cy="838200"/>
            <a:chOff x="4191000" y="5867400"/>
            <a:chExt cx="914400" cy="838200"/>
          </a:xfrm>
        </p:grpSpPr>
        <p:sp>
          <p:nvSpPr>
            <p:cNvPr id="42" name="Rectangle 41"/>
            <p:cNvSpPr/>
            <p:nvPr/>
          </p:nvSpPr>
          <p:spPr>
            <a:xfrm>
              <a:off x="4191000" y="6172200"/>
              <a:ext cx="914400" cy="5334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lstStyle/>
            <a:p>
              <a:pPr algn="ctr"/>
              <a:r>
                <a:rPr lang="en-US" sz="1200" b="1" dirty="0" smtClean="0">
                  <a:solidFill>
                    <a:schemeClr val="tx1"/>
                  </a:solidFill>
                </a:rPr>
                <a:t>SAML </a:t>
              </a:r>
            </a:p>
            <a:p>
              <a:pPr algn="ctr"/>
              <a:r>
                <a:rPr lang="en-US" sz="1200" b="1" dirty="0" smtClean="0">
                  <a:solidFill>
                    <a:schemeClr val="tx1"/>
                  </a:solidFill>
                </a:rPr>
                <a:t>Assertion</a:t>
              </a:r>
              <a:endParaRPr lang="en-US" dirty="0"/>
            </a:p>
          </p:txBody>
        </p:sp>
        <p:pic>
          <p:nvPicPr>
            <p:cNvPr id="43" name="Object 18"/>
            <p:cNvPicPr>
              <a:picLocks noChangeAspect="1" noChangeArrowheads="1"/>
            </p:cNvPicPr>
            <p:nvPr/>
          </p:nvPicPr>
          <p:blipFill>
            <a:blip r:embed="rId7"/>
            <a:srcRect/>
            <a:stretch>
              <a:fillRect/>
            </a:stretch>
          </p:blipFill>
          <p:spPr bwMode="auto">
            <a:xfrm>
              <a:off x="4440237" y="5867400"/>
              <a:ext cx="360363" cy="381000"/>
            </a:xfrm>
            <a:prstGeom prst="rect">
              <a:avLst/>
            </a:prstGeom>
            <a:noFill/>
            <a:ln w="28575">
              <a:miter lim="800000"/>
              <a:headEnd/>
              <a:tailEnd/>
            </a:ln>
            <a:effectLst/>
          </p:spPr>
        </p:pic>
      </p:gr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a:lstStyle/>
          <a:p>
            <a:r>
              <a:rPr lang="en-US" dirty="0" smtClean="0">
                <a:ea typeface="ＭＳ Ｐゴシック" charset="-128"/>
                <a:cs typeface="ＭＳ Ｐゴシック" charset="-128"/>
              </a:rPr>
              <a:t>Credential Creation Workflow</a:t>
            </a:r>
            <a:endParaRPr lang="en-US" dirty="0">
              <a:ea typeface="ＭＳ Ｐゴシック" charset="-128"/>
              <a:cs typeface="ＭＳ Ｐゴシック" charset="-128"/>
            </a:endParaRPr>
          </a:p>
        </p:txBody>
      </p:sp>
      <p:grpSp>
        <p:nvGrpSpPr>
          <p:cNvPr id="2" name="Group 20"/>
          <p:cNvGrpSpPr/>
          <p:nvPr/>
        </p:nvGrpSpPr>
        <p:grpSpPr>
          <a:xfrm>
            <a:off x="2590800" y="1950720"/>
            <a:ext cx="4343400" cy="4373880"/>
            <a:chOff x="4800600" y="1417320"/>
            <a:chExt cx="4343400" cy="4373880"/>
          </a:xfrm>
        </p:grpSpPr>
        <p:pic>
          <p:nvPicPr>
            <p:cNvPr id="6" name="Picture 5"/>
            <p:cNvPicPr>
              <a:picLocks noChangeAspect="1"/>
            </p:cNvPicPr>
            <p:nvPr/>
          </p:nvPicPr>
          <p:blipFill>
            <a:blip r:embed="rId3"/>
            <a:stretch>
              <a:fillRect/>
            </a:stretch>
          </p:blipFill>
          <p:spPr>
            <a:xfrm>
              <a:off x="5334000" y="4724400"/>
              <a:ext cx="622300" cy="673100"/>
            </a:xfrm>
            <a:prstGeom prst="rect">
              <a:avLst/>
            </a:prstGeom>
          </p:spPr>
        </p:pic>
        <p:pic>
          <p:nvPicPr>
            <p:cNvPr id="8" name="Picture 7"/>
            <p:cNvPicPr>
              <a:picLocks noChangeAspect="1"/>
            </p:cNvPicPr>
            <p:nvPr/>
          </p:nvPicPr>
          <p:blipFill>
            <a:blip r:embed="rId4"/>
            <a:stretch>
              <a:fillRect/>
            </a:stretch>
          </p:blipFill>
          <p:spPr>
            <a:xfrm>
              <a:off x="7924800" y="1828800"/>
              <a:ext cx="508000" cy="635000"/>
            </a:xfrm>
            <a:prstGeom prst="rect">
              <a:avLst/>
            </a:prstGeom>
          </p:spPr>
        </p:pic>
        <p:pic>
          <p:nvPicPr>
            <p:cNvPr id="10" name="Picture 9"/>
            <p:cNvPicPr>
              <a:picLocks noChangeAspect="1"/>
            </p:cNvPicPr>
            <p:nvPr/>
          </p:nvPicPr>
          <p:blipFill>
            <a:blip r:embed="rId5"/>
            <a:stretch>
              <a:fillRect/>
            </a:stretch>
          </p:blipFill>
          <p:spPr>
            <a:xfrm>
              <a:off x="5029200" y="1905000"/>
              <a:ext cx="1066800" cy="859367"/>
            </a:xfrm>
            <a:prstGeom prst="rect">
              <a:avLst/>
            </a:prstGeom>
          </p:spPr>
        </p:pic>
        <p:pic>
          <p:nvPicPr>
            <p:cNvPr id="13" name="Picture 12"/>
            <p:cNvPicPr>
              <a:picLocks noChangeAspect="1"/>
            </p:cNvPicPr>
            <p:nvPr/>
          </p:nvPicPr>
          <p:blipFill>
            <a:blip r:embed="rId6"/>
            <a:stretch>
              <a:fillRect/>
            </a:stretch>
          </p:blipFill>
          <p:spPr>
            <a:xfrm>
              <a:off x="7924800" y="4724400"/>
              <a:ext cx="508000" cy="647700"/>
            </a:xfrm>
            <a:prstGeom prst="rect">
              <a:avLst/>
            </a:prstGeom>
          </p:spPr>
        </p:pic>
        <p:sp>
          <p:nvSpPr>
            <p:cNvPr id="16" name="Rectangle 15"/>
            <p:cNvSpPr/>
            <p:nvPr/>
          </p:nvSpPr>
          <p:spPr>
            <a:xfrm>
              <a:off x="5257800" y="5334000"/>
              <a:ext cx="792480" cy="34798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lstStyle/>
            <a:p>
              <a:r>
                <a:rPr lang="en-US" sz="1400" b="1" dirty="0" smtClean="0">
                  <a:solidFill>
                    <a:srgbClr val="000000"/>
                  </a:solidFill>
                </a:rPr>
                <a:t>Dorian</a:t>
              </a:r>
              <a:endParaRPr lang="en-US" sz="1400" b="1" dirty="0">
                <a:solidFill>
                  <a:srgbClr val="000000"/>
                </a:solidFill>
              </a:endParaRPr>
            </a:p>
          </p:txBody>
        </p:sp>
        <p:sp>
          <p:nvSpPr>
            <p:cNvPr id="17" name="Rectangle 16"/>
            <p:cNvSpPr/>
            <p:nvPr/>
          </p:nvSpPr>
          <p:spPr>
            <a:xfrm>
              <a:off x="7543800" y="5334000"/>
              <a:ext cx="1295400" cy="34798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lstStyle/>
            <a:p>
              <a:pPr algn="ctr"/>
              <a:r>
                <a:rPr lang="en-US" sz="1400" b="1" dirty="0" smtClean="0">
                  <a:solidFill>
                    <a:srgbClr val="000000"/>
                  </a:solidFill>
                </a:rPr>
                <a:t>Grid Service</a:t>
              </a:r>
              <a:endParaRPr lang="en-US" sz="1400" b="1" dirty="0">
                <a:solidFill>
                  <a:srgbClr val="000000"/>
                </a:solidFill>
              </a:endParaRPr>
            </a:p>
          </p:txBody>
        </p:sp>
        <p:sp>
          <p:nvSpPr>
            <p:cNvPr id="18" name="Rectangle 17"/>
            <p:cNvSpPr/>
            <p:nvPr/>
          </p:nvSpPr>
          <p:spPr>
            <a:xfrm>
              <a:off x="7315200" y="2438400"/>
              <a:ext cx="1828800" cy="34798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lstStyle/>
            <a:p>
              <a:pPr algn="ctr"/>
              <a:r>
                <a:rPr lang="en-US" sz="1400" b="1" dirty="0" smtClean="0">
                  <a:solidFill>
                    <a:srgbClr val="000000"/>
                  </a:solidFill>
                </a:rPr>
                <a:t>Authentication Service</a:t>
              </a:r>
              <a:endParaRPr lang="en-US" sz="1400" b="1" dirty="0">
                <a:solidFill>
                  <a:srgbClr val="000000"/>
                </a:solidFill>
              </a:endParaRPr>
            </a:p>
          </p:txBody>
        </p:sp>
        <p:sp>
          <p:nvSpPr>
            <p:cNvPr id="19" name="Rounded Rectangle 18"/>
            <p:cNvSpPr/>
            <p:nvPr/>
          </p:nvSpPr>
          <p:spPr>
            <a:xfrm>
              <a:off x="4800600" y="1417320"/>
              <a:ext cx="4196080" cy="4373880"/>
            </a:xfrm>
            <a:prstGeom prst="roundRect">
              <a:avLst/>
            </a:prstGeom>
            <a:solidFill>
              <a:schemeClr val="accent6">
                <a:lumMod val="75000"/>
                <a:alpha val="6000"/>
              </a:schemeClr>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sp>
        <p:sp>
          <p:nvSpPr>
            <p:cNvPr id="20" name="Rectangle 19"/>
            <p:cNvSpPr/>
            <p:nvPr/>
          </p:nvSpPr>
          <p:spPr>
            <a:xfrm>
              <a:off x="5562600" y="1447800"/>
              <a:ext cx="2667000" cy="34798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lstStyle/>
            <a:p>
              <a:pPr algn="ctr"/>
              <a:r>
                <a:rPr lang="en-US" sz="1600" b="1" dirty="0" smtClean="0">
                  <a:solidFill>
                    <a:schemeClr val="accent6">
                      <a:lumMod val="75000"/>
                    </a:schemeClr>
                  </a:solidFill>
                </a:rPr>
                <a:t>Short Term Certificate</a:t>
              </a:r>
              <a:endParaRPr lang="en-US" sz="1600" b="1" dirty="0">
                <a:solidFill>
                  <a:schemeClr val="accent6">
                    <a:lumMod val="75000"/>
                  </a:schemeClr>
                </a:solidFill>
              </a:endParaRPr>
            </a:p>
          </p:txBody>
        </p:sp>
      </p:grpSp>
      <p:sp>
        <p:nvSpPr>
          <p:cNvPr id="33" name="Rounded Rectangle 32"/>
          <p:cNvSpPr/>
          <p:nvPr/>
        </p:nvSpPr>
        <p:spPr>
          <a:xfrm>
            <a:off x="0" y="1264920"/>
            <a:ext cx="9144000" cy="563880"/>
          </a:xfrm>
          <a:prstGeom prst="roundRect">
            <a:avLst/>
          </a:prstGeom>
          <a:noFill/>
          <a:ln>
            <a:noFill/>
          </a:ln>
        </p:spPr>
        <p:style>
          <a:lnRef idx="1">
            <a:schemeClr val="accent1"/>
          </a:lnRef>
          <a:fillRef idx="3">
            <a:schemeClr val="accent1"/>
          </a:fillRef>
          <a:effectRef idx="2">
            <a:schemeClr val="accent1"/>
          </a:effectRef>
          <a:fontRef idx="minor">
            <a:schemeClr val="lt1"/>
          </a:fontRef>
        </p:style>
        <p:txBody>
          <a:bodyPr/>
          <a:lstStyle/>
          <a:p>
            <a:pPr algn="ctr"/>
            <a:r>
              <a:rPr lang="en-US" b="1" dirty="0" smtClean="0">
                <a:solidFill>
                  <a:schemeClr val="tx1"/>
                </a:solidFill>
              </a:rPr>
              <a:t>*** Client generates key pair which will make up proxy/short term certificate***</a:t>
            </a:r>
            <a:endParaRPr lang="en-US" b="1" dirty="0">
              <a:solidFill>
                <a:schemeClr val="tx1"/>
              </a:solidFill>
            </a:endParaRPr>
          </a:p>
        </p:txBody>
      </p:sp>
      <p:grpSp>
        <p:nvGrpSpPr>
          <p:cNvPr id="7" name="Group 40"/>
          <p:cNvGrpSpPr/>
          <p:nvPr/>
        </p:nvGrpSpPr>
        <p:grpSpPr>
          <a:xfrm>
            <a:off x="3810000" y="2590800"/>
            <a:ext cx="914400" cy="838200"/>
            <a:chOff x="4191000" y="5867400"/>
            <a:chExt cx="914400" cy="838200"/>
          </a:xfrm>
        </p:grpSpPr>
        <p:sp>
          <p:nvSpPr>
            <p:cNvPr id="42" name="Rectangle 41"/>
            <p:cNvSpPr/>
            <p:nvPr/>
          </p:nvSpPr>
          <p:spPr>
            <a:xfrm>
              <a:off x="4191000" y="6172200"/>
              <a:ext cx="914400" cy="5334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lstStyle/>
            <a:p>
              <a:pPr algn="ctr"/>
              <a:r>
                <a:rPr lang="en-US" sz="1200" b="1" dirty="0" smtClean="0">
                  <a:solidFill>
                    <a:schemeClr val="tx1"/>
                  </a:solidFill>
                </a:rPr>
                <a:t>SAML </a:t>
              </a:r>
            </a:p>
            <a:p>
              <a:pPr algn="ctr"/>
              <a:r>
                <a:rPr lang="en-US" sz="1200" b="1" dirty="0" smtClean="0">
                  <a:solidFill>
                    <a:schemeClr val="tx1"/>
                  </a:solidFill>
                </a:rPr>
                <a:t>Assertion</a:t>
              </a:r>
              <a:endParaRPr lang="en-US" dirty="0"/>
            </a:p>
          </p:txBody>
        </p:sp>
        <p:pic>
          <p:nvPicPr>
            <p:cNvPr id="43" name="Object 18"/>
            <p:cNvPicPr>
              <a:picLocks noChangeAspect="1" noChangeArrowheads="1"/>
            </p:cNvPicPr>
            <p:nvPr/>
          </p:nvPicPr>
          <p:blipFill>
            <a:blip r:embed="rId7"/>
            <a:srcRect/>
            <a:stretch>
              <a:fillRect/>
            </a:stretch>
          </p:blipFill>
          <p:spPr bwMode="auto">
            <a:xfrm>
              <a:off x="4440237" y="5867400"/>
              <a:ext cx="360363" cy="381000"/>
            </a:xfrm>
            <a:prstGeom prst="rect">
              <a:avLst/>
            </a:prstGeom>
            <a:noFill/>
            <a:ln w="28575">
              <a:miter lim="800000"/>
              <a:headEnd/>
              <a:tailEnd/>
            </a:ln>
            <a:effectLst/>
          </p:spPr>
        </p:pic>
      </p:grpSp>
      <p:grpSp>
        <p:nvGrpSpPr>
          <p:cNvPr id="11" name="Group 37"/>
          <p:cNvGrpSpPr/>
          <p:nvPr/>
        </p:nvGrpSpPr>
        <p:grpSpPr>
          <a:xfrm>
            <a:off x="4267200" y="2514600"/>
            <a:ext cx="1219200" cy="838200"/>
            <a:chOff x="3962400" y="5943600"/>
            <a:chExt cx="1219200" cy="838200"/>
          </a:xfrm>
        </p:grpSpPr>
        <p:pic>
          <p:nvPicPr>
            <p:cNvPr id="39" name="Picture 38" descr="login.png"/>
            <p:cNvPicPr>
              <a:picLocks noChangeAspect="1"/>
            </p:cNvPicPr>
            <p:nvPr/>
          </p:nvPicPr>
          <p:blipFill>
            <a:blip r:embed="rId8"/>
            <a:stretch>
              <a:fillRect/>
            </a:stretch>
          </p:blipFill>
          <p:spPr>
            <a:xfrm>
              <a:off x="4419600" y="5943600"/>
              <a:ext cx="381000" cy="381000"/>
            </a:xfrm>
            <a:prstGeom prst="rect">
              <a:avLst/>
            </a:prstGeom>
          </p:spPr>
        </p:pic>
        <p:sp>
          <p:nvSpPr>
            <p:cNvPr id="41" name="Rectangle 40"/>
            <p:cNvSpPr/>
            <p:nvPr/>
          </p:nvSpPr>
          <p:spPr>
            <a:xfrm>
              <a:off x="3962400" y="6324600"/>
              <a:ext cx="1219200" cy="4572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lstStyle/>
            <a:p>
              <a:pPr algn="ctr"/>
              <a:r>
                <a:rPr lang="en-US" sz="1200" b="1" dirty="0" smtClean="0">
                  <a:solidFill>
                    <a:schemeClr val="tx1"/>
                  </a:solidFill>
                </a:rPr>
                <a:t>Key </a:t>
              </a:r>
            </a:p>
            <a:p>
              <a:pPr algn="ctr"/>
              <a:r>
                <a:rPr lang="en-US" sz="1200" b="1" dirty="0" smtClean="0">
                  <a:solidFill>
                    <a:schemeClr val="tx1"/>
                  </a:solidFill>
                </a:rPr>
                <a:t>Pair</a:t>
              </a:r>
              <a:endParaRPr lang="en-US" dirty="0"/>
            </a:p>
          </p:txBody>
        </p:sp>
      </p:gr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a:lstStyle/>
          <a:p>
            <a:r>
              <a:rPr lang="en-US" dirty="0" smtClean="0">
                <a:ea typeface="ＭＳ Ｐゴシック" charset="-128"/>
                <a:cs typeface="ＭＳ Ｐゴシック" charset="-128"/>
              </a:rPr>
              <a:t>Credential Creation Workflow</a:t>
            </a:r>
            <a:endParaRPr lang="en-US" dirty="0">
              <a:ea typeface="ＭＳ Ｐゴシック" charset="-128"/>
              <a:cs typeface="ＭＳ Ｐゴシック" charset="-128"/>
            </a:endParaRPr>
          </a:p>
        </p:txBody>
      </p:sp>
      <p:grpSp>
        <p:nvGrpSpPr>
          <p:cNvPr id="2" name="Group 20"/>
          <p:cNvGrpSpPr/>
          <p:nvPr/>
        </p:nvGrpSpPr>
        <p:grpSpPr>
          <a:xfrm>
            <a:off x="2590800" y="1950720"/>
            <a:ext cx="4343400" cy="4373880"/>
            <a:chOff x="4800600" y="1417320"/>
            <a:chExt cx="4343400" cy="4373880"/>
          </a:xfrm>
        </p:grpSpPr>
        <p:pic>
          <p:nvPicPr>
            <p:cNvPr id="6" name="Picture 5"/>
            <p:cNvPicPr>
              <a:picLocks noChangeAspect="1"/>
            </p:cNvPicPr>
            <p:nvPr/>
          </p:nvPicPr>
          <p:blipFill>
            <a:blip r:embed="rId3"/>
            <a:stretch>
              <a:fillRect/>
            </a:stretch>
          </p:blipFill>
          <p:spPr>
            <a:xfrm>
              <a:off x="5334000" y="4724400"/>
              <a:ext cx="622300" cy="673100"/>
            </a:xfrm>
            <a:prstGeom prst="rect">
              <a:avLst/>
            </a:prstGeom>
          </p:spPr>
        </p:pic>
        <p:pic>
          <p:nvPicPr>
            <p:cNvPr id="8" name="Picture 7"/>
            <p:cNvPicPr>
              <a:picLocks noChangeAspect="1"/>
            </p:cNvPicPr>
            <p:nvPr/>
          </p:nvPicPr>
          <p:blipFill>
            <a:blip r:embed="rId4"/>
            <a:stretch>
              <a:fillRect/>
            </a:stretch>
          </p:blipFill>
          <p:spPr>
            <a:xfrm>
              <a:off x="7924800" y="1828800"/>
              <a:ext cx="508000" cy="635000"/>
            </a:xfrm>
            <a:prstGeom prst="rect">
              <a:avLst/>
            </a:prstGeom>
          </p:spPr>
        </p:pic>
        <p:pic>
          <p:nvPicPr>
            <p:cNvPr id="10" name="Picture 9"/>
            <p:cNvPicPr>
              <a:picLocks noChangeAspect="1"/>
            </p:cNvPicPr>
            <p:nvPr/>
          </p:nvPicPr>
          <p:blipFill>
            <a:blip r:embed="rId5"/>
            <a:stretch>
              <a:fillRect/>
            </a:stretch>
          </p:blipFill>
          <p:spPr>
            <a:xfrm>
              <a:off x="5029200" y="1905000"/>
              <a:ext cx="1066800" cy="859367"/>
            </a:xfrm>
            <a:prstGeom prst="rect">
              <a:avLst/>
            </a:prstGeom>
          </p:spPr>
        </p:pic>
        <p:pic>
          <p:nvPicPr>
            <p:cNvPr id="13" name="Picture 12"/>
            <p:cNvPicPr>
              <a:picLocks noChangeAspect="1"/>
            </p:cNvPicPr>
            <p:nvPr/>
          </p:nvPicPr>
          <p:blipFill>
            <a:blip r:embed="rId6"/>
            <a:stretch>
              <a:fillRect/>
            </a:stretch>
          </p:blipFill>
          <p:spPr>
            <a:xfrm>
              <a:off x="7924800" y="4724400"/>
              <a:ext cx="508000" cy="647700"/>
            </a:xfrm>
            <a:prstGeom prst="rect">
              <a:avLst/>
            </a:prstGeom>
          </p:spPr>
        </p:pic>
        <p:sp>
          <p:nvSpPr>
            <p:cNvPr id="16" name="Rectangle 15"/>
            <p:cNvSpPr/>
            <p:nvPr/>
          </p:nvSpPr>
          <p:spPr>
            <a:xfrm>
              <a:off x="5257800" y="5334000"/>
              <a:ext cx="792480" cy="34798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lstStyle/>
            <a:p>
              <a:r>
                <a:rPr lang="en-US" sz="1400" b="1" dirty="0" smtClean="0">
                  <a:solidFill>
                    <a:srgbClr val="000000"/>
                  </a:solidFill>
                </a:rPr>
                <a:t>Dorian</a:t>
              </a:r>
              <a:endParaRPr lang="en-US" sz="1400" b="1" dirty="0">
                <a:solidFill>
                  <a:srgbClr val="000000"/>
                </a:solidFill>
              </a:endParaRPr>
            </a:p>
          </p:txBody>
        </p:sp>
        <p:sp>
          <p:nvSpPr>
            <p:cNvPr id="17" name="Rectangle 16"/>
            <p:cNvSpPr/>
            <p:nvPr/>
          </p:nvSpPr>
          <p:spPr>
            <a:xfrm>
              <a:off x="7543800" y="5334000"/>
              <a:ext cx="1295400" cy="34798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lstStyle/>
            <a:p>
              <a:pPr algn="ctr"/>
              <a:r>
                <a:rPr lang="en-US" sz="1400" b="1" dirty="0" smtClean="0">
                  <a:solidFill>
                    <a:srgbClr val="000000"/>
                  </a:solidFill>
                </a:rPr>
                <a:t>Grid Service</a:t>
              </a:r>
              <a:endParaRPr lang="en-US" sz="1400" b="1" dirty="0">
                <a:solidFill>
                  <a:srgbClr val="000000"/>
                </a:solidFill>
              </a:endParaRPr>
            </a:p>
          </p:txBody>
        </p:sp>
        <p:sp>
          <p:nvSpPr>
            <p:cNvPr id="18" name="Rectangle 17"/>
            <p:cNvSpPr/>
            <p:nvPr/>
          </p:nvSpPr>
          <p:spPr>
            <a:xfrm>
              <a:off x="7315200" y="2438400"/>
              <a:ext cx="1828800" cy="34798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lstStyle/>
            <a:p>
              <a:pPr algn="ctr"/>
              <a:r>
                <a:rPr lang="en-US" sz="1400" b="1" dirty="0" smtClean="0">
                  <a:solidFill>
                    <a:srgbClr val="000000"/>
                  </a:solidFill>
                </a:rPr>
                <a:t>Authentication Service</a:t>
              </a:r>
              <a:endParaRPr lang="en-US" sz="1400" b="1" dirty="0">
                <a:solidFill>
                  <a:srgbClr val="000000"/>
                </a:solidFill>
              </a:endParaRPr>
            </a:p>
          </p:txBody>
        </p:sp>
        <p:sp>
          <p:nvSpPr>
            <p:cNvPr id="19" name="Rounded Rectangle 18"/>
            <p:cNvSpPr/>
            <p:nvPr/>
          </p:nvSpPr>
          <p:spPr>
            <a:xfrm>
              <a:off x="4800600" y="1417320"/>
              <a:ext cx="4196080" cy="4373880"/>
            </a:xfrm>
            <a:prstGeom prst="roundRect">
              <a:avLst/>
            </a:prstGeom>
            <a:solidFill>
              <a:schemeClr val="accent6">
                <a:lumMod val="75000"/>
                <a:alpha val="6000"/>
              </a:schemeClr>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sp>
        <p:sp>
          <p:nvSpPr>
            <p:cNvPr id="20" name="Rectangle 19"/>
            <p:cNvSpPr/>
            <p:nvPr/>
          </p:nvSpPr>
          <p:spPr>
            <a:xfrm>
              <a:off x="5562600" y="1447800"/>
              <a:ext cx="2667000" cy="34798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lstStyle/>
            <a:p>
              <a:pPr algn="ctr"/>
              <a:r>
                <a:rPr lang="en-US" sz="1600" b="1" dirty="0" smtClean="0">
                  <a:solidFill>
                    <a:schemeClr val="accent6">
                      <a:lumMod val="75000"/>
                    </a:schemeClr>
                  </a:solidFill>
                </a:rPr>
                <a:t>Short Term Certificate</a:t>
              </a:r>
              <a:endParaRPr lang="en-US" sz="1600" b="1" dirty="0">
                <a:solidFill>
                  <a:schemeClr val="accent6">
                    <a:lumMod val="75000"/>
                  </a:schemeClr>
                </a:solidFill>
              </a:endParaRPr>
            </a:p>
          </p:txBody>
        </p:sp>
      </p:grpSp>
      <p:sp>
        <p:nvSpPr>
          <p:cNvPr id="33" name="Rounded Rectangle 32"/>
          <p:cNvSpPr/>
          <p:nvPr/>
        </p:nvSpPr>
        <p:spPr>
          <a:xfrm>
            <a:off x="0" y="1264920"/>
            <a:ext cx="9144000" cy="563880"/>
          </a:xfrm>
          <a:prstGeom prst="roundRect">
            <a:avLst/>
          </a:prstGeom>
          <a:noFill/>
          <a:ln>
            <a:noFill/>
          </a:ln>
        </p:spPr>
        <p:style>
          <a:lnRef idx="1">
            <a:schemeClr val="accent1"/>
          </a:lnRef>
          <a:fillRef idx="3">
            <a:schemeClr val="accent1"/>
          </a:fillRef>
          <a:effectRef idx="2">
            <a:schemeClr val="accent1"/>
          </a:effectRef>
          <a:fontRef idx="minor">
            <a:schemeClr val="lt1"/>
          </a:fontRef>
        </p:style>
        <p:txBody>
          <a:bodyPr/>
          <a:lstStyle/>
          <a:p>
            <a:pPr algn="ctr"/>
            <a:r>
              <a:rPr lang="en-US" b="1" dirty="0" smtClean="0">
                <a:solidFill>
                  <a:schemeClr val="tx1"/>
                </a:solidFill>
              </a:rPr>
              <a:t>*** Client sends SAML Assertion and Public Key to Dorian***</a:t>
            </a:r>
            <a:endParaRPr lang="en-US" b="1" dirty="0">
              <a:solidFill>
                <a:schemeClr val="tx1"/>
              </a:solidFill>
            </a:endParaRPr>
          </a:p>
        </p:txBody>
      </p:sp>
      <p:grpSp>
        <p:nvGrpSpPr>
          <p:cNvPr id="11" name="Group 36"/>
          <p:cNvGrpSpPr/>
          <p:nvPr/>
        </p:nvGrpSpPr>
        <p:grpSpPr>
          <a:xfrm>
            <a:off x="3581400" y="2514600"/>
            <a:ext cx="1219200" cy="838200"/>
            <a:chOff x="3962400" y="5943600"/>
            <a:chExt cx="1219200" cy="838200"/>
          </a:xfrm>
        </p:grpSpPr>
        <p:pic>
          <p:nvPicPr>
            <p:cNvPr id="47" name="Picture 46" descr="login.png"/>
            <p:cNvPicPr>
              <a:picLocks noChangeAspect="1"/>
            </p:cNvPicPr>
            <p:nvPr/>
          </p:nvPicPr>
          <p:blipFill>
            <a:blip r:embed="rId7"/>
            <a:stretch>
              <a:fillRect/>
            </a:stretch>
          </p:blipFill>
          <p:spPr>
            <a:xfrm>
              <a:off x="4419600" y="5943600"/>
              <a:ext cx="381000" cy="381000"/>
            </a:xfrm>
            <a:prstGeom prst="rect">
              <a:avLst/>
            </a:prstGeom>
          </p:spPr>
        </p:pic>
        <p:sp>
          <p:nvSpPr>
            <p:cNvPr id="48" name="Rectangle 47"/>
            <p:cNvSpPr/>
            <p:nvPr/>
          </p:nvSpPr>
          <p:spPr>
            <a:xfrm>
              <a:off x="3962400" y="6324600"/>
              <a:ext cx="1219200" cy="4572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lstStyle/>
            <a:p>
              <a:pPr algn="ctr"/>
              <a:r>
                <a:rPr lang="en-US" sz="1200" b="1" dirty="0" smtClean="0">
                  <a:solidFill>
                    <a:schemeClr val="tx1"/>
                  </a:solidFill>
                </a:rPr>
                <a:t>Private</a:t>
              </a:r>
            </a:p>
            <a:p>
              <a:pPr algn="ctr"/>
              <a:r>
                <a:rPr lang="en-US" sz="1200" b="1" dirty="0" smtClean="0">
                  <a:solidFill>
                    <a:schemeClr val="tx1"/>
                  </a:solidFill>
                </a:rPr>
                <a:t>Key</a:t>
              </a:r>
              <a:endParaRPr lang="en-US" dirty="0"/>
            </a:p>
          </p:txBody>
        </p:sp>
      </p:grpSp>
      <p:cxnSp>
        <p:nvCxnSpPr>
          <p:cNvPr id="49" name="Straight Connector 48"/>
          <p:cNvCxnSpPr/>
          <p:nvPr/>
        </p:nvCxnSpPr>
        <p:spPr>
          <a:xfrm rot="5400000">
            <a:off x="2401094" y="4228306"/>
            <a:ext cx="1905000" cy="1588"/>
          </a:xfrm>
          <a:prstGeom prst="line">
            <a:avLst/>
          </a:prstGeom>
          <a:ln>
            <a:solidFill>
              <a:schemeClr val="tx1"/>
            </a:solidFill>
            <a:tailEnd type="triangle" w="lg"/>
          </a:ln>
        </p:spPr>
        <p:style>
          <a:lnRef idx="2">
            <a:schemeClr val="accent1"/>
          </a:lnRef>
          <a:fillRef idx="0">
            <a:schemeClr val="accent1"/>
          </a:fillRef>
          <a:effectRef idx="1">
            <a:schemeClr val="accent1"/>
          </a:effectRef>
          <a:fontRef idx="minor">
            <a:schemeClr val="tx1"/>
          </a:fontRef>
        </p:style>
      </p:cxnSp>
      <p:grpSp>
        <p:nvGrpSpPr>
          <p:cNvPr id="12" name="Group 35"/>
          <p:cNvGrpSpPr/>
          <p:nvPr/>
        </p:nvGrpSpPr>
        <p:grpSpPr>
          <a:xfrm>
            <a:off x="2514600" y="3352800"/>
            <a:ext cx="914400" cy="838200"/>
            <a:chOff x="4191000" y="5867400"/>
            <a:chExt cx="914400" cy="838200"/>
          </a:xfrm>
        </p:grpSpPr>
        <p:sp>
          <p:nvSpPr>
            <p:cNvPr id="51" name="Rectangle 50"/>
            <p:cNvSpPr/>
            <p:nvPr/>
          </p:nvSpPr>
          <p:spPr>
            <a:xfrm>
              <a:off x="4191000" y="6172200"/>
              <a:ext cx="914400" cy="5334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lstStyle/>
            <a:p>
              <a:pPr algn="ctr"/>
              <a:r>
                <a:rPr lang="en-US" sz="1200" b="1" dirty="0" smtClean="0">
                  <a:solidFill>
                    <a:schemeClr val="tx1"/>
                  </a:solidFill>
                </a:rPr>
                <a:t>SAML </a:t>
              </a:r>
            </a:p>
            <a:p>
              <a:pPr algn="ctr"/>
              <a:r>
                <a:rPr lang="en-US" sz="1200" b="1" dirty="0" smtClean="0">
                  <a:solidFill>
                    <a:schemeClr val="tx1"/>
                  </a:solidFill>
                </a:rPr>
                <a:t>Assertion</a:t>
              </a:r>
              <a:endParaRPr lang="en-US" dirty="0"/>
            </a:p>
          </p:txBody>
        </p:sp>
        <p:pic>
          <p:nvPicPr>
            <p:cNvPr id="52" name="Object 18"/>
            <p:cNvPicPr>
              <a:picLocks noChangeAspect="1" noChangeArrowheads="1"/>
            </p:cNvPicPr>
            <p:nvPr/>
          </p:nvPicPr>
          <p:blipFill>
            <a:blip r:embed="rId8"/>
            <a:srcRect/>
            <a:stretch>
              <a:fillRect/>
            </a:stretch>
          </p:blipFill>
          <p:spPr bwMode="auto">
            <a:xfrm>
              <a:off x="4440237" y="5867400"/>
              <a:ext cx="360363" cy="381000"/>
            </a:xfrm>
            <a:prstGeom prst="rect">
              <a:avLst/>
            </a:prstGeom>
            <a:noFill/>
            <a:ln w="28575">
              <a:miter lim="800000"/>
              <a:headEnd/>
              <a:tailEnd/>
            </a:ln>
            <a:effectLst/>
          </p:spPr>
        </p:pic>
      </p:grpSp>
      <p:grpSp>
        <p:nvGrpSpPr>
          <p:cNvPr id="14" name="Group 52"/>
          <p:cNvGrpSpPr/>
          <p:nvPr/>
        </p:nvGrpSpPr>
        <p:grpSpPr>
          <a:xfrm>
            <a:off x="2286000" y="4191000"/>
            <a:ext cx="1219200" cy="838200"/>
            <a:chOff x="3962400" y="5943600"/>
            <a:chExt cx="1219200" cy="838200"/>
          </a:xfrm>
        </p:grpSpPr>
        <p:pic>
          <p:nvPicPr>
            <p:cNvPr id="54" name="Picture 53" descr="login.png"/>
            <p:cNvPicPr>
              <a:picLocks noChangeAspect="1"/>
            </p:cNvPicPr>
            <p:nvPr/>
          </p:nvPicPr>
          <p:blipFill>
            <a:blip r:embed="rId7"/>
            <a:stretch>
              <a:fillRect/>
            </a:stretch>
          </p:blipFill>
          <p:spPr>
            <a:xfrm>
              <a:off x="4419600" y="5943600"/>
              <a:ext cx="381000" cy="381000"/>
            </a:xfrm>
            <a:prstGeom prst="rect">
              <a:avLst/>
            </a:prstGeom>
          </p:spPr>
        </p:pic>
        <p:sp>
          <p:nvSpPr>
            <p:cNvPr id="55" name="Rectangle 54"/>
            <p:cNvSpPr/>
            <p:nvPr/>
          </p:nvSpPr>
          <p:spPr>
            <a:xfrm>
              <a:off x="3962400" y="6324600"/>
              <a:ext cx="1219200" cy="4572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lstStyle/>
            <a:p>
              <a:pPr algn="ctr"/>
              <a:r>
                <a:rPr lang="en-US" sz="1200" b="1" dirty="0" smtClean="0">
                  <a:solidFill>
                    <a:schemeClr val="tx1"/>
                  </a:solidFill>
                </a:rPr>
                <a:t>Public</a:t>
              </a:r>
            </a:p>
            <a:p>
              <a:pPr algn="ctr"/>
              <a:r>
                <a:rPr lang="en-US" sz="1200" b="1" dirty="0" smtClean="0">
                  <a:solidFill>
                    <a:schemeClr val="tx1"/>
                  </a:solidFill>
                </a:rPr>
                <a:t>Key</a:t>
              </a:r>
            </a:p>
          </p:txBody>
        </p:sp>
      </p:gr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a:lstStyle/>
          <a:p>
            <a:r>
              <a:rPr lang="en-US" dirty="0" smtClean="0">
                <a:ea typeface="ＭＳ Ｐゴシック" charset="-128"/>
                <a:cs typeface="ＭＳ Ｐゴシック" charset="-128"/>
              </a:rPr>
              <a:t>Credential Creation Workflow</a:t>
            </a:r>
            <a:endParaRPr lang="en-US" dirty="0">
              <a:ea typeface="ＭＳ Ｐゴシック" charset="-128"/>
              <a:cs typeface="ＭＳ Ｐゴシック" charset="-128"/>
            </a:endParaRPr>
          </a:p>
        </p:txBody>
      </p:sp>
      <p:grpSp>
        <p:nvGrpSpPr>
          <p:cNvPr id="2" name="Group 20"/>
          <p:cNvGrpSpPr/>
          <p:nvPr/>
        </p:nvGrpSpPr>
        <p:grpSpPr>
          <a:xfrm>
            <a:off x="2590800" y="1950720"/>
            <a:ext cx="4343400" cy="4373880"/>
            <a:chOff x="4800600" y="1417320"/>
            <a:chExt cx="4343400" cy="4373880"/>
          </a:xfrm>
        </p:grpSpPr>
        <p:pic>
          <p:nvPicPr>
            <p:cNvPr id="6" name="Picture 5"/>
            <p:cNvPicPr>
              <a:picLocks noChangeAspect="1"/>
            </p:cNvPicPr>
            <p:nvPr/>
          </p:nvPicPr>
          <p:blipFill>
            <a:blip r:embed="rId3"/>
            <a:stretch>
              <a:fillRect/>
            </a:stretch>
          </p:blipFill>
          <p:spPr>
            <a:xfrm>
              <a:off x="5334000" y="4724400"/>
              <a:ext cx="622300" cy="673100"/>
            </a:xfrm>
            <a:prstGeom prst="rect">
              <a:avLst/>
            </a:prstGeom>
          </p:spPr>
        </p:pic>
        <p:pic>
          <p:nvPicPr>
            <p:cNvPr id="8" name="Picture 7"/>
            <p:cNvPicPr>
              <a:picLocks noChangeAspect="1"/>
            </p:cNvPicPr>
            <p:nvPr/>
          </p:nvPicPr>
          <p:blipFill>
            <a:blip r:embed="rId4"/>
            <a:stretch>
              <a:fillRect/>
            </a:stretch>
          </p:blipFill>
          <p:spPr>
            <a:xfrm>
              <a:off x="7924800" y="1828800"/>
              <a:ext cx="508000" cy="635000"/>
            </a:xfrm>
            <a:prstGeom prst="rect">
              <a:avLst/>
            </a:prstGeom>
          </p:spPr>
        </p:pic>
        <p:pic>
          <p:nvPicPr>
            <p:cNvPr id="10" name="Picture 9"/>
            <p:cNvPicPr>
              <a:picLocks noChangeAspect="1"/>
            </p:cNvPicPr>
            <p:nvPr/>
          </p:nvPicPr>
          <p:blipFill>
            <a:blip r:embed="rId5"/>
            <a:stretch>
              <a:fillRect/>
            </a:stretch>
          </p:blipFill>
          <p:spPr>
            <a:xfrm>
              <a:off x="5029200" y="1905000"/>
              <a:ext cx="1066800" cy="859367"/>
            </a:xfrm>
            <a:prstGeom prst="rect">
              <a:avLst/>
            </a:prstGeom>
          </p:spPr>
        </p:pic>
        <p:pic>
          <p:nvPicPr>
            <p:cNvPr id="13" name="Picture 12"/>
            <p:cNvPicPr>
              <a:picLocks noChangeAspect="1"/>
            </p:cNvPicPr>
            <p:nvPr/>
          </p:nvPicPr>
          <p:blipFill>
            <a:blip r:embed="rId6"/>
            <a:stretch>
              <a:fillRect/>
            </a:stretch>
          </p:blipFill>
          <p:spPr>
            <a:xfrm>
              <a:off x="7924800" y="4724400"/>
              <a:ext cx="508000" cy="647700"/>
            </a:xfrm>
            <a:prstGeom prst="rect">
              <a:avLst/>
            </a:prstGeom>
          </p:spPr>
        </p:pic>
        <p:sp>
          <p:nvSpPr>
            <p:cNvPr id="16" name="Rectangle 15"/>
            <p:cNvSpPr/>
            <p:nvPr/>
          </p:nvSpPr>
          <p:spPr>
            <a:xfrm>
              <a:off x="5257800" y="5334000"/>
              <a:ext cx="792480" cy="34798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lstStyle/>
            <a:p>
              <a:r>
                <a:rPr lang="en-US" sz="1400" b="1" dirty="0" smtClean="0">
                  <a:solidFill>
                    <a:srgbClr val="000000"/>
                  </a:solidFill>
                </a:rPr>
                <a:t>Dorian</a:t>
              </a:r>
              <a:endParaRPr lang="en-US" sz="1400" b="1" dirty="0">
                <a:solidFill>
                  <a:srgbClr val="000000"/>
                </a:solidFill>
              </a:endParaRPr>
            </a:p>
          </p:txBody>
        </p:sp>
        <p:sp>
          <p:nvSpPr>
            <p:cNvPr id="17" name="Rectangle 16"/>
            <p:cNvSpPr/>
            <p:nvPr/>
          </p:nvSpPr>
          <p:spPr>
            <a:xfrm>
              <a:off x="7543800" y="5334000"/>
              <a:ext cx="1295400" cy="34798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lstStyle/>
            <a:p>
              <a:pPr algn="ctr"/>
              <a:r>
                <a:rPr lang="en-US" sz="1400" b="1" dirty="0" smtClean="0">
                  <a:solidFill>
                    <a:srgbClr val="000000"/>
                  </a:solidFill>
                </a:rPr>
                <a:t>Grid Service</a:t>
              </a:r>
              <a:endParaRPr lang="en-US" sz="1400" b="1" dirty="0">
                <a:solidFill>
                  <a:srgbClr val="000000"/>
                </a:solidFill>
              </a:endParaRPr>
            </a:p>
          </p:txBody>
        </p:sp>
        <p:sp>
          <p:nvSpPr>
            <p:cNvPr id="18" name="Rectangle 17"/>
            <p:cNvSpPr/>
            <p:nvPr/>
          </p:nvSpPr>
          <p:spPr>
            <a:xfrm>
              <a:off x="7315200" y="2438400"/>
              <a:ext cx="1828800" cy="34798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lstStyle/>
            <a:p>
              <a:pPr algn="ctr"/>
              <a:r>
                <a:rPr lang="en-US" sz="1400" b="1" dirty="0" smtClean="0">
                  <a:solidFill>
                    <a:srgbClr val="000000"/>
                  </a:solidFill>
                </a:rPr>
                <a:t>Authentication Service</a:t>
              </a:r>
              <a:endParaRPr lang="en-US" sz="1400" b="1" dirty="0">
                <a:solidFill>
                  <a:srgbClr val="000000"/>
                </a:solidFill>
              </a:endParaRPr>
            </a:p>
          </p:txBody>
        </p:sp>
        <p:sp>
          <p:nvSpPr>
            <p:cNvPr id="19" name="Rounded Rectangle 18"/>
            <p:cNvSpPr/>
            <p:nvPr/>
          </p:nvSpPr>
          <p:spPr>
            <a:xfrm>
              <a:off x="4800600" y="1417320"/>
              <a:ext cx="4196080" cy="4373880"/>
            </a:xfrm>
            <a:prstGeom prst="roundRect">
              <a:avLst/>
            </a:prstGeom>
            <a:solidFill>
              <a:schemeClr val="accent6">
                <a:lumMod val="75000"/>
                <a:alpha val="6000"/>
              </a:schemeClr>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sp>
        <p:sp>
          <p:nvSpPr>
            <p:cNvPr id="20" name="Rectangle 19"/>
            <p:cNvSpPr/>
            <p:nvPr/>
          </p:nvSpPr>
          <p:spPr>
            <a:xfrm>
              <a:off x="5562600" y="1447800"/>
              <a:ext cx="2667000" cy="34798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lstStyle/>
            <a:p>
              <a:pPr algn="ctr"/>
              <a:r>
                <a:rPr lang="en-US" sz="1600" b="1" dirty="0" smtClean="0">
                  <a:solidFill>
                    <a:schemeClr val="accent6">
                      <a:lumMod val="75000"/>
                    </a:schemeClr>
                  </a:solidFill>
                </a:rPr>
                <a:t>Short Term Certificate</a:t>
              </a:r>
              <a:endParaRPr lang="en-US" sz="1600" b="1" dirty="0">
                <a:solidFill>
                  <a:schemeClr val="accent6">
                    <a:lumMod val="75000"/>
                  </a:schemeClr>
                </a:solidFill>
              </a:endParaRPr>
            </a:p>
          </p:txBody>
        </p:sp>
      </p:grpSp>
      <p:sp>
        <p:nvSpPr>
          <p:cNvPr id="33" name="Rounded Rectangle 32"/>
          <p:cNvSpPr/>
          <p:nvPr/>
        </p:nvSpPr>
        <p:spPr>
          <a:xfrm>
            <a:off x="0" y="1264920"/>
            <a:ext cx="9144000" cy="563880"/>
          </a:xfrm>
          <a:prstGeom prst="roundRect">
            <a:avLst/>
          </a:prstGeom>
          <a:noFill/>
          <a:ln>
            <a:noFill/>
          </a:ln>
        </p:spPr>
        <p:style>
          <a:lnRef idx="1">
            <a:schemeClr val="accent1"/>
          </a:lnRef>
          <a:fillRef idx="3">
            <a:schemeClr val="accent1"/>
          </a:fillRef>
          <a:effectRef idx="2">
            <a:schemeClr val="accent1"/>
          </a:effectRef>
          <a:fontRef idx="minor">
            <a:schemeClr val="lt1"/>
          </a:fontRef>
        </p:style>
        <p:txBody>
          <a:bodyPr/>
          <a:lstStyle/>
          <a:p>
            <a:pPr algn="ctr"/>
            <a:r>
              <a:rPr lang="en-US" b="1" dirty="0" smtClean="0">
                <a:solidFill>
                  <a:schemeClr val="tx1"/>
                </a:solidFill>
              </a:rPr>
              <a:t>*** Dorian validates that the SAML Assertion is signed by a Trusted </a:t>
            </a:r>
            <a:r>
              <a:rPr lang="en-US" b="1" dirty="0" err="1" smtClean="0">
                <a:solidFill>
                  <a:schemeClr val="tx1"/>
                </a:solidFill>
              </a:rPr>
              <a:t>IdP</a:t>
            </a:r>
            <a:r>
              <a:rPr lang="en-US" b="1" dirty="0" smtClean="0">
                <a:solidFill>
                  <a:schemeClr val="tx1"/>
                </a:solidFill>
              </a:rPr>
              <a:t>***</a:t>
            </a:r>
            <a:endParaRPr lang="en-US" b="1" dirty="0">
              <a:solidFill>
                <a:schemeClr val="tx1"/>
              </a:solidFill>
            </a:endParaRPr>
          </a:p>
        </p:txBody>
      </p:sp>
      <p:grpSp>
        <p:nvGrpSpPr>
          <p:cNvPr id="11" name="Group 36"/>
          <p:cNvGrpSpPr/>
          <p:nvPr/>
        </p:nvGrpSpPr>
        <p:grpSpPr>
          <a:xfrm>
            <a:off x="3581400" y="2514600"/>
            <a:ext cx="1219200" cy="838200"/>
            <a:chOff x="3962400" y="5943600"/>
            <a:chExt cx="1219200" cy="838200"/>
          </a:xfrm>
        </p:grpSpPr>
        <p:pic>
          <p:nvPicPr>
            <p:cNvPr id="47" name="Picture 46" descr="login.png"/>
            <p:cNvPicPr>
              <a:picLocks noChangeAspect="1"/>
            </p:cNvPicPr>
            <p:nvPr/>
          </p:nvPicPr>
          <p:blipFill>
            <a:blip r:embed="rId7"/>
            <a:stretch>
              <a:fillRect/>
            </a:stretch>
          </p:blipFill>
          <p:spPr>
            <a:xfrm>
              <a:off x="4419600" y="5943600"/>
              <a:ext cx="381000" cy="381000"/>
            </a:xfrm>
            <a:prstGeom prst="rect">
              <a:avLst/>
            </a:prstGeom>
          </p:spPr>
        </p:pic>
        <p:sp>
          <p:nvSpPr>
            <p:cNvPr id="48" name="Rectangle 47"/>
            <p:cNvSpPr/>
            <p:nvPr/>
          </p:nvSpPr>
          <p:spPr>
            <a:xfrm>
              <a:off x="3962400" y="6324600"/>
              <a:ext cx="1219200" cy="4572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lstStyle/>
            <a:p>
              <a:pPr algn="ctr"/>
              <a:r>
                <a:rPr lang="en-US" sz="1200" b="1" dirty="0" smtClean="0">
                  <a:solidFill>
                    <a:schemeClr val="tx1"/>
                  </a:solidFill>
                </a:rPr>
                <a:t>Private</a:t>
              </a:r>
            </a:p>
            <a:p>
              <a:pPr algn="ctr"/>
              <a:r>
                <a:rPr lang="en-US" sz="1200" b="1" dirty="0" smtClean="0">
                  <a:solidFill>
                    <a:schemeClr val="tx1"/>
                  </a:solidFill>
                </a:rPr>
                <a:t>Key</a:t>
              </a:r>
              <a:endParaRPr lang="en-US" dirty="0"/>
            </a:p>
          </p:txBody>
        </p:sp>
      </p:grpSp>
      <p:cxnSp>
        <p:nvCxnSpPr>
          <p:cNvPr id="49" name="Straight Connector 48"/>
          <p:cNvCxnSpPr/>
          <p:nvPr/>
        </p:nvCxnSpPr>
        <p:spPr>
          <a:xfrm rot="5400000">
            <a:off x="2401094" y="4228306"/>
            <a:ext cx="1905000" cy="1588"/>
          </a:xfrm>
          <a:prstGeom prst="line">
            <a:avLst/>
          </a:prstGeom>
          <a:ln>
            <a:solidFill>
              <a:schemeClr val="tx1"/>
            </a:solidFill>
            <a:tailEnd type="triangle" w="lg"/>
          </a:ln>
        </p:spPr>
        <p:style>
          <a:lnRef idx="2">
            <a:schemeClr val="accent1"/>
          </a:lnRef>
          <a:fillRef idx="0">
            <a:schemeClr val="accent1"/>
          </a:fillRef>
          <a:effectRef idx="1">
            <a:schemeClr val="accent1"/>
          </a:effectRef>
          <a:fontRef idx="minor">
            <a:schemeClr val="tx1"/>
          </a:fontRef>
        </p:style>
      </p:cxnSp>
      <p:grpSp>
        <p:nvGrpSpPr>
          <p:cNvPr id="12" name="Group 35"/>
          <p:cNvGrpSpPr/>
          <p:nvPr/>
        </p:nvGrpSpPr>
        <p:grpSpPr>
          <a:xfrm>
            <a:off x="2514600" y="3352800"/>
            <a:ext cx="914400" cy="838200"/>
            <a:chOff x="4191000" y="5867400"/>
            <a:chExt cx="914400" cy="838200"/>
          </a:xfrm>
        </p:grpSpPr>
        <p:sp>
          <p:nvSpPr>
            <p:cNvPr id="51" name="Rectangle 50"/>
            <p:cNvSpPr/>
            <p:nvPr/>
          </p:nvSpPr>
          <p:spPr>
            <a:xfrm>
              <a:off x="4191000" y="6172200"/>
              <a:ext cx="914400" cy="5334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lstStyle/>
            <a:p>
              <a:pPr algn="ctr"/>
              <a:r>
                <a:rPr lang="en-US" sz="1200" b="1" dirty="0" smtClean="0">
                  <a:solidFill>
                    <a:schemeClr val="tx1"/>
                  </a:solidFill>
                </a:rPr>
                <a:t>SAML </a:t>
              </a:r>
            </a:p>
            <a:p>
              <a:pPr algn="ctr"/>
              <a:r>
                <a:rPr lang="en-US" sz="1200" b="1" dirty="0" smtClean="0">
                  <a:solidFill>
                    <a:schemeClr val="tx1"/>
                  </a:solidFill>
                </a:rPr>
                <a:t>Assertion</a:t>
              </a:r>
              <a:endParaRPr lang="en-US" dirty="0"/>
            </a:p>
          </p:txBody>
        </p:sp>
        <p:pic>
          <p:nvPicPr>
            <p:cNvPr id="52" name="Object 18"/>
            <p:cNvPicPr>
              <a:picLocks noChangeAspect="1" noChangeArrowheads="1"/>
            </p:cNvPicPr>
            <p:nvPr/>
          </p:nvPicPr>
          <p:blipFill>
            <a:blip r:embed="rId8"/>
            <a:srcRect/>
            <a:stretch>
              <a:fillRect/>
            </a:stretch>
          </p:blipFill>
          <p:spPr bwMode="auto">
            <a:xfrm>
              <a:off x="4440237" y="5867400"/>
              <a:ext cx="360363" cy="381000"/>
            </a:xfrm>
            <a:prstGeom prst="rect">
              <a:avLst/>
            </a:prstGeom>
            <a:noFill/>
            <a:ln w="28575">
              <a:miter lim="800000"/>
              <a:headEnd/>
              <a:tailEnd/>
            </a:ln>
            <a:effectLst/>
          </p:spPr>
        </p:pic>
      </p:grpSp>
      <p:grpSp>
        <p:nvGrpSpPr>
          <p:cNvPr id="14" name="Group 52"/>
          <p:cNvGrpSpPr/>
          <p:nvPr/>
        </p:nvGrpSpPr>
        <p:grpSpPr>
          <a:xfrm>
            <a:off x="2286000" y="4191000"/>
            <a:ext cx="1219200" cy="838200"/>
            <a:chOff x="3962400" y="5943600"/>
            <a:chExt cx="1219200" cy="838200"/>
          </a:xfrm>
        </p:grpSpPr>
        <p:pic>
          <p:nvPicPr>
            <p:cNvPr id="54" name="Picture 53" descr="login.png"/>
            <p:cNvPicPr>
              <a:picLocks noChangeAspect="1"/>
            </p:cNvPicPr>
            <p:nvPr/>
          </p:nvPicPr>
          <p:blipFill>
            <a:blip r:embed="rId7"/>
            <a:stretch>
              <a:fillRect/>
            </a:stretch>
          </p:blipFill>
          <p:spPr>
            <a:xfrm>
              <a:off x="4419600" y="5943600"/>
              <a:ext cx="381000" cy="381000"/>
            </a:xfrm>
            <a:prstGeom prst="rect">
              <a:avLst/>
            </a:prstGeom>
          </p:spPr>
        </p:pic>
        <p:sp>
          <p:nvSpPr>
            <p:cNvPr id="55" name="Rectangle 54"/>
            <p:cNvSpPr/>
            <p:nvPr/>
          </p:nvSpPr>
          <p:spPr>
            <a:xfrm>
              <a:off x="3962400" y="6324600"/>
              <a:ext cx="1219200" cy="4572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lstStyle/>
            <a:p>
              <a:pPr algn="ctr"/>
              <a:r>
                <a:rPr lang="en-US" sz="1200" b="1" dirty="0" smtClean="0">
                  <a:solidFill>
                    <a:schemeClr val="tx1"/>
                  </a:solidFill>
                </a:rPr>
                <a:t>Public</a:t>
              </a:r>
            </a:p>
            <a:p>
              <a:pPr algn="ctr"/>
              <a:r>
                <a:rPr lang="en-US" sz="1200" b="1" dirty="0" smtClean="0">
                  <a:solidFill>
                    <a:schemeClr val="tx1"/>
                  </a:solidFill>
                </a:rPr>
                <a:t>Key</a:t>
              </a:r>
            </a:p>
          </p:txBody>
        </p:sp>
      </p:grpSp>
      <p:sp>
        <p:nvSpPr>
          <p:cNvPr id="46" name="Rounded Rectangular Callout 45"/>
          <p:cNvSpPr/>
          <p:nvPr/>
        </p:nvSpPr>
        <p:spPr>
          <a:xfrm>
            <a:off x="4343400" y="3886200"/>
            <a:ext cx="1833880" cy="685800"/>
          </a:xfrm>
          <a:prstGeom prst="wedgeRoundRectCallout">
            <a:avLst>
              <a:gd name="adj1" fmla="val -94813"/>
              <a:gd name="adj2" fmla="val 157870"/>
              <a:gd name="adj3" fmla="val 16667"/>
            </a:avLst>
          </a:prstGeom>
          <a:ln/>
        </p:spPr>
        <p:style>
          <a:lnRef idx="1">
            <a:schemeClr val="accent1"/>
          </a:lnRef>
          <a:fillRef idx="3">
            <a:schemeClr val="accent1"/>
          </a:fillRef>
          <a:effectRef idx="2">
            <a:schemeClr val="accent1"/>
          </a:effectRef>
          <a:fontRef idx="minor">
            <a:schemeClr val="lt1"/>
          </a:fontRef>
        </p:style>
        <p:txBody>
          <a:bodyPr/>
          <a:lstStyle/>
          <a:p>
            <a:r>
              <a:rPr lang="en-US" sz="1200" b="1" dirty="0" smtClean="0">
                <a:solidFill>
                  <a:srgbClr val="000000"/>
                </a:solidFill>
              </a:rPr>
              <a:t>Is the provided SAML Assertion signed by a Trusted </a:t>
            </a:r>
            <a:r>
              <a:rPr lang="en-US" sz="1200" b="1" dirty="0" err="1" smtClean="0">
                <a:solidFill>
                  <a:srgbClr val="000000"/>
                </a:solidFill>
              </a:rPr>
              <a:t>IdP</a:t>
            </a:r>
            <a:r>
              <a:rPr lang="en-US" sz="1200" b="1" dirty="0" smtClean="0">
                <a:solidFill>
                  <a:srgbClr val="000000"/>
                </a:solidFill>
              </a:rPr>
              <a:t>?</a:t>
            </a:r>
            <a:endParaRPr lang="en-US" sz="1200" b="1" dirty="0">
              <a:solidFill>
                <a:srgbClr val="000000"/>
              </a:solidFill>
            </a:endParaRPr>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a:lstStyle/>
          <a:p>
            <a:r>
              <a:rPr lang="en-US" dirty="0" smtClean="0">
                <a:ea typeface="ＭＳ Ｐゴシック" charset="-128"/>
                <a:cs typeface="ＭＳ Ｐゴシック" charset="-128"/>
              </a:rPr>
              <a:t>Credential Creation Workflow</a:t>
            </a:r>
            <a:endParaRPr lang="en-US" dirty="0">
              <a:ea typeface="ＭＳ Ｐゴシック" charset="-128"/>
              <a:cs typeface="ＭＳ Ｐゴシック" charset="-128"/>
            </a:endParaRPr>
          </a:p>
        </p:txBody>
      </p:sp>
      <p:grpSp>
        <p:nvGrpSpPr>
          <p:cNvPr id="2" name="Group 20"/>
          <p:cNvGrpSpPr/>
          <p:nvPr/>
        </p:nvGrpSpPr>
        <p:grpSpPr>
          <a:xfrm>
            <a:off x="2590800" y="1950720"/>
            <a:ext cx="4343400" cy="4373880"/>
            <a:chOff x="4800600" y="1417320"/>
            <a:chExt cx="4343400" cy="4373880"/>
          </a:xfrm>
        </p:grpSpPr>
        <p:pic>
          <p:nvPicPr>
            <p:cNvPr id="6" name="Picture 5"/>
            <p:cNvPicPr>
              <a:picLocks noChangeAspect="1"/>
            </p:cNvPicPr>
            <p:nvPr/>
          </p:nvPicPr>
          <p:blipFill>
            <a:blip r:embed="rId3"/>
            <a:stretch>
              <a:fillRect/>
            </a:stretch>
          </p:blipFill>
          <p:spPr>
            <a:xfrm>
              <a:off x="5334000" y="4724400"/>
              <a:ext cx="622300" cy="673100"/>
            </a:xfrm>
            <a:prstGeom prst="rect">
              <a:avLst/>
            </a:prstGeom>
          </p:spPr>
        </p:pic>
        <p:pic>
          <p:nvPicPr>
            <p:cNvPr id="8" name="Picture 7"/>
            <p:cNvPicPr>
              <a:picLocks noChangeAspect="1"/>
            </p:cNvPicPr>
            <p:nvPr/>
          </p:nvPicPr>
          <p:blipFill>
            <a:blip r:embed="rId4"/>
            <a:stretch>
              <a:fillRect/>
            </a:stretch>
          </p:blipFill>
          <p:spPr>
            <a:xfrm>
              <a:off x="7924800" y="1828800"/>
              <a:ext cx="508000" cy="635000"/>
            </a:xfrm>
            <a:prstGeom prst="rect">
              <a:avLst/>
            </a:prstGeom>
          </p:spPr>
        </p:pic>
        <p:pic>
          <p:nvPicPr>
            <p:cNvPr id="10" name="Picture 9"/>
            <p:cNvPicPr>
              <a:picLocks noChangeAspect="1"/>
            </p:cNvPicPr>
            <p:nvPr/>
          </p:nvPicPr>
          <p:blipFill>
            <a:blip r:embed="rId5"/>
            <a:stretch>
              <a:fillRect/>
            </a:stretch>
          </p:blipFill>
          <p:spPr>
            <a:xfrm>
              <a:off x="5029200" y="1905000"/>
              <a:ext cx="1066800" cy="859367"/>
            </a:xfrm>
            <a:prstGeom prst="rect">
              <a:avLst/>
            </a:prstGeom>
          </p:spPr>
        </p:pic>
        <p:pic>
          <p:nvPicPr>
            <p:cNvPr id="13" name="Picture 12"/>
            <p:cNvPicPr>
              <a:picLocks noChangeAspect="1"/>
            </p:cNvPicPr>
            <p:nvPr/>
          </p:nvPicPr>
          <p:blipFill>
            <a:blip r:embed="rId6"/>
            <a:stretch>
              <a:fillRect/>
            </a:stretch>
          </p:blipFill>
          <p:spPr>
            <a:xfrm>
              <a:off x="7924800" y="4724400"/>
              <a:ext cx="508000" cy="647700"/>
            </a:xfrm>
            <a:prstGeom prst="rect">
              <a:avLst/>
            </a:prstGeom>
          </p:spPr>
        </p:pic>
        <p:sp>
          <p:nvSpPr>
            <p:cNvPr id="16" name="Rectangle 15"/>
            <p:cNvSpPr/>
            <p:nvPr/>
          </p:nvSpPr>
          <p:spPr>
            <a:xfrm>
              <a:off x="5257800" y="5334000"/>
              <a:ext cx="792480" cy="34798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lstStyle/>
            <a:p>
              <a:r>
                <a:rPr lang="en-US" sz="1400" b="1" dirty="0" smtClean="0">
                  <a:solidFill>
                    <a:srgbClr val="000000"/>
                  </a:solidFill>
                </a:rPr>
                <a:t>Dorian</a:t>
              </a:r>
              <a:endParaRPr lang="en-US" sz="1400" b="1" dirty="0">
                <a:solidFill>
                  <a:srgbClr val="000000"/>
                </a:solidFill>
              </a:endParaRPr>
            </a:p>
          </p:txBody>
        </p:sp>
        <p:sp>
          <p:nvSpPr>
            <p:cNvPr id="17" name="Rectangle 16"/>
            <p:cNvSpPr/>
            <p:nvPr/>
          </p:nvSpPr>
          <p:spPr>
            <a:xfrm>
              <a:off x="7543800" y="5334000"/>
              <a:ext cx="1295400" cy="34798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lstStyle/>
            <a:p>
              <a:pPr algn="ctr"/>
              <a:r>
                <a:rPr lang="en-US" sz="1400" b="1" dirty="0" smtClean="0">
                  <a:solidFill>
                    <a:srgbClr val="000000"/>
                  </a:solidFill>
                </a:rPr>
                <a:t>Grid Service</a:t>
              </a:r>
              <a:endParaRPr lang="en-US" sz="1400" b="1" dirty="0">
                <a:solidFill>
                  <a:srgbClr val="000000"/>
                </a:solidFill>
              </a:endParaRPr>
            </a:p>
          </p:txBody>
        </p:sp>
        <p:sp>
          <p:nvSpPr>
            <p:cNvPr id="18" name="Rectangle 17"/>
            <p:cNvSpPr/>
            <p:nvPr/>
          </p:nvSpPr>
          <p:spPr>
            <a:xfrm>
              <a:off x="7315200" y="2438400"/>
              <a:ext cx="1828800" cy="34798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lstStyle/>
            <a:p>
              <a:pPr algn="ctr"/>
              <a:r>
                <a:rPr lang="en-US" sz="1400" b="1" dirty="0" smtClean="0">
                  <a:solidFill>
                    <a:srgbClr val="000000"/>
                  </a:solidFill>
                </a:rPr>
                <a:t>Authentication Service</a:t>
              </a:r>
              <a:endParaRPr lang="en-US" sz="1400" b="1" dirty="0">
                <a:solidFill>
                  <a:srgbClr val="000000"/>
                </a:solidFill>
              </a:endParaRPr>
            </a:p>
          </p:txBody>
        </p:sp>
        <p:sp>
          <p:nvSpPr>
            <p:cNvPr id="19" name="Rounded Rectangle 18"/>
            <p:cNvSpPr/>
            <p:nvPr/>
          </p:nvSpPr>
          <p:spPr>
            <a:xfrm>
              <a:off x="4800600" y="1417320"/>
              <a:ext cx="4196080" cy="4373880"/>
            </a:xfrm>
            <a:prstGeom prst="roundRect">
              <a:avLst/>
            </a:prstGeom>
            <a:solidFill>
              <a:schemeClr val="accent6">
                <a:lumMod val="75000"/>
                <a:alpha val="6000"/>
              </a:schemeClr>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sp>
        <p:sp>
          <p:nvSpPr>
            <p:cNvPr id="20" name="Rectangle 19"/>
            <p:cNvSpPr/>
            <p:nvPr/>
          </p:nvSpPr>
          <p:spPr>
            <a:xfrm>
              <a:off x="5562600" y="1447800"/>
              <a:ext cx="2667000" cy="34798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lstStyle/>
            <a:p>
              <a:pPr algn="ctr"/>
              <a:r>
                <a:rPr lang="en-US" sz="1600" b="1" dirty="0" smtClean="0">
                  <a:solidFill>
                    <a:schemeClr val="accent6">
                      <a:lumMod val="75000"/>
                    </a:schemeClr>
                  </a:solidFill>
                </a:rPr>
                <a:t>Short Term Certificate</a:t>
              </a:r>
              <a:endParaRPr lang="en-US" sz="1600" b="1" dirty="0">
                <a:solidFill>
                  <a:schemeClr val="accent6">
                    <a:lumMod val="75000"/>
                  </a:schemeClr>
                </a:solidFill>
              </a:endParaRPr>
            </a:p>
          </p:txBody>
        </p:sp>
      </p:grpSp>
      <p:sp>
        <p:nvSpPr>
          <p:cNvPr id="33" name="Rounded Rectangle 32"/>
          <p:cNvSpPr/>
          <p:nvPr/>
        </p:nvSpPr>
        <p:spPr>
          <a:xfrm>
            <a:off x="0" y="1219200"/>
            <a:ext cx="9144000" cy="408623"/>
          </a:xfrm>
          <a:prstGeom prst="roundRect">
            <a:avLst/>
          </a:prstGeom>
          <a:noFill/>
          <a:ln>
            <a:noFill/>
          </a:ln>
        </p:spPr>
        <p:style>
          <a:lnRef idx="1">
            <a:schemeClr val="accent1"/>
          </a:lnRef>
          <a:fillRef idx="3">
            <a:schemeClr val="accent1"/>
          </a:fillRef>
          <a:effectRef idx="2">
            <a:schemeClr val="accent1"/>
          </a:effectRef>
          <a:fontRef idx="minor">
            <a:schemeClr val="lt1"/>
          </a:fontRef>
        </p:style>
        <p:txBody>
          <a:bodyPr>
            <a:spAutoFit/>
          </a:bodyPr>
          <a:lstStyle/>
          <a:p>
            <a:pPr algn="ctr"/>
            <a:r>
              <a:rPr lang="en-US" b="1" dirty="0" smtClean="0">
                <a:solidFill>
                  <a:schemeClr val="tx1"/>
                </a:solidFill>
              </a:rPr>
              <a:t>***  Dorian loads Dorian’s CA Private Key ***</a:t>
            </a:r>
            <a:endParaRPr lang="en-US" b="1" dirty="0">
              <a:solidFill>
                <a:schemeClr val="tx1"/>
              </a:solidFill>
            </a:endParaRPr>
          </a:p>
        </p:txBody>
      </p:sp>
      <p:grpSp>
        <p:nvGrpSpPr>
          <p:cNvPr id="11" name="Group 36"/>
          <p:cNvGrpSpPr/>
          <p:nvPr/>
        </p:nvGrpSpPr>
        <p:grpSpPr>
          <a:xfrm>
            <a:off x="3581400" y="2514600"/>
            <a:ext cx="1219200" cy="838200"/>
            <a:chOff x="3962400" y="5943600"/>
            <a:chExt cx="1219200" cy="838200"/>
          </a:xfrm>
        </p:grpSpPr>
        <p:pic>
          <p:nvPicPr>
            <p:cNvPr id="47" name="Picture 46" descr="login.png"/>
            <p:cNvPicPr>
              <a:picLocks noChangeAspect="1"/>
            </p:cNvPicPr>
            <p:nvPr/>
          </p:nvPicPr>
          <p:blipFill>
            <a:blip r:embed="rId7"/>
            <a:stretch>
              <a:fillRect/>
            </a:stretch>
          </p:blipFill>
          <p:spPr>
            <a:xfrm>
              <a:off x="4419600" y="5943600"/>
              <a:ext cx="381000" cy="381000"/>
            </a:xfrm>
            <a:prstGeom prst="rect">
              <a:avLst/>
            </a:prstGeom>
          </p:spPr>
        </p:pic>
        <p:sp>
          <p:nvSpPr>
            <p:cNvPr id="48" name="Rectangle 47"/>
            <p:cNvSpPr/>
            <p:nvPr/>
          </p:nvSpPr>
          <p:spPr>
            <a:xfrm>
              <a:off x="3962400" y="6324600"/>
              <a:ext cx="1219200" cy="4572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lstStyle/>
            <a:p>
              <a:pPr algn="ctr"/>
              <a:r>
                <a:rPr lang="en-US" sz="1200" b="1" dirty="0" smtClean="0">
                  <a:solidFill>
                    <a:schemeClr val="tx1"/>
                  </a:solidFill>
                </a:rPr>
                <a:t>Private</a:t>
              </a:r>
            </a:p>
            <a:p>
              <a:pPr algn="ctr"/>
              <a:r>
                <a:rPr lang="en-US" sz="1200" b="1" dirty="0" smtClean="0">
                  <a:solidFill>
                    <a:schemeClr val="tx1"/>
                  </a:solidFill>
                </a:rPr>
                <a:t>Key</a:t>
              </a:r>
              <a:endParaRPr lang="en-US" dirty="0"/>
            </a:p>
          </p:txBody>
        </p:sp>
      </p:grpSp>
      <p:cxnSp>
        <p:nvCxnSpPr>
          <p:cNvPr id="49" name="Straight Connector 48"/>
          <p:cNvCxnSpPr/>
          <p:nvPr/>
        </p:nvCxnSpPr>
        <p:spPr>
          <a:xfrm rot="5400000">
            <a:off x="2401094" y="4228306"/>
            <a:ext cx="1905000" cy="1588"/>
          </a:xfrm>
          <a:prstGeom prst="line">
            <a:avLst/>
          </a:prstGeom>
          <a:ln>
            <a:solidFill>
              <a:schemeClr val="tx1"/>
            </a:solidFill>
            <a:tailEnd type="triangle" w="lg"/>
          </a:ln>
        </p:spPr>
        <p:style>
          <a:lnRef idx="2">
            <a:schemeClr val="accent1"/>
          </a:lnRef>
          <a:fillRef idx="0">
            <a:schemeClr val="accent1"/>
          </a:fillRef>
          <a:effectRef idx="1">
            <a:schemeClr val="accent1"/>
          </a:effectRef>
          <a:fontRef idx="minor">
            <a:schemeClr val="tx1"/>
          </a:fontRef>
        </p:style>
      </p:cxnSp>
      <p:grpSp>
        <p:nvGrpSpPr>
          <p:cNvPr id="12" name="Group 35"/>
          <p:cNvGrpSpPr/>
          <p:nvPr/>
        </p:nvGrpSpPr>
        <p:grpSpPr>
          <a:xfrm>
            <a:off x="2514600" y="3352800"/>
            <a:ext cx="914400" cy="838200"/>
            <a:chOff x="4191000" y="5867400"/>
            <a:chExt cx="914400" cy="838200"/>
          </a:xfrm>
        </p:grpSpPr>
        <p:sp>
          <p:nvSpPr>
            <p:cNvPr id="51" name="Rectangle 50"/>
            <p:cNvSpPr/>
            <p:nvPr/>
          </p:nvSpPr>
          <p:spPr>
            <a:xfrm>
              <a:off x="4191000" y="6172200"/>
              <a:ext cx="914400" cy="5334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lstStyle/>
            <a:p>
              <a:pPr algn="ctr"/>
              <a:r>
                <a:rPr lang="en-US" sz="1200" b="1" dirty="0" smtClean="0">
                  <a:solidFill>
                    <a:schemeClr val="tx1"/>
                  </a:solidFill>
                </a:rPr>
                <a:t>SAML </a:t>
              </a:r>
            </a:p>
            <a:p>
              <a:pPr algn="ctr"/>
              <a:r>
                <a:rPr lang="en-US" sz="1200" b="1" dirty="0" smtClean="0">
                  <a:solidFill>
                    <a:schemeClr val="tx1"/>
                  </a:solidFill>
                </a:rPr>
                <a:t>Assertion</a:t>
              </a:r>
              <a:endParaRPr lang="en-US" dirty="0"/>
            </a:p>
          </p:txBody>
        </p:sp>
        <p:pic>
          <p:nvPicPr>
            <p:cNvPr id="52" name="Object 18"/>
            <p:cNvPicPr>
              <a:picLocks noChangeAspect="1" noChangeArrowheads="1"/>
            </p:cNvPicPr>
            <p:nvPr/>
          </p:nvPicPr>
          <p:blipFill>
            <a:blip r:embed="rId8"/>
            <a:srcRect/>
            <a:stretch>
              <a:fillRect/>
            </a:stretch>
          </p:blipFill>
          <p:spPr bwMode="auto">
            <a:xfrm>
              <a:off x="4440237" y="5867400"/>
              <a:ext cx="360363" cy="381000"/>
            </a:xfrm>
            <a:prstGeom prst="rect">
              <a:avLst/>
            </a:prstGeom>
            <a:noFill/>
            <a:ln w="28575">
              <a:miter lim="800000"/>
              <a:headEnd/>
              <a:tailEnd/>
            </a:ln>
            <a:effectLst/>
          </p:spPr>
        </p:pic>
      </p:grpSp>
      <p:grpSp>
        <p:nvGrpSpPr>
          <p:cNvPr id="14" name="Group 52"/>
          <p:cNvGrpSpPr/>
          <p:nvPr/>
        </p:nvGrpSpPr>
        <p:grpSpPr>
          <a:xfrm>
            <a:off x="2286000" y="4191000"/>
            <a:ext cx="1219200" cy="838200"/>
            <a:chOff x="3962400" y="5943600"/>
            <a:chExt cx="1219200" cy="838200"/>
          </a:xfrm>
        </p:grpSpPr>
        <p:pic>
          <p:nvPicPr>
            <p:cNvPr id="54" name="Picture 53" descr="login.png"/>
            <p:cNvPicPr>
              <a:picLocks noChangeAspect="1"/>
            </p:cNvPicPr>
            <p:nvPr/>
          </p:nvPicPr>
          <p:blipFill>
            <a:blip r:embed="rId7"/>
            <a:stretch>
              <a:fillRect/>
            </a:stretch>
          </p:blipFill>
          <p:spPr>
            <a:xfrm>
              <a:off x="4419600" y="5943600"/>
              <a:ext cx="381000" cy="381000"/>
            </a:xfrm>
            <a:prstGeom prst="rect">
              <a:avLst/>
            </a:prstGeom>
          </p:spPr>
        </p:pic>
        <p:sp>
          <p:nvSpPr>
            <p:cNvPr id="55" name="Rectangle 54"/>
            <p:cNvSpPr/>
            <p:nvPr/>
          </p:nvSpPr>
          <p:spPr>
            <a:xfrm>
              <a:off x="3962400" y="6324600"/>
              <a:ext cx="1219200" cy="4572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lstStyle/>
            <a:p>
              <a:pPr algn="ctr"/>
              <a:r>
                <a:rPr lang="en-US" sz="1200" b="1" dirty="0" smtClean="0">
                  <a:solidFill>
                    <a:schemeClr val="tx1"/>
                  </a:solidFill>
                </a:rPr>
                <a:t>Public</a:t>
              </a:r>
            </a:p>
            <a:p>
              <a:pPr algn="ctr"/>
              <a:r>
                <a:rPr lang="en-US" sz="1200" b="1" dirty="0" smtClean="0">
                  <a:solidFill>
                    <a:schemeClr val="tx1"/>
                  </a:solidFill>
                </a:rPr>
                <a:t>Key</a:t>
              </a:r>
            </a:p>
          </p:txBody>
        </p:sp>
      </p:grpSp>
      <p:grpSp>
        <p:nvGrpSpPr>
          <p:cNvPr id="21" name="Group 36"/>
          <p:cNvGrpSpPr/>
          <p:nvPr/>
        </p:nvGrpSpPr>
        <p:grpSpPr>
          <a:xfrm>
            <a:off x="4191000" y="5410200"/>
            <a:ext cx="1219200" cy="838200"/>
            <a:chOff x="3962400" y="5943600"/>
            <a:chExt cx="1219200" cy="838200"/>
          </a:xfrm>
        </p:grpSpPr>
        <p:pic>
          <p:nvPicPr>
            <p:cNvPr id="56" name="Picture 55" descr="login.png"/>
            <p:cNvPicPr>
              <a:picLocks noChangeAspect="1"/>
            </p:cNvPicPr>
            <p:nvPr/>
          </p:nvPicPr>
          <p:blipFill>
            <a:blip r:embed="rId7"/>
            <a:stretch>
              <a:fillRect/>
            </a:stretch>
          </p:blipFill>
          <p:spPr>
            <a:xfrm>
              <a:off x="4419600" y="5943600"/>
              <a:ext cx="381000" cy="381000"/>
            </a:xfrm>
            <a:prstGeom prst="rect">
              <a:avLst/>
            </a:prstGeom>
          </p:spPr>
        </p:pic>
        <p:sp>
          <p:nvSpPr>
            <p:cNvPr id="57" name="Rectangle 56"/>
            <p:cNvSpPr/>
            <p:nvPr/>
          </p:nvSpPr>
          <p:spPr>
            <a:xfrm>
              <a:off x="3962400" y="6324600"/>
              <a:ext cx="1219200" cy="4572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lstStyle/>
            <a:p>
              <a:pPr algn="ctr"/>
              <a:r>
                <a:rPr lang="en-US" sz="1200" b="1" dirty="0" smtClean="0">
                  <a:solidFill>
                    <a:schemeClr val="tx1"/>
                  </a:solidFill>
                </a:rPr>
                <a:t>Dorian CA</a:t>
              </a:r>
            </a:p>
            <a:p>
              <a:pPr algn="ctr"/>
              <a:r>
                <a:rPr lang="en-US" sz="1200" b="1" dirty="0" smtClean="0">
                  <a:solidFill>
                    <a:schemeClr val="tx1"/>
                  </a:solidFill>
                </a:rPr>
                <a:t>Private Key</a:t>
              </a:r>
            </a:p>
          </p:txBody>
        </p:sp>
      </p:gr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r>
              <a:rPr lang="en-US" dirty="0" smtClean="0"/>
              <a:t>Authentication Overview</a:t>
            </a:r>
          </a:p>
        </p:txBody>
      </p:sp>
      <p:sp>
        <p:nvSpPr>
          <p:cNvPr id="34820" name="Rectangle 3"/>
          <p:cNvSpPr>
            <a:spLocks noGrp="1" noChangeArrowheads="1"/>
          </p:cNvSpPr>
          <p:nvPr>
            <p:ph idx="1"/>
          </p:nvPr>
        </p:nvSpPr>
        <p:spPr>
          <a:xfrm>
            <a:off x="457200" y="1277938"/>
            <a:ext cx="8229600" cy="5046662"/>
          </a:xfrm>
        </p:spPr>
        <p:txBody>
          <a:bodyPr/>
          <a:lstStyle/>
          <a:p>
            <a:pPr>
              <a:defRPr/>
            </a:pPr>
            <a:endParaRPr lang="en-US" sz="2000" b="0" dirty="0" smtClean="0"/>
          </a:p>
          <a:p>
            <a:pPr>
              <a:defRPr/>
            </a:pPr>
            <a:r>
              <a:rPr lang="en-US" sz="2000" dirty="0" smtClean="0"/>
              <a:t>Authentication</a:t>
            </a:r>
            <a:r>
              <a:rPr lang="en-US" sz="2000" b="0" dirty="0" smtClean="0"/>
              <a:t> – The process of proving </a:t>
            </a:r>
            <a:r>
              <a:rPr lang="en-US" sz="2000" i="1" dirty="0" smtClean="0"/>
              <a:t>you are who you say you are </a:t>
            </a:r>
            <a:r>
              <a:rPr lang="en-US" sz="2000" b="0" dirty="0" smtClean="0"/>
              <a:t>or </a:t>
            </a:r>
            <a:r>
              <a:rPr lang="en-US" sz="2000" i="1" dirty="0" smtClean="0"/>
              <a:t>your identity </a:t>
            </a:r>
            <a:r>
              <a:rPr lang="en-US" sz="2000" b="0" dirty="0" smtClean="0"/>
              <a:t>to another party.</a:t>
            </a:r>
          </a:p>
          <a:p>
            <a:pPr>
              <a:defRPr/>
            </a:pPr>
            <a:r>
              <a:rPr lang="en-US" sz="2000" b="0" dirty="0" smtClean="0"/>
              <a:t>The Grid uses </a:t>
            </a:r>
            <a:r>
              <a:rPr lang="en-US" sz="2000" i="1" dirty="0" smtClean="0"/>
              <a:t>Public Key Infrastructure (PKI)</a:t>
            </a:r>
            <a:r>
              <a:rPr lang="en-US" sz="2000" dirty="0" smtClean="0"/>
              <a:t> </a:t>
            </a:r>
            <a:r>
              <a:rPr lang="en-US" sz="2000" b="0" dirty="0" smtClean="0"/>
              <a:t>for authentication.</a:t>
            </a:r>
          </a:p>
          <a:p>
            <a:pPr>
              <a:defRPr/>
            </a:pPr>
            <a:r>
              <a:rPr lang="en-US" sz="2000" dirty="0" smtClean="0"/>
              <a:t>Public Key Infrastructure (PKI)</a:t>
            </a:r>
          </a:p>
          <a:p>
            <a:pPr lvl="1">
              <a:defRPr/>
            </a:pPr>
            <a:r>
              <a:rPr lang="en-US" dirty="0" smtClean="0"/>
              <a:t>Comprehensive security technology and policies using cryptography and standards to enable users to:</a:t>
            </a:r>
          </a:p>
          <a:p>
            <a:pPr lvl="2">
              <a:defRPr/>
            </a:pPr>
            <a:r>
              <a:rPr lang="en-US" dirty="0" smtClean="0"/>
              <a:t>Identify (authenticate) themselves to network services.</a:t>
            </a:r>
          </a:p>
          <a:p>
            <a:pPr lvl="2">
              <a:defRPr/>
            </a:pPr>
            <a:r>
              <a:rPr lang="en-US" dirty="0" smtClean="0"/>
              <a:t>Digitally sign email and other electronic docs and services.</a:t>
            </a:r>
          </a:p>
          <a:p>
            <a:pPr lvl="2">
              <a:defRPr/>
            </a:pPr>
            <a:r>
              <a:rPr lang="en-US" dirty="0" smtClean="0"/>
              <a:t>Encrypt email and other documents to prevent unauthorized access.</a:t>
            </a:r>
          </a:p>
          <a:p>
            <a:pPr>
              <a:defRPr/>
            </a:pPr>
            <a:r>
              <a:rPr lang="en-US" sz="2000" b="0" dirty="0" smtClean="0"/>
              <a:t>Using PKI, each party has a private key and certificate which they use to authenticate with one another.</a:t>
            </a:r>
          </a:p>
          <a:p>
            <a:pPr lvl="2">
              <a:defRPr/>
            </a:pPr>
            <a:endParaRPr lang="en-US" dirty="0" smtClean="0"/>
          </a:p>
          <a:p>
            <a:pPr lvl="1">
              <a:defRPr/>
            </a:pPr>
            <a:endParaRPr lang="en-US" sz="2000" b="1" dirty="0" smtClean="0">
              <a:solidFill>
                <a:schemeClr val="accent6">
                  <a:lumMod val="75000"/>
                </a:schemeClr>
              </a:solidFill>
            </a:endParaRPr>
          </a:p>
          <a:p>
            <a:pPr lvl="1">
              <a:defRPr/>
            </a:pPr>
            <a:endParaRPr lang="en-US" sz="2000" b="1" dirty="0" smtClean="0">
              <a:solidFill>
                <a:schemeClr val="accent6">
                  <a:lumMod val="75000"/>
                </a:schemeClr>
              </a:solidFill>
            </a:endParaRPr>
          </a:p>
          <a:p>
            <a:pPr lvl="1">
              <a:defRPr/>
            </a:pPr>
            <a:endParaRPr lang="en-US" sz="2000" b="1" dirty="0" smtClean="0">
              <a:solidFill>
                <a:srgbClr val="222268"/>
              </a:solidFill>
            </a:endParaRPr>
          </a:p>
          <a:p>
            <a:pPr lvl="1">
              <a:defRPr/>
            </a:pPr>
            <a:endParaRPr lang="en-US" sz="2000" b="1" dirty="0" smtClean="0">
              <a:solidFill>
                <a:srgbClr val="222268"/>
              </a:solidFill>
            </a:endParaRPr>
          </a:p>
        </p:txBody>
      </p:sp>
    </p:spTree>
  </p:cSld>
  <p:clrMapOvr>
    <a:masterClrMapping/>
  </p:clrMapOvr>
  <p:transition advClick="0"/>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a:lstStyle/>
          <a:p>
            <a:r>
              <a:rPr lang="en-US" dirty="0" smtClean="0">
                <a:ea typeface="ＭＳ Ｐゴシック" charset="-128"/>
                <a:cs typeface="ＭＳ Ｐゴシック" charset="-128"/>
              </a:rPr>
              <a:t>Credential Creation Workflow</a:t>
            </a:r>
            <a:endParaRPr lang="en-US" dirty="0">
              <a:ea typeface="ＭＳ Ｐゴシック" charset="-128"/>
              <a:cs typeface="ＭＳ Ｐゴシック" charset="-128"/>
            </a:endParaRPr>
          </a:p>
        </p:txBody>
      </p:sp>
      <p:grpSp>
        <p:nvGrpSpPr>
          <p:cNvPr id="2" name="Group 20"/>
          <p:cNvGrpSpPr/>
          <p:nvPr/>
        </p:nvGrpSpPr>
        <p:grpSpPr>
          <a:xfrm>
            <a:off x="2590800" y="1950720"/>
            <a:ext cx="4343400" cy="4373880"/>
            <a:chOff x="4800600" y="1417320"/>
            <a:chExt cx="4343400" cy="4373880"/>
          </a:xfrm>
        </p:grpSpPr>
        <p:pic>
          <p:nvPicPr>
            <p:cNvPr id="6" name="Picture 5"/>
            <p:cNvPicPr>
              <a:picLocks noChangeAspect="1"/>
            </p:cNvPicPr>
            <p:nvPr/>
          </p:nvPicPr>
          <p:blipFill>
            <a:blip r:embed="rId3"/>
            <a:stretch>
              <a:fillRect/>
            </a:stretch>
          </p:blipFill>
          <p:spPr>
            <a:xfrm>
              <a:off x="5334000" y="4724400"/>
              <a:ext cx="622300" cy="673100"/>
            </a:xfrm>
            <a:prstGeom prst="rect">
              <a:avLst/>
            </a:prstGeom>
          </p:spPr>
        </p:pic>
        <p:pic>
          <p:nvPicPr>
            <p:cNvPr id="8" name="Picture 7"/>
            <p:cNvPicPr>
              <a:picLocks noChangeAspect="1"/>
            </p:cNvPicPr>
            <p:nvPr/>
          </p:nvPicPr>
          <p:blipFill>
            <a:blip r:embed="rId4"/>
            <a:stretch>
              <a:fillRect/>
            </a:stretch>
          </p:blipFill>
          <p:spPr>
            <a:xfrm>
              <a:off x="7924800" y="1828800"/>
              <a:ext cx="508000" cy="635000"/>
            </a:xfrm>
            <a:prstGeom prst="rect">
              <a:avLst/>
            </a:prstGeom>
          </p:spPr>
        </p:pic>
        <p:pic>
          <p:nvPicPr>
            <p:cNvPr id="10" name="Picture 9"/>
            <p:cNvPicPr>
              <a:picLocks noChangeAspect="1"/>
            </p:cNvPicPr>
            <p:nvPr/>
          </p:nvPicPr>
          <p:blipFill>
            <a:blip r:embed="rId5"/>
            <a:stretch>
              <a:fillRect/>
            </a:stretch>
          </p:blipFill>
          <p:spPr>
            <a:xfrm>
              <a:off x="5029200" y="1905000"/>
              <a:ext cx="1066800" cy="859367"/>
            </a:xfrm>
            <a:prstGeom prst="rect">
              <a:avLst/>
            </a:prstGeom>
          </p:spPr>
        </p:pic>
        <p:pic>
          <p:nvPicPr>
            <p:cNvPr id="13" name="Picture 12"/>
            <p:cNvPicPr>
              <a:picLocks noChangeAspect="1"/>
            </p:cNvPicPr>
            <p:nvPr/>
          </p:nvPicPr>
          <p:blipFill>
            <a:blip r:embed="rId6"/>
            <a:stretch>
              <a:fillRect/>
            </a:stretch>
          </p:blipFill>
          <p:spPr>
            <a:xfrm>
              <a:off x="7924800" y="4724400"/>
              <a:ext cx="508000" cy="647700"/>
            </a:xfrm>
            <a:prstGeom prst="rect">
              <a:avLst/>
            </a:prstGeom>
          </p:spPr>
        </p:pic>
        <p:sp>
          <p:nvSpPr>
            <p:cNvPr id="16" name="Rectangle 15"/>
            <p:cNvSpPr/>
            <p:nvPr/>
          </p:nvSpPr>
          <p:spPr>
            <a:xfrm>
              <a:off x="5257800" y="5334000"/>
              <a:ext cx="792480" cy="34798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lstStyle/>
            <a:p>
              <a:r>
                <a:rPr lang="en-US" sz="1400" b="1" dirty="0" smtClean="0">
                  <a:solidFill>
                    <a:srgbClr val="000000"/>
                  </a:solidFill>
                </a:rPr>
                <a:t>Dorian</a:t>
              </a:r>
              <a:endParaRPr lang="en-US" sz="1400" b="1" dirty="0">
                <a:solidFill>
                  <a:srgbClr val="000000"/>
                </a:solidFill>
              </a:endParaRPr>
            </a:p>
          </p:txBody>
        </p:sp>
        <p:sp>
          <p:nvSpPr>
            <p:cNvPr id="17" name="Rectangle 16"/>
            <p:cNvSpPr/>
            <p:nvPr/>
          </p:nvSpPr>
          <p:spPr>
            <a:xfrm>
              <a:off x="7543800" y="5334000"/>
              <a:ext cx="1295400" cy="34798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lstStyle/>
            <a:p>
              <a:pPr algn="ctr"/>
              <a:r>
                <a:rPr lang="en-US" sz="1400" b="1" dirty="0" smtClean="0">
                  <a:solidFill>
                    <a:srgbClr val="000000"/>
                  </a:solidFill>
                </a:rPr>
                <a:t>Grid Service</a:t>
              </a:r>
              <a:endParaRPr lang="en-US" sz="1400" b="1" dirty="0">
                <a:solidFill>
                  <a:srgbClr val="000000"/>
                </a:solidFill>
              </a:endParaRPr>
            </a:p>
          </p:txBody>
        </p:sp>
        <p:sp>
          <p:nvSpPr>
            <p:cNvPr id="18" name="Rectangle 17"/>
            <p:cNvSpPr/>
            <p:nvPr/>
          </p:nvSpPr>
          <p:spPr>
            <a:xfrm>
              <a:off x="7315200" y="2438400"/>
              <a:ext cx="1828800" cy="34798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lstStyle/>
            <a:p>
              <a:pPr algn="ctr"/>
              <a:r>
                <a:rPr lang="en-US" sz="1400" b="1" dirty="0" smtClean="0">
                  <a:solidFill>
                    <a:srgbClr val="000000"/>
                  </a:solidFill>
                </a:rPr>
                <a:t>Authentication Service</a:t>
              </a:r>
              <a:endParaRPr lang="en-US" sz="1400" b="1" dirty="0">
                <a:solidFill>
                  <a:srgbClr val="000000"/>
                </a:solidFill>
              </a:endParaRPr>
            </a:p>
          </p:txBody>
        </p:sp>
        <p:sp>
          <p:nvSpPr>
            <p:cNvPr id="19" name="Rounded Rectangle 18"/>
            <p:cNvSpPr/>
            <p:nvPr/>
          </p:nvSpPr>
          <p:spPr>
            <a:xfrm>
              <a:off x="4800600" y="1417320"/>
              <a:ext cx="4196080" cy="4373880"/>
            </a:xfrm>
            <a:prstGeom prst="roundRect">
              <a:avLst/>
            </a:prstGeom>
            <a:solidFill>
              <a:schemeClr val="accent6">
                <a:lumMod val="75000"/>
                <a:alpha val="6000"/>
              </a:schemeClr>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sp>
        <p:sp>
          <p:nvSpPr>
            <p:cNvPr id="20" name="Rectangle 19"/>
            <p:cNvSpPr/>
            <p:nvPr/>
          </p:nvSpPr>
          <p:spPr>
            <a:xfrm>
              <a:off x="5562600" y="1447800"/>
              <a:ext cx="2667000" cy="34798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lstStyle/>
            <a:p>
              <a:pPr algn="ctr"/>
              <a:r>
                <a:rPr lang="en-US" sz="1600" b="1" dirty="0" smtClean="0">
                  <a:solidFill>
                    <a:schemeClr val="accent6">
                      <a:lumMod val="75000"/>
                    </a:schemeClr>
                  </a:solidFill>
                </a:rPr>
                <a:t>Short Term Certificate</a:t>
              </a:r>
              <a:endParaRPr lang="en-US" sz="1600" b="1" dirty="0">
                <a:solidFill>
                  <a:schemeClr val="accent6">
                    <a:lumMod val="75000"/>
                  </a:schemeClr>
                </a:solidFill>
              </a:endParaRPr>
            </a:p>
          </p:txBody>
        </p:sp>
      </p:grpSp>
      <p:sp>
        <p:nvSpPr>
          <p:cNvPr id="33" name="Rounded Rectangle 32"/>
          <p:cNvSpPr/>
          <p:nvPr/>
        </p:nvSpPr>
        <p:spPr>
          <a:xfrm>
            <a:off x="0" y="1219200"/>
            <a:ext cx="9144000" cy="408623"/>
          </a:xfrm>
          <a:prstGeom prst="roundRect">
            <a:avLst/>
          </a:prstGeom>
          <a:noFill/>
          <a:ln>
            <a:noFill/>
          </a:ln>
        </p:spPr>
        <p:style>
          <a:lnRef idx="1">
            <a:schemeClr val="accent1"/>
          </a:lnRef>
          <a:fillRef idx="3">
            <a:schemeClr val="accent1"/>
          </a:fillRef>
          <a:effectRef idx="2">
            <a:schemeClr val="accent1"/>
          </a:effectRef>
          <a:fontRef idx="minor">
            <a:schemeClr val="lt1"/>
          </a:fontRef>
        </p:style>
        <p:txBody>
          <a:bodyPr>
            <a:spAutoFit/>
          </a:bodyPr>
          <a:lstStyle/>
          <a:p>
            <a:pPr algn="ctr"/>
            <a:r>
              <a:rPr lang="en-US" b="1" dirty="0" smtClean="0">
                <a:solidFill>
                  <a:schemeClr val="tx1"/>
                </a:solidFill>
              </a:rPr>
              <a:t>*** Dorian issues a certificate signed by the Dorian’s Private Key ***</a:t>
            </a:r>
            <a:endParaRPr lang="en-US" b="1" dirty="0">
              <a:solidFill>
                <a:schemeClr val="tx1"/>
              </a:solidFill>
            </a:endParaRPr>
          </a:p>
        </p:txBody>
      </p:sp>
      <p:grpSp>
        <p:nvGrpSpPr>
          <p:cNvPr id="11" name="Group 36"/>
          <p:cNvGrpSpPr/>
          <p:nvPr/>
        </p:nvGrpSpPr>
        <p:grpSpPr>
          <a:xfrm>
            <a:off x="3581400" y="2514600"/>
            <a:ext cx="1219200" cy="838200"/>
            <a:chOff x="3962400" y="5943600"/>
            <a:chExt cx="1219200" cy="838200"/>
          </a:xfrm>
        </p:grpSpPr>
        <p:pic>
          <p:nvPicPr>
            <p:cNvPr id="47" name="Picture 46" descr="login.png"/>
            <p:cNvPicPr>
              <a:picLocks noChangeAspect="1"/>
            </p:cNvPicPr>
            <p:nvPr/>
          </p:nvPicPr>
          <p:blipFill>
            <a:blip r:embed="rId7"/>
            <a:stretch>
              <a:fillRect/>
            </a:stretch>
          </p:blipFill>
          <p:spPr>
            <a:xfrm>
              <a:off x="4419600" y="5943600"/>
              <a:ext cx="381000" cy="381000"/>
            </a:xfrm>
            <a:prstGeom prst="rect">
              <a:avLst/>
            </a:prstGeom>
          </p:spPr>
        </p:pic>
        <p:sp>
          <p:nvSpPr>
            <p:cNvPr id="48" name="Rectangle 47"/>
            <p:cNvSpPr/>
            <p:nvPr/>
          </p:nvSpPr>
          <p:spPr>
            <a:xfrm>
              <a:off x="3962400" y="6324600"/>
              <a:ext cx="1219200" cy="4572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lstStyle/>
            <a:p>
              <a:pPr algn="ctr"/>
              <a:r>
                <a:rPr lang="en-US" sz="1200" b="1" dirty="0" smtClean="0">
                  <a:solidFill>
                    <a:schemeClr val="tx1"/>
                  </a:solidFill>
                </a:rPr>
                <a:t>Private</a:t>
              </a:r>
            </a:p>
            <a:p>
              <a:pPr algn="ctr"/>
              <a:r>
                <a:rPr lang="en-US" sz="1200" b="1" dirty="0" smtClean="0">
                  <a:solidFill>
                    <a:schemeClr val="tx1"/>
                  </a:solidFill>
                </a:rPr>
                <a:t>Key</a:t>
              </a:r>
              <a:endParaRPr lang="en-US" dirty="0"/>
            </a:p>
          </p:txBody>
        </p:sp>
      </p:grpSp>
      <p:cxnSp>
        <p:nvCxnSpPr>
          <p:cNvPr id="49" name="Straight Connector 48"/>
          <p:cNvCxnSpPr/>
          <p:nvPr/>
        </p:nvCxnSpPr>
        <p:spPr>
          <a:xfrm rot="5400000">
            <a:off x="2401094" y="4228306"/>
            <a:ext cx="1905000" cy="1588"/>
          </a:xfrm>
          <a:prstGeom prst="line">
            <a:avLst/>
          </a:prstGeom>
          <a:ln>
            <a:solidFill>
              <a:schemeClr val="tx1"/>
            </a:solidFill>
            <a:tailEnd type="triangle" w="lg"/>
          </a:ln>
        </p:spPr>
        <p:style>
          <a:lnRef idx="2">
            <a:schemeClr val="accent1"/>
          </a:lnRef>
          <a:fillRef idx="0">
            <a:schemeClr val="accent1"/>
          </a:fillRef>
          <a:effectRef idx="1">
            <a:schemeClr val="accent1"/>
          </a:effectRef>
          <a:fontRef idx="minor">
            <a:schemeClr val="tx1"/>
          </a:fontRef>
        </p:style>
      </p:cxnSp>
      <p:grpSp>
        <p:nvGrpSpPr>
          <p:cNvPr id="12" name="Group 35"/>
          <p:cNvGrpSpPr/>
          <p:nvPr/>
        </p:nvGrpSpPr>
        <p:grpSpPr>
          <a:xfrm>
            <a:off x="2514600" y="3352800"/>
            <a:ext cx="914400" cy="838200"/>
            <a:chOff x="4191000" y="5867400"/>
            <a:chExt cx="914400" cy="838200"/>
          </a:xfrm>
        </p:grpSpPr>
        <p:sp>
          <p:nvSpPr>
            <p:cNvPr id="51" name="Rectangle 50"/>
            <p:cNvSpPr/>
            <p:nvPr/>
          </p:nvSpPr>
          <p:spPr>
            <a:xfrm>
              <a:off x="4191000" y="6172200"/>
              <a:ext cx="914400" cy="5334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lstStyle/>
            <a:p>
              <a:pPr algn="ctr"/>
              <a:r>
                <a:rPr lang="en-US" sz="1200" b="1" dirty="0" smtClean="0">
                  <a:solidFill>
                    <a:schemeClr val="tx1"/>
                  </a:solidFill>
                </a:rPr>
                <a:t>SAML </a:t>
              </a:r>
            </a:p>
            <a:p>
              <a:pPr algn="ctr"/>
              <a:r>
                <a:rPr lang="en-US" sz="1200" b="1" dirty="0" smtClean="0">
                  <a:solidFill>
                    <a:schemeClr val="tx1"/>
                  </a:solidFill>
                </a:rPr>
                <a:t>Assertion</a:t>
              </a:r>
              <a:endParaRPr lang="en-US" dirty="0"/>
            </a:p>
          </p:txBody>
        </p:sp>
        <p:pic>
          <p:nvPicPr>
            <p:cNvPr id="52" name="Object 18"/>
            <p:cNvPicPr>
              <a:picLocks noChangeAspect="1" noChangeArrowheads="1"/>
            </p:cNvPicPr>
            <p:nvPr/>
          </p:nvPicPr>
          <p:blipFill>
            <a:blip r:embed="rId8"/>
            <a:srcRect/>
            <a:stretch>
              <a:fillRect/>
            </a:stretch>
          </p:blipFill>
          <p:spPr bwMode="auto">
            <a:xfrm>
              <a:off x="4440237" y="5867400"/>
              <a:ext cx="360363" cy="381000"/>
            </a:xfrm>
            <a:prstGeom prst="rect">
              <a:avLst/>
            </a:prstGeom>
            <a:noFill/>
            <a:ln w="28575">
              <a:miter lim="800000"/>
              <a:headEnd/>
              <a:tailEnd/>
            </a:ln>
            <a:effectLst/>
          </p:spPr>
        </p:pic>
      </p:grpSp>
      <p:grpSp>
        <p:nvGrpSpPr>
          <p:cNvPr id="14" name="Group 52"/>
          <p:cNvGrpSpPr/>
          <p:nvPr/>
        </p:nvGrpSpPr>
        <p:grpSpPr>
          <a:xfrm>
            <a:off x="2286000" y="4191000"/>
            <a:ext cx="1219200" cy="838200"/>
            <a:chOff x="3962400" y="5943600"/>
            <a:chExt cx="1219200" cy="838200"/>
          </a:xfrm>
        </p:grpSpPr>
        <p:pic>
          <p:nvPicPr>
            <p:cNvPr id="54" name="Picture 53" descr="login.png"/>
            <p:cNvPicPr>
              <a:picLocks noChangeAspect="1"/>
            </p:cNvPicPr>
            <p:nvPr/>
          </p:nvPicPr>
          <p:blipFill>
            <a:blip r:embed="rId7"/>
            <a:stretch>
              <a:fillRect/>
            </a:stretch>
          </p:blipFill>
          <p:spPr>
            <a:xfrm>
              <a:off x="4419600" y="5943600"/>
              <a:ext cx="381000" cy="381000"/>
            </a:xfrm>
            <a:prstGeom prst="rect">
              <a:avLst/>
            </a:prstGeom>
          </p:spPr>
        </p:pic>
        <p:sp>
          <p:nvSpPr>
            <p:cNvPr id="55" name="Rectangle 54"/>
            <p:cNvSpPr/>
            <p:nvPr/>
          </p:nvSpPr>
          <p:spPr>
            <a:xfrm>
              <a:off x="3962400" y="6324600"/>
              <a:ext cx="1219200" cy="4572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lstStyle/>
            <a:p>
              <a:pPr algn="ctr"/>
              <a:r>
                <a:rPr lang="en-US" sz="1200" b="1" dirty="0" smtClean="0">
                  <a:solidFill>
                    <a:schemeClr val="tx1"/>
                  </a:solidFill>
                </a:rPr>
                <a:t>Public</a:t>
              </a:r>
            </a:p>
            <a:p>
              <a:pPr algn="ctr"/>
              <a:r>
                <a:rPr lang="en-US" sz="1200" b="1" dirty="0" smtClean="0">
                  <a:solidFill>
                    <a:schemeClr val="tx1"/>
                  </a:solidFill>
                </a:rPr>
                <a:t>Key</a:t>
              </a:r>
            </a:p>
          </p:txBody>
        </p:sp>
      </p:grpSp>
      <p:grpSp>
        <p:nvGrpSpPr>
          <p:cNvPr id="21" name="Group 36"/>
          <p:cNvGrpSpPr/>
          <p:nvPr/>
        </p:nvGrpSpPr>
        <p:grpSpPr>
          <a:xfrm>
            <a:off x="4191000" y="5410200"/>
            <a:ext cx="1219200" cy="838200"/>
            <a:chOff x="3962400" y="5943600"/>
            <a:chExt cx="1219200" cy="838200"/>
          </a:xfrm>
        </p:grpSpPr>
        <p:pic>
          <p:nvPicPr>
            <p:cNvPr id="56" name="Picture 55" descr="login.png"/>
            <p:cNvPicPr>
              <a:picLocks noChangeAspect="1"/>
            </p:cNvPicPr>
            <p:nvPr/>
          </p:nvPicPr>
          <p:blipFill>
            <a:blip r:embed="rId7"/>
            <a:stretch>
              <a:fillRect/>
            </a:stretch>
          </p:blipFill>
          <p:spPr>
            <a:xfrm>
              <a:off x="4419600" y="5943600"/>
              <a:ext cx="381000" cy="381000"/>
            </a:xfrm>
            <a:prstGeom prst="rect">
              <a:avLst/>
            </a:prstGeom>
          </p:spPr>
        </p:pic>
        <p:sp>
          <p:nvSpPr>
            <p:cNvPr id="57" name="Rectangle 56"/>
            <p:cNvSpPr/>
            <p:nvPr/>
          </p:nvSpPr>
          <p:spPr>
            <a:xfrm>
              <a:off x="3962400" y="6324600"/>
              <a:ext cx="1219200" cy="4572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lstStyle/>
            <a:p>
              <a:pPr algn="ctr"/>
              <a:r>
                <a:rPr lang="en-US" sz="1200" b="1" dirty="0" smtClean="0">
                  <a:solidFill>
                    <a:schemeClr val="tx1"/>
                  </a:solidFill>
                </a:rPr>
                <a:t>Dorian CA</a:t>
              </a:r>
            </a:p>
            <a:p>
              <a:pPr algn="ctr"/>
              <a:r>
                <a:rPr lang="en-US" sz="1200" b="1" dirty="0" smtClean="0">
                  <a:solidFill>
                    <a:schemeClr val="tx1"/>
                  </a:solidFill>
                </a:rPr>
                <a:t>Private Key</a:t>
              </a:r>
            </a:p>
          </p:txBody>
        </p:sp>
      </p:grpSp>
      <p:grpSp>
        <p:nvGrpSpPr>
          <p:cNvPr id="39" name="Group 75"/>
          <p:cNvGrpSpPr/>
          <p:nvPr/>
        </p:nvGrpSpPr>
        <p:grpSpPr>
          <a:xfrm>
            <a:off x="4343400" y="3733800"/>
            <a:ext cx="1046480" cy="838200"/>
            <a:chOff x="2362200" y="4267200"/>
            <a:chExt cx="1046480" cy="838200"/>
          </a:xfrm>
        </p:grpSpPr>
        <p:pic>
          <p:nvPicPr>
            <p:cNvPr id="65" name="Picture 64" descr="vcard.png"/>
            <p:cNvPicPr>
              <a:picLocks noChangeAspect="1"/>
            </p:cNvPicPr>
            <p:nvPr/>
          </p:nvPicPr>
          <p:blipFill>
            <a:blip r:embed="rId9"/>
            <a:stretch>
              <a:fillRect/>
            </a:stretch>
          </p:blipFill>
          <p:spPr>
            <a:xfrm>
              <a:off x="2667000" y="4267200"/>
              <a:ext cx="457200" cy="457200"/>
            </a:xfrm>
            <a:prstGeom prst="rect">
              <a:avLst/>
            </a:prstGeom>
          </p:spPr>
        </p:pic>
        <p:sp>
          <p:nvSpPr>
            <p:cNvPr id="66" name="Rectangle 65"/>
            <p:cNvSpPr/>
            <p:nvPr/>
          </p:nvSpPr>
          <p:spPr>
            <a:xfrm>
              <a:off x="2362200" y="4648200"/>
              <a:ext cx="1046480" cy="4572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lstStyle/>
            <a:p>
              <a:pPr algn="ctr"/>
              <a:r>
                <a:rPr lang="en-US" sz="1200" b="1" dirty="0" smtClean="0">
                  <a:solidFill>
                    <a:schemeClr val="tx1"/>
                  </a:solidFill>
                </a:rPr>
                <a:t>Short Term</a:t>
              </a:r>
            </a:p>
            <a:p>
              <a:pPr algn="ctr"/>
              <a:r>
                <a:rPr lang="en-US" sz="1200" b="1" dirty="0" smtClean="0">
                  <a:solidFill>
                    <a:schemeClr val="tx1"/>
                  </a:solidFill>
                </a:rPr>
                <a:t>Certificate</a:t>
              </a:r>
              <a:endParaRPr lang="en-US" dirty="0"/>
            </a:p>
          </p:txBody>
        </p:sp>
      </p:grpSp>
      <p:cxnSp>
        <p:nvCxnSpPr>
          <p:cNvPr id="70" name="Straight Connector 69"/>
          <p:cNvCxnSpPr/>
          <p:nvPr/>
        </p:nvCxnSpPr>
        <p:spPr>
          <a:xfrm rot="5400000" flipH="1" flipV="1">
            <a:off x="4381500" y="4991100"/>
            <a:ext cx="838200" cy="1588"/>
          </a:xfrm>
          <a:prstGeom prst="line">
            <a:avLst/>
          </a:prstGeom>
          <a:ln>
            <a:solidFill>
              <a:schemeClr val="accent6">
                <a:lumMod val="75000"/>
              </a:schemeClr>
            </a:solidFill>
            <a:prstDash val="sysDash"/>
            <a:tailEnd type="triangle" w="lg"/>
          </a:ln>
        </p:spPr>
        <p:style>
          <a:lnRef idx="2">
            <a:schemeClr val="accent1"/>
          </a:lnRef>
          <a:fillRef idx="0">
            <a:schemeClr val="accent1"/>
          </a:fillRef>
          <a:effectRef idx="1">
            <a:schemeClr val="accent1"/>
          </a:effectRef>
          <a:fontRef idx="minor">
            <a:schemeClr val="tx1"/>
          </a:fontRef>
        </p:style>
      </p:cxnSp>
      <p:sp>
        <p:nvSpPr>
          <p:cNvPr id="72" name="Rectangle 71"/>
          <p:cNvSpPr/>
          <p:nvPr/>
        </p:nvSpPr>
        <p:spPr>
          <a:xfrm>
            <a:off x="4800600" y="4876800"/>
            <a:ext cx="1046480" cy="30988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lstStyle/>
          <a:p>
            <a:r>
              <a:rPr lang="en-US" sz="1200" b="1" dirty="0" smtClean="0">
                <a:solidFill>
                  <a:schemeClr val="accent6">
                    <a:lumMod val="50000"/>
                  </a:schemeClr>
                </a:solidFill>
              </a:rPr>
              <a:t>Signed</a:t>
            </a:r>
            <a:endParaRPr lang="en-US" b="1" dirty="0">
              <a:solidFill>
                <a:schemeClr val="accent6">
                  <a:lumMod val="50000"/>
                </a:schemeClr>
              </a:solidFill>
            </a:endParaRPr>
          </a:p>
        </p:txBody>
      </p:sp>
      <p:cxnSp>
        <p:nvCxnSpPr>
          <p:cNvPr id="73" name="Straight Connector 72"/>
          <p:cNvCxnSpPr/>
          <p:nvPr/>
        </p:nvCxnSpPr>
        <p:spPr>
          <a:xfrm flipV="1">
            <a:off x="3124200" y="4038600"/>
            <a:ext cx="1524000" cy="342900"/>
          </a:xfrm>
          <a:prstGeom prst="line">
            <a:avLst/>
          </a:prstGeom>
          <a:ln>
            <a:solidFill>
              <a:schemeClr val="bg1">
                <a:lumMod val="50000"/>
              </a:schemeClr>
            </a:solidFill>
            <a:prstDash val="sysDash"/>
            <a:tailEnd type="triangle" w="lg"/>
          </a:ln>
        </p:spPr>
        <p:style>
          <a:lnRef idx="2">
            <a:schemeClr val="accent1"/>
          </a:lnRef>
          <a:fillRef idx="0">
            <a:schemeClr val="accent1"/>
          </a:fillRef>
          <a:effectRef idx="1">
            <a:schemeClr val="accent1"/>
          </a:effectRef>
          <a:fontRef idx="minor">
            <a:schemeClr val="tx1"/>
          </a:fontRef>
        </p:style>
      </p:cxn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a:lstStyle/>
          <a:p>
            <a:r>
              <a:rPr lang="en-US" dirty="0" smtClean="0">
                <a:ea typeface="ＭＳ Ｐゴシック" charset="-128"/>
                <a:cs typeface="ＭＳ Ｐゴシック" charset="-128"/>
              </a:rPr>
              <a:t>Credential Creation Workflow</a:t>
            </a:r>
            <a:endParaRPr lang="en-US" dirty="0">
              <a:ea typeface="ＭＳ Ｐゴシック" charset="-128"/>
              <a:cs typeface="ＭＳ Ｐゴシック" charset="-128"/>
            </a:endParaRPr>
          </a:p>
        </p:txBody>
      </p:sp>
      <p:grpSp>
        <p:nvGrpSpPr>
          <p:cNvPr id="2" name="Group 20"/>
          <p:cNvGrpSpPr/>
          <p:nvPr/>
        </p:nvGrpSpPr>
        <p:grpSpPr>
          <a:xfrm>
            <a:off x="2590800" y="1950720"/>
            <a:ext cx="4343400" cy="4373880"/>
            <a:chOff x="4800600" y="1417320"/>
            <a:chExt cx="4343400" cy="4373880"/>
          </a:xfrm>
        </p:grpSpPr>
        <p:pic>
          <p:nvPicPr>
            <p:cNvPr id="6" name="Picture 5"/>
            <p:cNvPicPr>
              <a:picLocks noChangeAspect="1"/>
            </p:cNvPicPr>
            <p:nvPr/>
          </p:nvPicPr>
          <p:blipFill>
            <a:blip r:embed="rId3"/>
            <a:stretch>
              <a:fillRect/>
            </a:stretch>
          </p:blipFill>
          <p:spPr>
            <a:xfrm>
              <a:off x="5334000" y="4724400"/>
              <a:ext cx="622300" cy="673100"/>
            </a:xfrm>
            <a:prstGeom prst="rect">
              <a:avLst/>
            </a:prstGeom>
          </p:spPr>
        </p:pic>
        <p:pic>
          <p:nvPicPr>
            <p:cNvPr id="8" name="Picture 7"/>
            <p:cNvPicPr>
              <a:picLocks noChangeAspect="1"/>
            </p:cNvPicPr>
            <p:nvPr/>
          </p:nvPicPr>
          <p:blipFill>
            <a:blip r:embed="rId4"/>
            <a:stretch>
              <a:fillRect/>
            </a:stretch>
          </p:blipFill>
          <p:spPr>
            <a:xfrm>
              <a:off x="7924800" y="1828800"/>
              <a:ext cx="508000" cy="635000"/>
            </a:xfrm>
            <a:prstGeom prst="rect">
              <a:avLst/>
            </a:prstGeom>
          </p:spPr>
        </p:pic>
        <p:pic>
          <p:nvPicPr>
            <p:cNvPr id="10" name="Picture 9"/>
            <p:cNvPicPr>
              <a:picLocks noChangeAspect="1"/>
            </p:cNvPicPr>
            <p:nvPr/>
          </p:nvPicPr>
          <p:blipFill>
            <a:blip r:embed="rId5"/>
            <a:stretch>
              <a:fillRect/>
            </a:stretch>
          </p:blipFill>
          <p:spPr>
            <a:xfrm>
              <a:off x="5029200" y="1905000"/>
              <a:ext cx="1066800" cy="859367"/>
            </a:xfrm>
            <a:prstGeom prst="rect">
              <a:avLst/>
            </a:prstGeom>
          </p:spPr>
        </p:pic>
        <p:pic>
          <p:nvPicPr>
            <p:cNvPr id="13" name="Picture 12"/>
            <p:cNvPicPr>
              <a:picLocks noChangeAspect="1"/>
            </p:cNvPicPr>
            <p:nvPr/>
          </p:nvPicPr>
          <p:blipFill>
            <a:blip r:embed="rId6"/>
            <a:stretch>
              <a:fillRect/>
            </a:stretch>
          </p:blipFill>
          <p:spPr>
            <a:xfrm>
              <a:off x="7924800" y="4724400"/>
              <a:ext cx="508000" cy="647700"/>
            </a:xfrm>
            <a:prstGeom prst="rect">
              <a:avLst/>
            </a:prstGeom>
          </p:spPr>
        </p:pic>
        <p:sp>
          <p:nvSpPr>
            <p:cNvPr id="16" name="Rectangle 15"/>
            <p:cNvSpPr/>
            <p:nvPr/>
          </p:nvSpPr>
          <p:spPr>
            <a:xfrm>
              <a:off x="5257800" y="5334000"/>
              <a:ext cx="792480" cy="34798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lstStyle/>
            <a:p>
              <a:r>
                <a:rPr lang="en-US" sz="1400" b="1" dirty="0" smtClean="0">
                  <a:solidFill>
                    <a:srgbClr val="000000"/>
                  </a:solidFill>
                </a:rPr>
                <a:t>Dorian</a:t>
              </a:r>
              <a:endParaRPr lang="en-US" sz="1400" b="1" dirty="0">
                <a:solidFill>
                  <a:srgbClr val="000000"/>
                </a:solidFill>
              </a:endParaRPr>
            </a:p>
          </p:txBody>
        </p:sp>
        <p:sp>
          <p:nvSpPr>
            <p:cNvPr id="17" name="Rectangle 16"/>
            <p:cNvSpPr/>
            <p:nvPr/>
          </p:nvSpPr>
          <p:spPr>
            <a:xfrm>
              <a:off x="7543800" y="5334000"/>
              <a:ext cx="1295400" cy="34798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lstStyle/>
            <a:p>
              <a:pPr algn="ctr"/>
              <a:r>
                <a:rPr lang="en-US" sz="1400" b="1" dirty="0" smtClean="0">
                  <a:solidFill>
                    <a:srgbClr val="000000"/>
                  </a:solidFill>
                </a:rPr>
                <a:t>Grid Service</a:t>
              </a:r>
              <a:endParaRPr lang="en-US" sz="1400" b="1" dirty="0">
                <a:solidFill>
                  <a:srgbClr val="000000"/>
                </a:solidFill>
              </a:endParaRPr>
            </a:p>
          </p:txBody>
        </p:sp>
        <p:sp>
          <p:nvSpPr>
            <p:cNvPr id="18" name="Rectangle 17"/>
            <p:cNvSpPr/>
            <p:nvPr/>
          </p:nvSpPr>
          <p:spPr>
            <a:xfrm>
              <a:off x="7315200" y="2438400"/>
              <a:ext cx="1828800" cy="34798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lstStyle/>
            <a:p>
              <a:pPr algn="ctr"/>
              <a:r>
                <a:rPr lang="en-US" sz="1400" b="1" dirty="0" smtClean="0">
                  <a:solidFill>
                    <a:srgbClr val="000000"/>
                  </a:solidFill>
                </a:rPr>
                <a:t>Authentication Service</a:t>
              </a:r>
              <a:endParaRPr lang="en-US" sz="1400" b="1" dirty="0">
                <a:solidFill>
                  <a:srgbClr val="000000"/>
                </a:solidFill>
              </a:endParaRPr>
            </a:p>
          </p:txBody>
        </p:sp>
        <p:sp>
          <p:nvSpPr>
            <p:cNvPr id="19" name="Rounded Rectangle 18"/>
            <p:cNvSpPr/>
            <p:nvPr/>
          </p:nvSpPr>
          <p:spPr>
            <a:xfrm>
              <a:off x="4800600" y="1417320"/>
              <a:ext cx="4196080" cy="4373880"/>
            </a:xfrm>
            <a:prstGeom prst="roundRect">
              <a:avLst/>
            </a:prstGeom>
            <a:solidFill>
              <a:schemeClr val="accent6">
                <a:lumMod val="75000"/>
                <a:alpha val="6000"/>
              </a:schemeClr>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sp>
        <p:sp>
          <p:nvSpPr>
            <p:cNvPr id="20" name="Rectangle 19"/>
            <p:cNvSpPr/>
            <p:nvPr/>
          </p:nvSpPr>
          <p:spPr>
            <a:xfrm>
              <a:off x="5562600" y="1447800"/>
              <a:ext cx="2667000" cy="34798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lstStyle/>
            <a:p>
              <a:pPr algn="ctr"/>
              <a:r>
                <a:rPr lang="en-US" sz="1600" b="1" dirty="0" smtClean="0">
                  <a:solidFill>
                    <a:schemeClr val="accent6">
                      <a:lumMod val="75000"/>
                    </a:schemeClr>
                  </a:solidFill>
                </a:rPr>
                <a:t>Short Term Certificate</a:t>
              </a:r>
              <a:endParaRPr lang="en-US" sz="1600" b="1" dirty="0">
                <a:solidFill>
                  <a:schemeClr val="accent6">
                    <a:lumMod val="75000"/>
                  </a:schemeClr>
                </a:solidFill>
              </a:endParaRPr>
            </a:p>
          </p:txBody>
        </p:sp>
      </p:grpSp>
      <p:sp>
        <p:nvSpPr>
          <p:cNvPr id="33" name="Rounded Rectangle 32"/>
          <p:cNvSpPr/>
          <p:nvPr/>
        </p:nvSpPr>
        <p:spPr>
          <a:xfrm>
            <a:off x="0" y="1219200"/>
            <a:ext cx="9144000" cy="408623"/>
          </a:xfrm>
          <a:prstGeom prst="roundRect">
            <a:avLst/>
          </a:prstGeom>
          <a:noFill/>
          <a:ln>
            <a:noFill/>
          </a:ln>
        </p:spPr>
        <p:style>
          <a:lnRef idx="1">
            <a:schemeClr val="accent1"/>
          </a:lnRef>
          <a:fillRef idx="3">
            <a:schemeClr val="accent1"/>
          </a:fillRef>
          <a:effectRef idx="2">
            <a:schemeClr val="accent1"/>
          </a:effectRef>
          <a:fontRef idx="minor">
            <a:schemeClr val="lt1"/>
          </a:fontRef>
        </p:style>
        <p:txBody>
          <a:bodyPr>
            <a:spAutoFit/>
          </a:bodyPr>
          <a:lstStyle/>
          <a:p>
            <a:pPr algn="ctr"/>
            <a:r>
              <a:rPr lang="en-US" b="1" dirty="0" smtClean="0">
                <a:solidFill>
                  <a:schemeClr val="tx1"/>
                </a:solidFill>
              </a:rPr>
              <a:t>*** Dorian returns issued certificate to client ***</a:t>
            </a:r>
            <a:endParaRPr lang="en-US" b="1" dirty="0">
              <a:solidFill>
                <a:schemeClr val="tx1"/>
              </a:solidFill>
            </a:endParaRPr>
          </a:p>
        </p:txBody>
      </p:sp>
      <p:grpSp>
        <p:nvGrpSpPr>
          <p:cNvPr id="5" name="Group 36"/>
          <p:cNvGrpSpPr/>
          <p:nvPr/>
        </p:nvGrpSpPr>
        <p:grpSpPr>
          <a:xfrm>
            <a:off x="3581400" y="2514600"/>
            <a:ext cx="1219200" cy="838200"/>
            <a:chOff x="3962400" y="5943600"/>
            <a:chExt cx="1219200" cy="838200"/>
          </a:xfrm>
        </p:grpSpPr>
        <p:pic>
          <p:nvPicPr>
            <p:cNvPr id="47" name="Picture 46" descr="login.png"/>
            <p:cNvPicPr>
              <a:picLocks noChangeAspect="1"/>
            </p:cNvPicPr>
            <p:nvPr/>
          </p:nvPicPr>
          <p:blipFill>
            <a:blip r:embed="rId7"/>
            <a:stretch>
              <a:fillRect/>
            </a:stretch>
          </p:blipFill>
          <p:spPr>
            <a:xfrm>
              <a:off x="4419600" y="5943600"/>
              <a:ext cx="381000" cy="381000"/>
            </a:xfrm>
            <a:prstGeom prst="rect">
              <a:avLst/>
            </a:prstGeom>
          </p:spPr>
        </p:pic>
        <p:sp>
          <p:nvSpPr>
            <p:cNvPr id="48" name="Rectangle 47"/>
            <p:cNvSpPr/>
            <p:nvPr/>
          </p:nvSpPr>
          <p:spPr>
            <a:xfrm>
              <a:off x="3962400" y="6324600"/>
              <a:ext cx="1219200" cy="4572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lstStyle/>
            <a:p>
              <a:pPr algn="ctr"/>
              <a:r>
                <a:rPr lang="en-US" sz="1200" b="1" dirty="0" smtClean="0">
                  <a:solidFill>
                    <a:schemeClr val="tx1"/>
                  </a:solidFill>
                </a:rPr>
                <a:t>Private</a:t>
              </a:r>
            </a:p>
            <a:p>
              <a:pPr algn="ctr"/>
              <a:r>
                <a:rPr lang="en-US" sz="1200" b="1" dirty="0" smtClean="0">
                  <a:solidFill>
                    <a:schemeClr val="tx1"/>
                  </a:solidFill>
                </a:rPr>
                <a:t>Key</a:t>
              </a:r>
              <a:endParaRPr lang="en-US" dirty="0"/>
            </a:p>
          </p:txBody>
        </p:sp>
      </p:grpSp>
      <p:grpSp>
        <p:nvGrpSpPr>
          <p:cNvPr id="9" name="Group 75"/>
          <p:cNvGrpSpPr/>
          <p:nvPr/>
        </p:nvGrpSpPr>
        <p:grpSpPr>
          <a:xfrm>
            <a:off x="2839720" y="3276600"/>
            <a:ext cx="1046480" cy="838200"/>
            <a:chOff x="2362200" y="4267200"/>
            <a:chExt cx="1046480" cy="838200"/>
          </a:xfrm>
        </p:grpSpPr>
        <p:pic>
          <p:nvPicPr>
            <p:cNvPr id="65" name="Picture 64" descr="vcard.png"/>
            <p:cNvPicPr>
              <a:picLocks noChangeAspect="1"/>
            </p:cNvPicPr>
            <p:nvPr/>
          </p:nvPicPr>
          <p:blipFill>
            <a:blip r:embed="rId8"/>
            <a:stretch>
              <a:fillRect/>
            </a:stretch>
          </p:blipFill>
          <p:spPr>
            <a:xfrm>
              <a:off x="2667000" y="4267200"/>
              <a:ext cx="457200" cy="457200"/>
            </a:xfrm>
            <a:prstGeom prst="rect">
              <a:avLst/>
            </a:prstGeom>
          </p:spPr>
        </p:pic>
        <p:sp>
          <p:nvSpPr>
            <p:cNvPr id="66" name="Rectangle 65"/>
            <p:cNvSpPr/>
            <p:nvPr/>
          </p:nvSpPr>
          <p:spPr>
            <a:xfrm>
              <a:off x="2362200" y="4648200"/>
              <a:ext cx="1046480" cy="4572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lstStyle/>
            <a:p>
              <a:pPr algn="ctr"/>
              <a:r>
                <a:rPr lang="en-US" sz="1200" b="1" dirty="0" smtClean="0">
                  <a:solidFill>
                    <a:schemeClr val="tx1"/>
                  </a:solidFill>
                </a:rPr>
                <a:t>Short Term</a:t>
              </a:r>
            </a:p>
            <a:p>
              <a:pPr algn="ctr"/>
              <a:r>
                <a:rPr lang="en-US" sz="1200" b="1" dirty="0" smtClean="0">
                  <a:solidFill>
                    <a:schemeClr val="tx1"/>
                  </a:solidFill>
                </a:rPr>
                <a:t>Certificate</a:t>
              </a:r>
              <a:endParaRPr lang="en-US" dirty="0"/>
            </a:p>
          </p:txBody>
        </p:sp>
      </p:grpSp>
      <p:cxnSp>
        <p:nvCxnSpPr>
          <p:cNvPr id="80" name="Straight Connector 79"/>
          <p:cNvCxnSpPr/>
          <p:nvPr/>
        </p:nvCxnSpPr>
        <p:spPr>
          <a:xfrm rot="5400000" flipH="1" flipV="1">
            <a:off x="2819400" y="4648200"/>
            <a:ext cx="1067594" cy="794"/>
          </a:xfrm>
          <a:prstGeom prst="line">
            <a:avLst/>
          </a:prstGeom>
          <a:ln>
            <a:solidFill>
              <a:schemeClr val="tx1"/>
            </a:solidFill>
            <a:tailEnd type="triangle" w="lg"/>
          </a:ln>
        </p:spPr>
        <p:style>
          <a:lnRef idx="2">
            <a:schemeClr val="accent1"/>
          </a:lnRef>
          <a:fillRef idx="0">
            <a:schemeClr val="accent1"/>
          </a:fillRef>
          <a:effectRef idx="1">
            <a:schemeClr val="accent1"/>
          </a:effectRef>
          <a:fontRef idx="minor">
            <a:schemeClr val="tx1"/>
          </a:fontRef>
        </p:style>
      </p:cxn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a:lstStyle/>
          <a:p>
            <a:r>
              <a:rPr lang="en-US" dirty="0" smtClean="0">
                <a:ea typeface="ＭＳ Ｐゴシック" charset="-128"/>
                <a:cs typeface="ＭＳ Ｐゴシック" charset="-128"/>
              </a:rPr>
              <a:t>Credential Creation Workflow</a:t>
            </a:r>
            <a:endParaRPr lang="en-US" dirty="0">
              <a:ea typeface="ＭＳ Ｐゴシック" charset="-128"/>
              <a:cs typeface="ＭＳ Ｐゴシック" charset="-128"/>
            </a:endParaRPr>
          </a:p>
        </p:txBody>
      </p:sp>
      <p:grpSp>
        <p:nvGrpSpPr>
          <p:cNvPr id="2" name="Group 20"/>
          <p:cNvGrpSpPr/>
          <p:nvPr/>
        </p:nvGrpSpPr>
        <p:grpSpPr>
          <a:xfrm>
            <a:off x="2590800" y="1950720"/>
            <a:ext cx="4343400" cy="4373880"/>
            <a:chOff x="4800600" y="1417320"/>
            <a:chExt cx="4343400" cy="4373880"/>
          </a:xfrm>
        </p:grpSpPr>
        <p:pic>
          <p:nvPicPr>
            <p:cNvPr id="6" name="Picture 5"/>
            <p:cNvPicPr>
              <a:picLocks noChangeAspect="1"/>
            </p:cNvPicPr>
            <p:nvPr/>
          </p:nvPicPr>
          <p:blipFill>
            <a:blip r:embed="rId3"/>
            <a:stretch>
              <a:fillRect/>
            </a:stretch>
          </p:blipFill>
          <p:spPr>
            <a:xfrm>
              <a:off x="5334000" y="4724400"/>
              <a:ext cx="622300" cy="673100"/>
            </a:xfrm>
            <a:prstGeom prst="rect">
              <a:avLst/>
            </a:prstGeom>
          </p:spPr>
        </p:pic>
        <p:pic>
          <p:nvPicPr>
            <p:cNvPr id="8" name="Picture 7"/>
            <p:cNvPicPr>
              <a:picLocks noChangeAspect="1"/>
            </p:cNvPicPr>
            <p:nvPr/>
          </p:nvPicPr>
          <p:blipFill>
            <a:blip r:embed="rId4"/>
            <a:stretch>
              <a:fillRect/>
            </a:stretch>
          </p:blipFill>
          <p:spPr>
            <a:xfrm>
              <a:off x="7924800" y="1828800"/>
              <a:ext cx="508000" cy="635000"/>
            </a:xfrm>
            <a:prstGeom prst="rect">
              <a:avLst/>
            </a:prstGeom>
          </p:spPr>
        </p:pic>
        <p:pic>
          <p:nvPicPr>
            <p:cNvPr id="10" name="Picture 9"/>
            <p:cNvPicPr>
              <a:picLocks noChangeAspect="1"/>
            </p:cNvPicPr>
            <p:nvPr/>
          </p:nvPicPr>
          <p:blipFill>
            <a:blip r:embed="rId5"/>
            <a:stretch>
              <a:fillRect/>
            </a:stretch>
          </p:blipFill>
          <p:spPr>
            <a:xfrm>
              <a:off x="5029200" y="1905000"/>
              <a:ext cx="1066800" cy="859367"/>
            </a:xfrm>
            <a:prstGeom prst="rect">
              <a:avLst/>
            </a:prstGeom>
          </p:spPr>
        </p:pic>
        <p:pic>
          <p:nvPicPr>
            <p:cNvPr id="13" name="Picture 12"/>
            <p:cNvPicPr>
              <a:picLocks noChangeAspect="1"/>
            </p:cNvPicPr>
            <p:nvPr/>
          </p:nvPicPr>
          <p:blipFill>
            <a:blip r:embed="rId6"/>
            <a:stretch>
              <a:fillRect/>
            </a:stretch>
          </p:blipFill>
          <p:spPr>
            <a:xfrm>
              <a:off x="7924800" y="4724400"/>
              <a:ext cx="508000" cy="647700"/>
            </a:xfrm>
            <a:prstGeom prst="rect">
              <a:avLst/>
            </a:prstGeom>
          </p:spPr>
        </p:pic>
        <p:sp>
          <p:nvSpPr>
            <p:cNvPr id="16" name="Rectangle 15"/>
            <p:cNvSpPr/>
            <p:nvPr/>
          </p:nvSpPr>
          <p:spPr>
            <a:xfrm>
              <a:off x="5257800" y="5334000"/>
              <a:ext cx="792480" cy="34798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lstStyle/>
            <a:p>
              <a:r>
                <a:rPr lang="en-US" sz="1400" b="1" dirty="0" smtClean="0">
                  <a:solidFill>
                    <a:srgbClr val="000000"/>
                  </a:solidFill>
                </a:rPr>
                <a:t>Dorian</a:t>
              </a:r>
              <a:endParaRPr lang="en-US" sz="1400" b="1" dirty="0">
                <a:solidFill>
                  <a:srgbClr val="000000"/>
                </a:solidFill>
              </a:endParaRPr>
            </a:p>
          </p:txBody>
        </p:sp>
        <p:sp>
          <p:nvSpPr>
            <p:cNvPr id="17" name="Rectangle 16"/>
            <p:cNvSpPr/>
            <p:nvPr/>
          </p:nvSpPr>
          <p:spPr>
            <a:xfrm>
              <a:off x="7543800" y="5334000"/>
              <a:ext cx="1295400" cy="34798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lstStyle/>
            <a:p>
              <a:pPr algn="ctr"/>
              <a:r>
                <a:rPr lang="en-US" sz="1400" b="1" dirty="0" smtClean="0">
                  <a:solidFill>
                    <a:srgbClr val="000000"/>
                  </a:solidFill>
                </a:rPr>
                <a:t>Grid Service</a:t>
              </a:r>
              <a:endParaRPr lang="en-US" sz="1400" b="1" dirty="0">
                <a:solidFill>
                  <a:srgbClr val="000000"/>
                </a:solidFill>
              </a:endParaRPr>
            </a:p>
          </p:txBody>
        </p:sp>
        <p:sp>
          <p:nvSpPr>
            <p:cNvPr id="18" name="Rectangle 17"/>
            <p:cNvSpPr/>
            <p:nvPr/>
          </p:nvSpPr>
          <p:spPr>
            <a:xfrm>
              <a:off x="7315200" y="2438400"/>
              <a:ext cx="1828800" cy="34798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lstStyle/>
            <a:p>
              <a:pPr algn="ctr"/>
              <a:r>
                <a:rPr lang="en-US" sz="1400" b="1" dirty="0" smtClean="0">
                  <a:solidFill>
                    <a:srgbClr val="000000"/>
                  </a:solidFill>
                </a:rPr>
                <a:t>Authentication Service</a:t>
              </a:r>
              <a:endParaRPr lang="en-US" sz="1400" b="1" dirty="0">
                <a:solidFill>
                  <a:srgbClr val="000000"/>
                </a:solidFill>
              </a:endParaRPr>
            </a:p>
          </p:txBody>
        </p:sp>
        <p:sp>
          <p:nvSpPr>
            <p:cNvPr id="19" name="Rounded Rectangle 18"/>
            <p:cNvSpPr/>
            <p:nvPr/>
          </p:nvSpPr>
          <p:spPr>
            <a:xfrm>
              <a:off x="4800600" y="1417320"/>
              <a:ext cx="4196080" cy="4373880"/>
            </a:xfrm>
            <a:prstGeom prst="roundRect">
              <a:avLst/>
            </a:prstGeom>
            <a:solidFill>
              <a:schemeClr val="accent6">
                <a:lumMod val="75000"/>
                <a:alpha val="6000"/>
              </a:schemeClr>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sp>
        <p:sp>
          <p:nvSpPr>
            <p:cNvPr id="20" name="Rectangle 19"/>
            <p:cNvSpPr/>
            <p:nvPr/>
          </p:nvSpPr>
          <p:spPr>
            <a:xfrm>
              <a:off x="5562600" y="1447800"/>
              <a:ext cx="2667000" cy="34798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lstStyle/>
            <a:p>
              <a:pPr algn="ctr"/>
              <a:r>
                <a:rPr lang="en-US" sz="1600" b="1" dirty="0" smtClean="0">
                  <a:solidFill>
                    <a:schemeClr val="accent6">
                      <a:lumMod val="75000"/>
                    </a:schemeClr>
                  </a:solidFill>
                </a:rPr>
                <a:t>Short Term Certificate</a:t>
              </a:r>
              <a:endParaRPr lang="en-US" sz="1600" b="1" dirty="0">
                <a:solidFill>
                  <a:schemeClr val="accent6">
                    <a:lumMod val="75000"/>
                  </a:schemeClr>
                </a:solidFill>
              </a:endParaRPr>
            </a:p>
          </p:txBody>
        </p:sp>
      </p:grpSp>
      <p:sp>
        <p:nvSpPr>
          <p:cNvPr id="33" name="Rounded Rectangle 32"/>
          <p:cNvSpPr/>
          <p:nvPr/>
        </p:nvSpPr>
        <p:spPr>
          <a:xfrm>
            <a:off x="0" y="1219200"/>
            <a:ext cx="9144000" cy="408623"/>
          </a:xfrm>
          <a:prstGeom prst="roundRect">
            <a:avLst/>
          </a:prstGeom>
          <a:noFill/>
          <a:ln>
            <a:noFill/>
          </a:ln>
        </p:spPr>
        <p:style>
          <a:lnRef idx="1">
            <a:schemeClr val="accent1"/>
          </a:lnRef>
          <a:fillRef idx="3">
            <a:schemeClr val="accent1"/>
          </a:fillRef>
          <a:effectRef idx="2">
            <a:schemeClr val="accent1"/>
          </a:effectRef>
          <a:fontRef idx="minor">
            <a:schemeClr val="lt1"/>
          </a:fontRef>
        </p:style>
        <p:txBody>
          <a:bodyPr>
            <a:spAutoFit/>
          </a:bodyPr>
          <a:lstStyle/>
          <a:p>
            <a:pPr algn="ctr"/>
            <a:r>
              <a:rPr lang="en-US" b="1" dirty="0" smtClean="0">
                <a:solidFill>
                  <a:schemeClr val="tx1"/>
                </a:solidFill>
              </a:rPr>
              <a:t>*** Issued certificate and locally generated private key make up a credential ***</a:t>
            </a:r>
            <a:endParaRPr lang="en-US" b="1" dirty="0">
              <a:solidFill>
                <a:schemeClr val="tx1"/>
              </a:solidFill>
            </a:endParaRPr>
          </a:p>
        </p:txBody>
      </p:sp>
      <p:grpSp>
        <p:nvGrpSpPr>
          <p:cNvPr id="5" name="Group 36"/>
          <p:cNvGrpSpPr/>
          <p:nvPr/>
        </p:nvGrpSpPr>
        <p:grpSpPr>
          <a:xfrm>
            <a:off x="4495800" y="2514600"/>
            <a:ext cx="1219200" cy="838200"/>
            <a:chOff x="3962400" y="5943600"/>
            <a:chExt cx="1219200" cy="838200"/>
          </a:xfrm>
        </p:grpSpPr>
        <p:pic>
          <p:nvPicPr>
            <p:cNvPr id="47" name="Picture 46" descr="login.png"/>
            <p:cNvPicPr>
              <a:picLocks noChangeAspect="1"/>
            </p:cNvPicPr>
            <p:nvPr/>
          </p:nvPicPr>
          <p:blipFill>
            <a:blip r:embed="rId7"/>
            <a:stretch>
              <a:fillRect/>
            </a:stretch>
          </p:blipFill>
          <p:spPr>
            <a:xfrm>
              <a:off x="4419600" y="5943600"/>
              <a:ext cx="381000" cy="381000"/>
            </a:xfrm>
            <a:prstGeom prst="rect">
              <a:avLst/>
            </a:prstGeom>
          </p:spPr>
        </p:pic>
        <p:sp>
          <p:nvSpPr>
            <p:cNvPr id="48" name="Rectangle 47"/>
            <p:cNvSpPr/>
            <p:nvPr/>
          </p:nvSpPr>
          <p:spPr>
            <a:xfrm>
              <a:off x="3962400" y="6324600"/>
              <a:ext cx="1219200" cy="4572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lstStyle/>
            <a:p>
              <a:pPr algn="ctr"/>
              <a:r>
                <a:rPr lang="en-US" sz="1200" b="1" dirty="0" smtClean="0">
                  <a:solidFill>
                    <a:schemeClr val="tx1"/>
                  </a:solidFill>
                </a:rPr>
                <a:t>Private</a:t>
              </a:r>
            </a:p>
            <a:p>
              <a:pPr algn="ctr"/>
              <a:r>
                <a:rPr lang="en-US" sz="1200" b="1" dirty="0" smtClean="0">
                  <a:solidFill>
                    <a:schemeClr val="tx1"/>
                  </a:solidFill>
                </a:rPr>
                <a:t>Key</a:t>
              </a:r>
              <a:endParaRPr lang="en-US" dirty="0"/>
            </a:p>
          </p:txBody>
        </p:sp>
      </p:grpSp>
      <p:grpSp>
        <p:nvGrpSpPr>
          <p:cNvPr id="9" name="Group 75"/>
          <p:cNvGrpSpPr/>
          <p:nvPr/>
        </p:nvGrpSpPr>
        <p:grpSpPr>
          <a:xfrm>
            <a:off x="3830320" y="2514600"/>
            <a:ext cx="1046480" cy="838200"/>
            <a:chOff x="2362200" y="4267200"/>
            <a:chExt cx="1046480" cy="838200"/>
          </a:xfrm>
        </p:grpSpPr>
        <p:pic>
          <p:nvPicPr>
            <p:cNvPr id="65" name="Picture 64" descr="vcard.png"/>
            <p:cNvPicPr>
              <a:picLocks noChangeAspect="1"/>
            </p:cNvPicPr>
            <p:nvPr/>
          </p:nvPicPr>
          <p:blipFill>
            <a:blip r:embed="rId8"/>
            <a:stretch>
              <a:fillRect/>
            </a:stretch>
          </p:blipFill>
          <p:spPr>
            <a:xfrm>
              <a:off x="2667000" y="4267200"/>
              <a:ext cx="457200" cy="457200"/>
            </a:xfrm>
            <a:prstGeom prst="rect">
              <a:avLst/>
            </a:prstGeom>
          </p:spPr>
        </p:pic>
        <p:sp>
          <p:nvSpPr>
            <p:cNvPr id="66" name="Rectangle 65"/>
            <p:cNvSpPr/>
            <p:nvPr/>
          </p:nvSpPr>
          <p:spPr>
            <a:xfrm>
              <a:off x="2362200" y="4648200"/>
              <a:ext cx="1046480" cy="4572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lstStyle/>
            <a:p>
              <a:pPr algn="ctr"/>
              <a:r>
                <a:rPr lang="en-US" sz="1200" b="1" dirty="0" smtClean="0">
                  <a:solidFill>
                    <a:schemeClr val="tx1"/>
                  </a:solidFill>
                </a:rPr>
                <a:t>Short Term</a:t>
              </a:r>
            </a:p>
            <a:p>
              <a:pPr algn="ctr"/>
              <a:r>
                <a:rPr lang="en-US" sz="1200" b="1" dirty="0" smtClean="0">
                  <a:solidFill>
                    <a:schemeClr val="tx1"/>
                  </a:solidFill>
                </a:rPr>
                <a:t>Certificate</a:t>
              </a:r>
              <a:endParaRPr lang="en-US" dirty="0"/>
            </a:p>
          </p:txBody>
        </p:sp>
      </p:gr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a:lstStyle/>
          <a:p>
            <a:r>
              <a:rPr lang="en-US" dirty="0" smtClean="0">
                <a:ea typeface="ＭＳ Ｐゴシック" charset="-128"/>
                <a:cs typeface="ＭＳ Ｐゴシック" charset="-128"/>
              </a:rPr>
              <a:t>Credential Creation Workflow</a:t>
            </a:r>
            <a:endParaRPr lang="en-US" dirty="0">
              <a:ea typeface="ＭＳ Ｐゴシック" charset="-128"/>
              <a:cs typeface="ＭＳ Ｐゴシック" charset="-128"/>
            </a:endParaRPr>
          </a:p>
        </p:txBody>
      </p:sp>
      <p:grpSp>
        <p:nvGrpSpPr>
          <p:cNvPr id="2" name="Group 20"/>
          <p:cNvGrpSpPr/>
          <p:nvPr/>
        </p:nvGrpSpPr>
        <p:grpSpPr>
          <a:xfrm>
            <a:off x="2590800" y="1950720"/>
            <a:ext cx="4343400" cy="4373880"/>
            <a:chOff x="4800600" y="1417320"/>
            <a:chExt cx="4343400" cy="4373880"/>
          </a:xfrm>
        </p:grpSpPr>
        <p:pic>
          <p:nvPicPr>
            <p:cNvPr id="6" name="Picture 5"/>
            <p:cNvPicPr>
              <a:picLocks noChangeAspect="1"/>
            </p:cNvPicPr>
            <p:nvPr/>
          </p:nvPicPr>
          <p:blipFill>
            <a:blip r:embed="rId3"/>
            <a:stretch>
              <a:fillRect/>
            </a:stretch>
          </p:blipFill>
          <p:spPr>
            <a:xfrm>
              <a:off x="5334000" y="4724400"/>
              <a:ext cx="622300" cy="673100"/>
            </a:xfrm>
            <a:prstGeom prst="rect">
              <a:avLst/>
            </a:prstGeom>
          </p:spPr>
        </p:pic>
        <p:pic>
          <p:nvPicPr>
            <p:cNvPr id="8" name="Picture 7"/>
            <p:cNvPicPr>
              <a:picLocks noChangeAspect="1"/>
            </p:cNvPicPr>
            <p:nvPr/>
          </p:nvPicPr>
          <p:blipFill>
            <a:blip r:embed="rId4"/>
            <a:stretch>
              <a:fillRect/>
            </a:stretch>
          </p:blipFill>
          <p:spPr>
            <a:xfrm>
              <a:off x="7924800" y="1828800"/>
              <a:ext cx="508000" cy="635000"/>
            </a:xfrm>
            <a:prstGeom prst="rect">
              <a:avLst/>
            </a:prstGeom>
          </p:spPr>
        </p:pic>
        <p:pic>
          <p:nvPicPr>
            <p:cNvPr id="10" name="Picture 9"/>
            <p:cNvPicPr>
              <a:picLocks noChangeAspect="1"/>
            </p:cNvPicPr>
            <p:nvPr/>
          </p:nvPicPr>
          <p:blipFill>
            <a:blip r:embed="rId5"/>
            <a:stretch>
              <a:fillRect/>
            </a:stretch>
          </p:blipFill>
          <p:spPr>
            <a:xfrm>
              <a:off x="5029200" y="1905000"/>
              <a:ext cx="1066800" cy="859367"/>
            </a:xfrm>
            <a:prstGeom prst="rect">
              <a:avLst/>
            </a:prstGeom>
          </p:spPr>
        </p:pic>
        <p:pic>
          <p:nvPicPr>
            <p:cNvPr id="13" name="Picture 12"/>
            <p:cNvPicPr>
              <a:picLocks noChangeAspect="1"/>
            </p:cNvPicPr>
            <p:nvPr/>
          </p:nvPicPr>
          <p:blipFill>
            <a:blip r:embed="rId6"/>
            <a:stretch>
              <a:fillRect/>
            </a:stretch>
          </p:blipFill>
          <p:spPr>
            <a:xfrm>
              <a:off x="7924800" y="4724400"/>
              <a:ext cx="508000" cy="647700"/>
            </a:xfrm>
            <a:prstGeom prst="rect">
              <a:avLst/>
            </a:prstGeom>
          </p:spPr>
        </p:pic>
        <p:sp>
          <p:nvSpPr>
            <p:cNvPr id="16" name="Rectangle 15"/>
            <p:cNvSpPr/>
            <p:nvPr/>
          </p:nvSpPr>
          <p:spPr>
            <a:xfrm>
              <a:off x="5257800" y="5334000"/>
              <a:ext cx="792480" cy="34798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lstStyle/>
            <a:p>
              <a:r>
                <a:rPr lang="en-US" sz="1400" b="1" dirty="0" smtClean="0">
                  <a:solidFill>
                    <a:srgbClr val="000000"/>
                  </a:solidFill>
                </a:rPr>
                <a:t>Dorian</a:t>
              </a:r>
              <a:endParaRPr lang="en-US" sz="1400" b="1" dirty="0">
                <a:solidFill>
                  <a:srgbClr val="000000"/>
                </a:solidFill>
              </a:endParaRPr>
            </a:p>
          </p:txBody>
        </p:sp>
        <p:sp>
          <p:nvSpPr>
            <p:cNvPr id="17" name="Rectangle 16"/>
            <p:cNvSpPr/>
            <p:nvPr/>
          </p:nvSpPr>
          <p:spPr>
            <a:xfrm>
              <a:off x="7543800" y="5334000"/>
              <a:ext cx="1295400" cy="34798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lstStyle/>
            <a:p>
              <a:pPr algn="ctr"/>
              <a:r>
                <a:rPr lang="en-US" sz="1400" b="1" dirty="0" smtClean="0">
                  <a:solidFill>
                    <a:srgbClr val="000000"/>
                  </a:solidFill>
                </a:rPr>
                <a:t>Grid Service</a:t>
              </a:r>
              <a:endParaRPr lang="en-US" sz="1400" b="1" dirty="0">
                <a:solidFill>
                  <a:srgbClr val="000000"/>
                </a:solidFill>
              </a:endParaRPr>
            </a:p>
          </p:txBody>
        </p:sp>
        <p:sp>
          <p:nvSpPr>
            <p:cNvPr id="18" name="Rectangle 17"/>
            <p:cNvSpPr/>
            <p:nvPr/>
          </p:nvSpPr>
          <p:spPr>
            <a:xfrm>
              <a:off x="7315200" y="2438400"/>
              <a:ext cx="1828800" cy="34798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lstStyle/>
            <a:p>
              <a:pPr algn="ctr"/>
              <a:r>
                <a:rPr lang="en-US" sz="1400" b="1" dirty="0" smtClean="0">
                  <a:solidFill>
                    <a:srgbClr val="000000"/>
                  </a:solidFill>
                </a:rPr>
                <a:t>Authentication Service</a:t>
              </a:r>
              <a:endParaRPr lang="en-US" sz="1400" b="1" dirty="0">
                <a:solidFill>
                  <a:srgbClr val="000000"/>
                </a:solidFill>
              </a:endParaRPr>
            </a:p>
          </p:txBody>
        </p:sp>
        <p:sp>
          <p:nvSpPr>
            <p:cNvPr id="19" name="Rounded Rectangle 18"/>
            <p:cNvSpPr/>
            <p:nvPr/>
          </p:nvSpPr>
          <p:spPr>
            <a:xfrm>
              <a:off x="4800600" y="1417320"/>
              <a:ext cx="4196080" cy="4373880"/>
            </a:xfrm>
            <a:prstGeom prst="roundRect">
              <a:avLst/>
            </a:prstGeom>
            <a:solidFill>
              <a:schemeClr val="accent6">
                <a:lumMod val="75000"/>
                <a:alpha val="6000"/>
              </a:schemeClr>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sp>
        <p:sp>
          <p:nvSpPr>
            <p:cNvPr id="20" name="Rectangle 19"/>
            <p:cNvSpPr/>
            <p:nvPr/>
          </p:nvSpPr>
          <p:spPr>
            <a:xfrm>
              <a:off x="5562600" y="1447800"/>
              <a:ext cx="2667000" cy="34798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lstStyle/>
            <a:p>
              <a:pPr algn="ctr"/>
              <a:r>
                <a:rPr lang="en-US" sz="1600" b="1" dirty="0" smtClean="0">
                  <a:solidFill>
                    <a:schemeClr val="accent6">
                      <a:lumMod val="75000"/>
                    </a:schemeClr>
                  </a:solidFill>
                </a:rPr>
                <a:t>Short Term Certificate</a:t>
              </a:r>
              <a:endParaRPr lang="en-US" sz="1600" b="1" dirty="0">
                <a:solidFill>
                  <a:schemeClr val="accent6">
                    <a:lumMod val="75000"/>
                  </a:schemeClr>
                </a:solidFill>
              </a:endParaRPr>
            </a:p>
          </p:txBody>
        </p:sp>
      </p:grpSp>
      <p:sp>
        <p:nvSpPr>
          <p:cNvPr id="33" name="Rounded Rectangle 32"/>
          <p:cNvSpPr/>
          <p:nvPr/>
        </p:nvSpPr>
        <p:spPr>
          <a:xfrm>
            <a:off x="0" y="1219200"/>
            <a:ext cx="9144000" cy="408623"/>
          </a:xfrm>
          <a:prstGeom prst="roundRect">
            <a:avLst/>
          </a:prstGeom>
          <a:noFill/>
          <a:ln>
            <a:noFill/>
          </a:ln>
        </p:spPr>
        <p:style>
          <a:lnRef idx="1">
            <a:schemeClr val="accent1"/>
          </a:lnRef>
          <a:fillRef idx="3">
            <a:schemeClr val="accent1"/>
          </a:fillRef>
          <a:effectRef idx="2">
            <a:schemeClr val="accent1"/>
          </a:effectRef>
          <a:fontRef idx="minor">
            <a:schemeClr val="lt1"/>
          </a:fontRef>
        </p:style>
        <p:txBody>
          <a:bodyPr>
            <a:spAutoFit/>
          </a:bodyPr>
          <a:lstStyle/>
          <a:p>
            <a:pPr algn="ctr"/>
            <a:r>
              <a:rPr lang="en-US" b="1" dirty="0" smtClean="0">
                <a:solidFill>
                  <a:schemeClr val="tx1"/>
                </a:solidFill>
              </a:rPr>
              <a:t>*** Issued certificate and locally generated private key make up a credential ***</a:t>
            </a:r>
            <a:endParaRPr lang="en-US" b="1" dirty="0">
              <a:solidFill>
                <a:schemeClr val="tx1"/>
              </a:solidFill>
            </a:endParaRPr>
          </a:p>
        </p:txBody>
      </p:sp>
      <p:grpSp>
        <p:nvGrpSpPr>
          <p:cNvPr id="5" name="Group 36"/>
          <p:cNvGrpSpPr/>
          <p:nvPr/>
        </p:nvGrpSpPr>
        <p:grpSpPr>
          <a:xfrm>
            <a:off x="4495800" y="2514600"/>
            <a:ext cx="1219200" cy="838200"/>
            <a:chOff x="3962400" y="5943600"/>
            <a:chExt cx="1219200" cy="838200"/>
          </a:xfrm>
        </p:grpSpPr>
        <p:pic>
          <p:nvPicPr>
            <p:cNvPr id="47" name="Picture 46" descr="login.png"/>
            <p:cNvPicPr>
              <a:picLocks noChangeAspect="1"/>
            </p:cNvPicPr>
            <p:nvPr/>
          </p:nvPicPr>
          <p:blipFill>
            <a:blip r:embed="rId7"/>
            <a:stretch>
              <a:fillRect/>
            </a:stretch>
          </p:blipFill>
          <p:spPr>
            <a:xfrm>
              <a:off x="4419600" y="5943600"/>
              <a:ext cx="381000" cy="381000"/>
            </a:xfrm>
            <a:prstGeom prst="rect">
              <a:avLst/>
            </a:prstGeom>
          </p:spPr>
        </p:pic>
        <p:sp>
          <p:nvSpPr>
            <p:cNvPr id="48" name="Rectangle 47"/>
            <p:cNvSpPr/>
            <p:nvPr/>
          </p:nvSpPr>
          <p:spPr>
            <a:xfrm>
              <a:off x="3962400" y="6324600"/>
              <a:ext cx="1219200" cy="4572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lstStyle/>
            <a:p>
              <a:pPr algn="ctr"/>
              <a:r>
                <a:rPr lang="en-US" sz="1200" b="1" dirty="0" smtClean="0">
                  <a:solidFill>
                    <a:schemeClr val="tx1"/>
                  </a:solidFill>
                </a:rPr>
                <a:t>Private</a:t>
              </a:r>
            </a:p>
            <a:p>
              <a:pPr algn="ctr"/>
              <a:r>
                <a:rPr lang="en-US" sz="1200" b="1" dirty="0" smtClean="0">
                  <a:solidFill>
                    <a:schemeClr val="tx1"/>
                  </a:solidFill>
                </a:rPr>
                <a:t>Key</a:t>
              </a:r>
              <a:endParaRPr lang="en-US" dirty="0"/>
            </a:p>
          </p:txBody>
        </p:sp>
      </p:grpSp>
      <p:grpSp>
        <p:nvGrpSpPr>
          <p:cNvPr id="9" name="Group 75"/>
          <p:cNvGrpSpPr/>
          <p:nvPr/>
        </p:nvGrpSpPr>
        <p:grpSpPr>
          <a:xfrm>
            <a:off x="3830320" y="2514600"/>
            <a:ext cx="1046480" cy="838200"/>
            <a:chOff x="2362200" y="4267200"/>
            <a:chExt cx="1046480" cy="838200"/>
          </a:xfrm>
        </p:grpSpPr>
        <p:pic>
          <p:nvPicPr>
            <p:cNvPr id="65" name="Picture 64" descr="vcard.png"/>
            <p:cNvPicPr>
              <a:picLocks noChangeAspect="1"/>
            </p:cNvPicPr>
            <p:nvPr/>
          </p:nvPicPr>
          <p:blipFill>
            <a:blip r:embed="rId8"/>
            <a:stretch>
              <a:fillRect/>
            </a:stretch>
          </p:blipFill>
          <p:spPr>
            <a:xfrm>
              <a:off x="2667000" y="4267200"/>
              <a:ext cx="457200" cy="457200"/>
            </a:xfrm>
            <a:prstGeom prst="rect">
              <a:avLst/>
            </a:prstGeom>
          </p:spPr>
        </p:pic>
        <p:sp>
          <p:nvSpPr>
            <p:cNvPr id="66" name="Rectangle 65"/>
            <p:cNvSpPr/>
            <p:nvPr/>
          </p:nvSpPr>
          <p:spPr>
            <a:xfrm>
              <a:off x="2362200" y="4648200"/>
              <a:ext cx="1046480" cy="4572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lstStyle/>
            <a:p>
              <a:pPr algn="ctr"/>
              <a:r>
                <a:rPr lang="en-US" sz="1200" b="1" dirty="0" smtClean="0">
                  <a:solidFill>
                    <a:schemeClr val="tx1"/>
                  </a:solidFill>
                </a:rPr>
                <a:t>Short Term</a:t>
              </a:r>
            </a:p>
            <a:p>
              <a:pPr algn="ctr"/>
              <a:r>
                <a:rPr lang="en-US" sz="1200" b="1" dirty="0" smtClean="0">
                  <a:solidFill>
                    <a:schemeClr val="tx1"/>
                  </a:solidFill>
                </a:rPr>
                <a:t>Certificate</a:t>
              </a:r>
              <a:endParaRPr lang="en-US" dirty="0"/>
            </a:p>
          </p:txBody>
        </p:sp>
      </p:gr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a:lstStyle/>
          <a:p>
            <a:r>
              <a:rPr lang="en-US" dirty="0" smtClean="0">
                <a:ea typeface="ＭＳ Ｐゴシック" charset="-128"/>
                <a:cs typeface="ＭＳ Ｐゴシック" charset="-128"/>
              </a:rPr>
              <a:t>Credential Creation Workflow</a:t>
            </a:r>
            <a:endParaRPr lang="en-US" dirty="0">
              <a:ea typeface="ＭＳ Ｐゴシック" charset="-128"/>
              <a:cs typeface="ＭＳ Ｐゴシック" charset="-128"/>
            </a:endParaRPr>
          </a:p>
        </p:txBody>
      </p:sp>
      <p:grpSp>
        <p:nvGrpSpPr>
          <p:cNvPr id="2" name="Group 20"/>
          <p:cNvGrpSpPr/>
          <p:nvPr/>
        </p:nvGrpSpPr>
        <p:grpSpPr>
          <a:xfrm>
            <a:off x="2590800" y="1950720"/>
            <a:ext cx="4343400" cy="4373880"/>
            <a:chOff x="4800600" y="1417320"/>
            <a:chExt cx="4343400" cy="4373880"/>
          </a:xfrm>
        </p:grpSpPr>
        <p:pic>
          <p:nvPicPr>
            <p:cNvPr id="6" name="Picture 5"/>
            <p:cNvPicPr>
              <a:picLocks noChangeAspect="1"/>
            </p:cNvPicPr>
            <p:nvPr/>
          </p:nvPicPr>
          <p:blipFill>
            <a:blip r:embed="rId3"/>
            <a:stretch>
              <a:fillRect/>
            </a:stretch>
          </p:blipFill>
          <p:spPr>
            <a:xfrm>
              <a:off x="5334000" y="4724400"/>
              <a:ext cx="622300" cy="673100"/>
            </a:xfrm>
            <a:prstGeom prst="rect">
              <a:avLst/>
            </a:prstGeom>
          </p:spPr>
        </p:pic>
        <p:pic>
          <p:nvPicPr>
            <p:cNvPr id="8" name="Picture 7"/>
            <p:cNvPicPr>
              <a:picLocks noChangeAspect="1"/>
            </p:cNvPicPr>
            <p:nvPr/>
          </p:nvPicPr>
          <p:blipFill>
            <a:blip r:embed="rId4"/>
            <a:stretch>
              <a:fillRect/>
            </a:stretch>
          </p:blipFill>
          <p:spPr>
            <a:xfrm>
              <a:off x="7924800" y="1828800"/>
              <a:ext cx="508000" cy="635000"/>
            </a:xfrm>
            <a:prstGeom prst="rect">
              <a:avLst/>
            </a:prstGeom>
          </p:spPr>
        </p:pic>
        <p:pic>
          <p:nvPicPr>
            <p:cNvPr id="10" name="Picture 9"/>
            <p:cNvPicPr>
              <a:picLocks noChangeAspect="1"/>
            </p:cNvPicPr>
            <p:nvPr/>
          </p:nvPicPr>
          <p:blipFill>
            <a:blip r:embed="rId5"/>
            <a:stretch>
              <a:fillRect/>
            </a:stretch>
          </p:blipFill>
          <p:spPr>
            <a:xfrm>
              <a:off x="5029200" y="1905000"/>
              <a:ext cx="1066800" cy="859367"/>
            </a:xfrm>
            <a:prstGeom prst="rect">
              <a:avLst/>
            </a:prstGeom>
          </p:spPr>
        </p:pic>
        <p:pic>
          <p:nvPicPr>
            <p:cNvPr id="13" name="Picture 12"/>
            <p:cNvPicPr>
              <a:picLocks noChangeAspect="1"/>
            </p:cNvPicPr>
            <p:nvPr/>
          </p:nvPicPr>
          <p:blipFill>
            <a:blip r:embed="rId6"/>
            <a:stretch>
              <a:fillRect/>
            </a:stretch>
          </p:blipFill>
          <p:spPr>
            <a:xfrm>
              <a:off x="7924800" y="4724400"/>
              <a:ext cx="508000" cy="647700"/>
            </a:xfrm>
            <a:prstGeom prst="rect">
              <a:avLst/>
            </a:prstGeom>
          </p:spPr>
        </p:pic>
        <p:sp>
          <p:nvSpPr>
            <p:cNvPr id="16" name="Rectangle 15"/>
            <p:cNvSpPr/>
            <p:nvPr/>
          </p:nvSpPr>
          <p:spPr>
            <a:xfrm>
              <a:off x="5257800" y="5334000"/>
              <a:ext cx="792480" cy="34798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lstStyle/>
            <a:p>
              <a:r>
                <a:rPr lang="en-US" sz="1400" b="1" dirty="0" smtClean="0">
                  <a:solidFill>
                    <a:srgbClr val="000000"/>
                  </a:solidFill>
                </a:rPr>
                <a:t>Dorian</a:t>
              </a:r>
              <a:endParaRPr lang="en-US" sz="1400" b="1" dirty="0">
                <a:solidFill>
                  <a:srgbClr val="000000"/>
                </a:solidFill>
              </a:endParaRPr>
            </a:p>
          </p:txBody>
        </p:sp>
        <p:sp>
          <p:nvSpPr>
            <p:cNvPr id="17" name="Rectangle 16"/>
            <p:cNvSpPr/>
            <p:nvPr/>
          </p:nvSpPr>
          <p:spPr>
            <a:xfrm>
              <a:off x="7543800" y="5334000"/>
              <a:ext cx="1295400" cy="34798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lstStyle/>
            <a:p>
              <a:pPr algn="ctr"/>
              <a:r>
                <a:rPr lang="en-US" sz="1400" b="1" dirty="0" smtClean="0">
                  <a:solidFill>
                    <a:srgbClr val="000000"/>
                  </a:solidFill>
                </a:rPr>
                <a:t>Grid Service</a:t>
              </a:r>
              <a:endParaRPr lang="en-US" sz="1400" b="1" dirty="0">
                <a:solidFill>
                  <a:srgbClr val="000000"/>
                </a:solidFill>
              </a:endParaRPr>
            </a:p>
          </p:txBody>
        </p:sp>
        <p:sp>
          <p:nvSpPr>
            <p:cNvPr id="18" name="Rectangle 17"/>
            <p:cNvSpPr/>
            <p:nvPr/>
          </p:nvSpPr>
          <p:spPr>
            <a:xfrm>
              <a:off x="7315200" y="2438400"/>
              <a:ext cx="1828800" cy="34798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lstStyle/>
            <a:p>
              <a:pPr algn="ctr"/>
              <a:r>
                <a:rPr lang="en-US" sz="1400" b="1" dirty="0" smtClean="0">
                  <a:solidFill>
                    <a:srgbClr val="000000"/>
                  </a:solidFill>
                </a:rPr>
                <a:t>Authentication Service</a:t>
              </a:r>
              <a:endParaRPr lang="en-US" sz="1400" b="1" dirty="0">
                <a:solidFill>
                  <a:srgbClr val="000000"/>
                </a:solidFill>
              </a:endParaRPr>
            </a:p>
          </p:txBody>
        </p:sp>
        <p:sp>
          <p:nvSpPr>
            <p:cNvPr id="19" name="Rounded Rectangle 18"/>
            <p:cNvSpPr/>
            <p:nvPr/>
          </p:nvSpPr>
          <p:spPr>
            <a:xfrm>
              <a:off x="4800600" y="1417320"/>
              <a:ext cx="4196080" cy="4373880"/>
            </a:xfrm>
            <a:prstGeom prst="roundRect">
              <a:avLst/>
            </a:prstGeom>
            <a:solidFill>
              <a:schemeClr val="accent6">
                <a:lumMod val="75000"/>
                <a:alpha val="6000"/>
              </a:schemeClr>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sp>
        <p:sp>
          <p:nvSpPr>
            <p:cNvPr id="20" name="Rectangle 19"/>
            <p:cNvSpPr/>
            <p:nvPr/>
          </p:nvSpPr>
          <p:spPr>
            <a:xfrm>
              <a:off x="5562600" y="1447800"/>
              <a:ext cx="2667000" cy="34798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lstStyle/>
            <a:p>
              <a:pPr algn="ctr"/>
              <a:r>
                <a:rPr lang="en-US" sz="1600" b="1" dirty="0" smtClean="0">
                  <a:solidFill>
                    <a:schemeClr val="accent6">
                      <a:lumMod val="75000"/>
                    </a:schemeClr>
                  </a:solidFill>
                </a:rPr>
                <a:t>Short Term Certificate</a:t>
              </a:r>
              <a:endParaRPr lang="en-US" sz="1600" b="1" dirty="0">
                <a:solidFill>
                  <a:schemeClr val="accent6">
                    <a:lumMod val="75000"/>
                  </a:schemeClr>
                </a:solidFill>
              </a:endParaRPr>
            </a:p>
          </p:txBody>
        </p:sp>
      </p:grpSp>
      <p:sp>
        <p:nvSpPr>
          <p:cNvPr id="33" name="Rounded Rectangle 32"/>
          <p:cNvSpPr/>
          <p:nvPr/>
        </p:nvSpPr>
        <p:spPr>
          <a:xfrm>
            <a:off x="0" y="1219200"/>
            <a:ext cx="9144000" cy="408623"/>
          </a:xfrm>
          <a:prstGeom prst="roundRect">
            <a:avLst/>
          </a:prstGeom>
          <a:noFill/>
          <a:ln>
            <a:noFill/>
          </a:ln>
        </p:spPr>
        <p:style>
          <a:lnRef idx="1">
            <a:schemeClr val="accent1"/>
          </a:lnRef>
          <a:fillRef idx="3">
            <a:schemeClr val="accent1"/>
          </a:fillRef>
          <a:effectRef idx="2">
            <a:schemeClr val="accent1"/>
          </a:effectRef>
          <a:fontRef idx="minor">
            <a:schemeClr val="lt1"/>
          </a:fontRef>
        </p:style>
        <p:txBody>
          <a:bodyPr>
            <a:spAutoFit/>
          </a:bodyPr>
          <a:lstStyle/>
          <a:p>
            <a:pPr algn="ctr"/>
            <a:r>
              <a:rPr lang="en-US" b="1" dirty="0" smtClean="0">
                <a:solidFill>
                  <a:schemeClr val="tx1"/>
                </a:solidFill>
              </a:rPr>
              <a:t>*** Client uses issued credential to authenticate with Grid Services***</a:t>
            </a:r>
            <a:endParaRPr lang="en-US" b="1" dirty="0">
              <a:solidFill>
                <a:schemeClr val="tx1"/>
              </a:solidFill>
            </a:endParaRPr>
          </a:p>
        </p:txBody>
      </p:sp>
      <p:grpSp>
        <p:nvGrpSpPr>
          <p:cNvPr id="5" name="Group 36"/>
          <p:cNvGrpSpPr/>
          <p:nvPr/>
        </p:nvGrpSpPr>
        <p:grpSpPr>
          <a:xfrm>
            <a:off x="4495800" y="2514600"/>
            <a:ext cx="1219200" cy="838200"/>
            <a:chOff x="3962400" y="5943600"/>
            <a:chExt cx="1219200" cy="838200"/>
          </a:xfrm>
        </p:grpSpPr>
        <p:pic>
          <p:nvPicPr>
            <p:cNvPr id="47" name="Picture 46" descr="login.png"/>
            <p:cNvPicPr>
              <a:picLocks noChangeAspect="1"/>
            </p:cNvPicPr>
            <p:nvPr/>
          </p:nvPicPr>
          <p:blipFill>
            <a:blip r:embed="rId7"/>
            <a:stretch>
              <a:fillRect/>
            </a:stretch>
          </p:blipFill>
          <p:spPr>
            <a:xfrm>
              <a:off x="4419600" y="5943600"/>
              <a:ext cx="381000" cy="381000"/>
            </a:xfrm>
            <a:prstGeom prst="rect">
              <a:avLst/>
            </a:prstGeom>
          </p:spPr>
        </p:pic>
        <p:sp>
          <p:nvSpPr>
            <p:cNvPr id="48" name="Rectangle 47"/>
            <p:cNvSpPr/>
            <p:nvPr/>
          </p:nvSpPr>
          <p:spPr>
            <a:xfrm>
              <a:off x="3962400" y="6324600"/>
              <a:ext cx="1219200" cy="4572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lstStyle/>
            <a:p>
              <a:pPr algn="ctr"/>
              <a:r>
                <a:rPr lang="en-US" sz="1200" b="1" dirty="0" smtClean="0">
                  <a:solidFill>
                    <a:schemeClr val="tx1"/>
                  </a:solidFill>
                </a:rPr>
                <a:t>Private</a:t>
              </a:r>
            </a:p>
            <a:p>
              <a:pPr algn="ctr"/>
              <a:r>
                <a:rPr lang="en-US" sz="1200" b="1" dirty="0" smtClean="0">
                  <a:solidFill>
                    <a:schemeClr val="tx1"/>
                  </a:solidFill>
                </a:rPr>
                <a:t>Key</a:t>
              </a:r>
              <a:endParaRPr lang="en-US" dirty="0"/>
            </a:p>
          </p:txBody>
        </p:sp>
      </p:grpSp>
      <p:grpSp>
        <p:nvGrpSpPr>
          <p:cNvPr id="9" name="Group 75"/>
          <p:cNvGrpSpPr/>
          <p:nvPr/>
        </p:nvGrpSpPr>
        <p:grpSpPr>
          <a:xfrm>
            <a:off x="3830320" y="2514600"/>
            <a:ext cx="1046480" cy="838200"/>
            <a:chOff x="2362200" y="4267200"/>
            <a:chExt cx="1046480" cy="838200"/>
          </a:xfrm>
        </p:grpSpPr>
        <p:pic>
          <p:nvPicPr>
            <p:cNvPr id="65" name="Picture 64" descr="vcard.png"/>
            <p:cNvPicPr>
              <a:picLocks noChangeAspect="1"/>
            </p:cNvPicPr>
            <p:nvPr/>
          </p:nvPicPr>
          <p:blipFill>
            <a:blip r:embed="rId8"/>
            <a:stretch>
              <a:fillRect/>
            </a:stretch>
          </p:blipFill>
          <p:spPr>
            <a:xfrm>
              <a:off x="2667000" y="4267200"/>
              <a:ext cx="457200" cy="457200"/>
            </a:xfrm>
            <a:prstGeom prst="rect">
              <a:avLst/>
            </a:prstGeom>
          </p:spPr>
        </p:pic>
        <p:sp>
          <p:nvSpPr>
            <p:cNvPr id="66" name="Rectangle 65"/>
            <p:cNvSpPr/>
            <p:nvPr/>
          </p:nvSpPr>
          <p:spPr>
            <a:xfrm>
              <a:off x="2362200" y="4648200"/>
              <a:ext cx="1046480" cy="4572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lstStyle/>
            <a:p>
              <a:pPr algn="ctr"/>
              <a:r>
                <a:rPr lang="en-US" sz="1200" b="1" dirty="0" smtClean="0">
                  <a:solidFill>
                    <a:schemeClr val="tx1"/>
                  </a:solidFill>
                </a:rPr>
                <a:t>Short Term</a:t>
              </a:r>
            </a:p>
            <a:p>
              <a:pPr algn="ctr"/>
              <a:r>
                <a:rPr lang="en-US" sz="1200" b="1" dirty="0" smtClean="0">
                  <a:solidFill>
                    <a:schemeClr val="tx1"/>
                  </a:solidFill>
                </a:rPr>
                <a:t>Certificate</a:t>
              </a:r>
              <a:endParaRPr lang="en-US" dirty="0"/>
            </a:p>
          </p:txBody>
        </p:sp>
      </p:grpSp>
      <p:cxnSp>
        <p:nvCxnSpPr>
          <p:cNvPr id="39" name="Straight Connector 38"/>
          <p:cNvCxnSpPr/>
          <p:nvPr/>
        </p:nvCxnSpPr>
        <p:spPr>
          <a:xfrm>
            <a:off x="3657600" y="3276600"/>
            <a:ext cx="2133600" cy="2057400"/>
          </a:xfrm>
          <a:prstGeom prst="line">
            <a:avLst/>
          </a:prstGeom>
          <a:ln>
            <a:solidFill>
              <a:schemeClr val="tx1"/>
            </a:solidFill>
            <a:tailEnd type="triangle" w="lg"/>
          </a:ln>
        </p:spPr>
        <p:style>
          <a:lnRef idx="2">
            <a:schemeClr val="accent1"/>
          </a:lnRef>
          <a:fillRef idx="0">
            <a:schemeClr val="accent1"/>
          </a:fillRef>
          <a:effectRef idx="1">
            <a:schemeClr val="accent1"/>
          </a:effectRef>
          <a:fontRef idx="minor">
            <a:schemeClr val="tx1"/>
          </a:fontRef>
        </p:style>
      </p:cxn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20162" name="Rectangle 2"/>
          <p:cNvSpPr>
            <a:spLocks noGrp="1" noChangeArrowheads="1"/>
          </p:cNvSpPr>
          <p:nvPr>
            <p:ph type="title"/>
          </p:nvPr>
        </p:nvSpPr>
        <p:spPr/>
        <p:txBody>
          <a:bodyPr/>
          <a:lstStyle/>
          <a:p>
            <a:r>
              <a:rPr lang="en-US">
                <a:solidFill>
                  <a:srgbClr val="003399"/>
                </a:solidFill>
              </a:rPr>
              <a:t>Dorian Architecture</a:t>
            </a:r>
          </a:p>
        </p:txBody>
      </p:sp>
      <p:sp>
        <p:nvSpPr>
          <p:cNvPr id="220163" name="Rectangle 3"/>
          <p:cNvSpPr>
            <a:spLocks noGrp="1" noChangeArrowheads="1"/>
          </p:cNvSpPr>
          <p:nvPr>
            <p:ph type="body" sz="half" idx="1"/>
          </p:nvPr>
        </p:nvSpPr>
        <p:spPr>
          <a:xfrm>
            <a:off x="228600" y="1514475"/>
            <a:ext cx="8610600" cy="4657725"/>
          </a:xfrm>
          <a:noFill/>
          <a:ln/>
        </p:spPr>
        <p:txBody>
          <a:bodyPr/>
          <a:lstStyle/>
          <a:p>
            <a:pPr>
              <a:buClr>
                <a:srgbClr val="003399"/>
              </a:buClr>
            </a:pPr>
            <a:r>
              <a:rPr lang="en-US" sz="2000" dirty="0" smtClean="0"/>
              <a:t>SOAP Web </a:t>
            </a:r>
            <a:r>
              <a:rPr lang="en-US" sz="2000" dirty="0"/>
              <a:t>/ Grid Service</a:t>
            </a:r>
          </a:p>
          <a:p>
            <a:pPr>
              <a:buClr>
                <a:srgbClr val="003399"/>
              </a:buClr>
            </a:pPr>
            <a:r>
              <a:rPr lang="en-US" sz="2000" dirty="0"/>
              <a:t>All interactions are through the web/grid service interface</a:t>
            </a:r>
          </a:p>
          <a:p>
            <a:pPr lvl="1">
              <a:buClr>
                <a:srgbClr val="003399"/>
              </a:buClr>
            </a:pPr>
            <a:r>
              <a:rPr lang="en-US" sz="1800" dirty="0"/>
              <a:t>Dorian is administered through its grid service interface.</a:t>
            </a:r>
            <a:endParaRPr lang="en-US" sz="1800" dirty="0" smtClean="0"/>
          </a:p>
          <a:p>
            <a:pPr>
              <a:buClr>
                <a:srgbClr val="003399"/>
              </a:buClr>
            </a:pPr>
            <a:r>
              <a:rPr lang="en-US" sz="2000" dirty="0" smtClean="0"/>
              <a:t>Two Core Components</a:t>
            </a:r>
          </a:p>
          <a:p>
            <a:pPr lvl="1">
              <a:buClr>
                <a:srgbClr val="003399"/>
              </a:buClr>
            </a:pPr>
            <a:r>
              <a:rPr lang="en-US" sz="1800" b="1" dirty="0" smtClean="0"/>
              <a:t>Federation</a:t>
            </a:r>
          </a:p>
          <a:p>
            <a:pPr lvl="2">
              <a:buClr>
                <a:srgbClr val="003399"/>
              </a:buClr>
            </a:pPr>
            <a:r>
              <a:rPr lang="en-US" dirty="0" smtClean="0"/>
              <a:t>Sign Sign On solution for Web/Grid services.</a:t>
            </a:r>
          </a:p>
          <a:p>
            <a:pPr lvl="2">
              <a:buClr>
                <a:srgbClr val="003399"/>
              </a:buClr>
            </a:pPr>
            <a:r>
              <a:rPr lang="en-US" sz="1600" dirty="0" smtClean="0"/>
              <a:t>Integrates existing identity providers, enabling users to leverage </a:t>
            </a:r>
            <a:r>
              <a:rPr lang="en-US" dirty="0" smtClean="0"/>
              <a:t>their existing credentials to authenticate in a Web/Grid service environment</a:t>
            </a:r>
          </a:p>
          <a:p>
            <a:pPr lvl="2">
              <a:buClr>
                <a:srgbClr val="003399"/>
              </a:buClr>
            </a:pPr>
            <a:r>
              <a:rPr lang="en-US" sz="1600" dirty="0" smtClean="0"/>
              <a:t>Remove PKI complexities, </a:t>
            </a:r>
            <a:r>
              <a:rPr lang="en-US" dirty="0" smtClean="0"/>
              <a:t>simplifying identity vetting, provisioning of certificates, and overall user experience.</a:t>
            </a:r>
          </a:p>
          <a:p>
            <a:pPr lvl="2">
              <a:buClr>
                <a:srgbClr val="003399"/>
              </a:buClr>
            </a:pPr>
            <a:r>
              <a:rPr lang="en-US" sz="1600" dirty="0" smtClean="0"/>
              <a:t>Provisions user </a:t>
            </a:r>
            <a:r>
              <a:rPr lang="en-US" dirty="0" smtClean="0"/>
              <a:t>and host certificate which may be required for authentication in a Web/Grid service environment</a:t>
            </a:r>
            <a:endParaRPr lang="en-US" sz="1600" dirty="0" smtClean="0"/>
          </a:p>
          <a:p>
            <a:pPr lvl="1">
              <a:buClr>
                <a:srgbClr val="003399"/>
              </a:buClr>
            </a:pPr>
            <a:r>
              <a:rPr lang="en-US" sz="1800" b="1" dirty="0"/>
              <a:t>Dorian Identity </a:t>
            </a:r>
            <a:r>
              <a:rPr lang="en-US" sz="1800" b="1" dirty="0" smtClean="0"/>
              <a:t>Provider</a:t>
            </a:r>
            <a:endParaRPr lang="en-US" dirty="0" smtClean="0"/>
          </a:p>
          <a:p>
            <a:pPr lvl="2">
              <a:buClr>
                <a:srgbClr val="003399"/>
              </a:buClr>
            </a:pPr>
            <a:r>
              <a:rPr lang="en-US" dirty="0" smtClean="0"/>
              <a:t>Enables developers, smaller groups, research labs, unaffiliated users, and other groups without an </a:t>
            </a:r>
            <a:r>
              <a:rPr lang="en-US" dirty="0" err="1" smtClean="0"/>
              <a:t>IdP</a:t>
            </a:r>
            <a:r>
              <a:rPr lang="en-US" dirty="0" smtClean="0"/>
              <a:t> to use Dorian as their </a:t>
            </a:r>
            <a:r>
              <a:rPr lang="en-US" dirty="0" err="1" smtClean="0"/>
              <a:t>IdP</a:t>
            </a:r>
            <a:r>
              <a:rPr lang="en-US" dirty="0" smtClean="0"/>
              <a:t>, such that they may leverage Dorian for creating grid credentials.</a:t>
            </a:r>
            <a:endParaRPr lang="en-US" sz="1600" dirty="0"/>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9395" name="Rectangle 3"/>
          <p:cNvSpPr>
            <a:spLocks noGrp="1" noChangeArrowheads="1"/>
          </p:cNvSpPr>
          <p:nvPr>
            <p:ph type="body" sz="half" idx="1"/>
          </p:nvPr>
        </p:nvSpPr>
        <p:spPr>
          <a:xfrm>
            <a:off x="76200" y="1371600"/>
            <a:ext cx="5638800" cy="4953000"/>
          </a:xfrm>
        </p:spPr>
        <p:txBody>
          <a:bodyPr/>
          <a:lstStyle/>
          <a:p>
            <a:pPr lvl="1" eaLnBrk="1" hangingPunct="1"/>
            <a:endParaRPr lang="en-US" sz="1800" dirty="0" smtClean="0">
              <a:latin typeface="Tahoma" charset="0"/>
            </a:endParaRPr>
          </a:p>
          <a:p>
            <a:pPr lvl="1" eaLnBrk="1" hangingPunct="1"/>
            <a:endParaRPr lang="en-US" sz="1400" b="1" dirty="0">
              <a:latin typeface="Tahoma" charset="0"/>
            </a:endParaRPr>
          </a:p>
        </p:txBody>
      </p:sp>
      <p:sp>
        <p:nvSpPr>
          <p:cNvPr id="4" name="TextBox 3"/>
          <p:cNvSpPr txBox="1"/>
          <p:nvPr/>
        </p:nvSpPr>
        <p:spPr>
          <a:xfrm>
            <a:off x="1852819" y="2895600"/>
            <a:ext cx="5690981" cy="830997"/>
          </a:xfrm>
          <a:prstGeom prst="rect">
            <a:avLst/>
          </a:prstGeom>
          <a:noFill/>
        </p:spPr>
        <p:txBody>
          <a:bodyPr wrap="none" rtlCol="0">
            <a:spAutoFit/>
          </a:bodyPr>
          <a:lstStyle/>
          <a:p>
            <a:r>
              <a:rPr lang="en-US" sz="4800" b="1" dirty="0" smtClean="0">
                <a:solidFill>
                  <a:schemeClr val="accent6">
                    <a:lumMod val="75000"/>
                  </a:schemeClr>
                </a:solidFill>
              </a:rPr>
              <a:t>Identity Federation</a:t>
            </a:r>
            <a:endParaRPr lang="en-US" sz="4800" b="1" dirty="0">
              <a:solidFill>
                <a:schemeClr val="accent6">
                  <a:lumMod val="75000"/>
                </a:schemeClr>
              </a:solidFill>
            </a:endParaRPr>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a:xfrm>
            <a:off x="0" y="76200"/>
            <a:ext cx="6400800" cy="914400"/>
          </a:xfrm>
        </p:spPr>
        <p:txBody>
          <a:bodyPr/>
          <a:lstStyle/>
          <a:p>
            <a:pPr eaLnBrk="1" hangingPunct="1"/>
            <a:r>
              <a:rPr lang="en-US" dirty="0" smtClean="0">
                <a:ea typeface="Arial" charset="0"/>
                <a:cs typeface="Arial" charset="0"/>
              </a:rPr>
              <a:t>Administrating Grid User Accounts</a:t>
            </a:r>
            <a:endParaRPr lang="en-US" dirty="0">
              <a:ea typeface="Arial" charset="0"/>
              <a:cs typeface="Arial" charset="0"/>
            </a:endParaRPr>
          </a:p>
        </p:txBody>
      </p:sp>
      <p:sp>
        <p:nvSpPr>
          <p:cNvPr id="59395" name="Rectangle 3"/>
          <p:cNvSpPr>
            <a:spLocks noGrp="1" noChangeArrowheads="1"/>
          </p:cNvSpPr>
          <p:nvPr>
            <p:ph type="body" sz="half" idx="1"/>
          </p:nvPr>
        </p:nvSpPr>
        <p:spPr>
          <a:xfrm>
            <a:off x="0" y="1371600"/>
            <a:ext cx="4876800" cy="4953000"/>
          </a:xfrm>
        </p:spPr>
        <p:txBody>
          <a:bodyPr/>
          <a:lstStyle/>
          <a:p>
            <a:pPr marL="0" indent="0" eaLnBrk="1" hangingPunct="1">
              <a:buClr>
                <a:srgbClr val="2D2D8A"/>
              </a:buClr>
            </a:pPr>
            <a:r>
              <a:rPr lang="en-US" sz="1800" dirty="0" smtClean="0">
                <a:ea typeface="Arial" charset="0"/>
                <a:cs typeface="Arial" charset="0"/>
              </a:rPr>
              <a:t> Managing Grid User Accounts</a:t>
            </a:r>
          </a:p>
          <a:p>
            <a:pPr lvl="1" eaLnBrk="1" hangingPunct="1">
              <a:buClr>
                <a:srgbClr val="2D2D8A"/>
              </a:buClr>
            </a:pPr>
            <a:r>
              <a:rPr lang="en-US" sz="1600" dirty="0" smtClean="0">
                <a:ea typeface="Arial" charset="0"/>
                <a:cs typeface="Arial" charset="0"/>
              </a:rPr>
              <a:t>GAARDS UI</a:t>
            </a:r>
          </a:p>
          <a:p>
            <a:pPr lvl="1" eaLnBrk="1" hangingPunct="1">
              <a:buClr>
                <a:srgbClr val="2D2D8A"/>
              </a:buClr>
            </a:pPr>
            <a:r>
              <a:rPr lang="en-US" sz="1600" dirty="0" smtClean="0">
                <a:ea typeface="Arial" charset="0"/>
                <a:cs typeface="Arial" charset="0"/>
              </a:rPr>
              <a:t>Dorian Client API (Embed into applications)</a:t>
            </a:r>
          </a:p>
          <a:p>
            <a:pPr marL="0" indent="0" eaLnBrk="1" hangingPunct="1">
              <a:buClr>
                <a:srgbClr val="2D2D8A"/>
              </a:buClr>
            </a:pPr>
            <a:r>
              <a:rPr lang="en-US" dirty="0" smtClean="0">
                <a:ea typeface="Arial" charset="0"/>
                <a:cs typeface="Arial" charset="0"/>
              </a:rPr>
              <a:t> </a:t>
            </a:r>
            <a:r>
              <a:rPr lang="en-US" sz="1800" dirty="0" smtClean="0">
                <a:ea typeface="Arial" charset="0"/>
                <a:cs typeface="Arial" charset="0"/>
              </a:rPr>
              <a:t>Account Search</a:t>
            </a:r>
          </a:p>
          <a:p>
            <a:pPr marL="0" indent="0" eaLnBrk="1" hangingPunct="1">
              <a:buClr>
                <a:srgbClr val="2D2D8A"/>
              </a:buClr>
            </a:pPr>
            <a:endParaRPr lang="en-US" dirty="0" smtClean="0">
              <a:latin typeface="Tahoma" charset="0"/>
              <a:ea typeface="Arial" charset="0"/>
              <a:cs typeface="Arial" charset="0"/>
            </a:endParaRPr>
          </a:p>
          <a:p>
            <a:pPr marL="0" indent="0" eaLnBrk="1" hangingPunct="1">
              <a:buClr>
                <a:srgbClr val="2D2D8A"/>
              </a:buClr>
            </a:pPr>
            <a:endParaRPr lang="en-US" sz="1800" dirty="0" smtClean="0">
              <a:latin typeface="Tahoma" charset="0"/>
              <a:ea typeface="Arial" charset="0"/>
              <a:cs typeface="Arial" charset="0"/>
            </a:endParaRPr>
          </a:p>
          <a:p>
            <a:pPr marL="0" indent="0" eaLnBrk="1" hangingPunct="1">
              <a:buClr>
                <a:srgbClr val="2D2D8A"/>
              </a:buClr>
            </a:pPr>
            <a:endParaRPr lang="en-US" dirty="0" smtClean="0">
              <a:latin typeface="Tahoma" charset="0"/>
              <a:ea typeface="Arial" charset="0"/>
              <a:cs typeface="Arial" charset="0"/>
            </a:endParaRPr>
          </a:p>
          <a:p>
            <a:pPr marL="0" indent="0" eaLnBrk="1" hangingPunct="1">
              <a:buClr>
                <a:srgbClr val="2D2D8A"/>
              </a:buClr>
            </a:pPr>
            <a:endParaRPr lang="en-US" sz="1800" dirty="0" smtClean="0">
              <a:latin typeface="Tahoma" charset="0"/>
              <a:ea typeface="Arial" charset="0"/>
              <a:cs typeface="Arial" charset="0"/>
            </a:endParaRPr>
          </a:p>
          <a:p>
            <a:pPr marL="0" indent="0" eaLnBrk="1" hangingPunct="1">
              <a:buClr>
                <a:srgbClr val="2D2D8A"/>
              </a:buClr>
            </a:pPr>
            <a:endParaRPr lang="en-US" dirty="0" smtClean="0">
              <a:latin typeface="Tahoma" charset="0"/>
              <a:ea typeface="Arial" charset="0"/>
              <a:cs typeface="Arial" charset="0"/>
            </a:endParaRPr>
          </a:p>
          <a:p>
            <a:pPr marL="0" indent="0" eaLnBrk="1" hangingPunct="1">
              <a:buClr>
                <a:srgbClr val="2D2D8A"/>
              </a:buClr>
            </a:pPr>
            <a:endParaRPr lang="en-US" sz="1800" dirty="0" smtClean="0">
              <a:latin typeface="Tahoma" charset="0"/>
              <a:ea typeface="Arial" charset="0"/>
              <a:cs typeface="Arial" charset="0"/>
            </a:endParaRPr>
          </a:p>
          <a:p>
            <a:pPr marL="0" indent="0" eaLnBrk="1" hangingPunct="1">
              <a:buClr>
                <a:srgbClr val="2D2D8A"/>
              </a:buClr>
            </a:pPr>
            <a:r>
              <a:rPr lang="en-US" dirty="0" smtClean="0">
                <a:latin typeface="Tahoma" charset="0"/>
                <a:ea typeface="Arial" charset="0"/>
                <a:cs typeface="Arial" charset="0"/>
              </a:rPr>
              <a:t>  </a:t>
            </a:r>
            <a:r>
              <a:rPr lang="en-US" b="0" i="1" dirty="0" smtClean="0">
                <a:latin typeface="Tahoma" charset="0"/>
                <a:ea typeface="Arial" charset="0"/>
                <a:cs typeface="Arial" charset="0"/>
              </a:rPr>
              <a:t>*** Only Dorian Administrators may administrate grid user accounts ***</a:t>
            </a:r>
            <a:endParaRPr lang="en-US" sz="1800" b="0" i="1" dirty="0" smtClean="0">
              <a:latin typeface="Tahoma" charset="0"/>
            </a:endParaRPr>
          </a:p>
          <a:p>
            <a:pPr lvl="1" eaLnBrk="1" hangingPunct="1"/>
            <a:endParaRPr lang="en-US" sz="1400" b="1" dirty="0">
              <a:latin typeface="Tahoma" charset="0"/>
            </a:endParaRPr>
          </a:p>
        </p:txBody>
      </p:sp>
      <p:pic>
        <p:nvPicPr>
          <p:cNvPr id="6" name="Picture 5"/>
          <p:cNvPicPr>
            <a:picLocks noChangeAspect="1"/>
          </p:cNvPicPr>
          <p:nvPr/>
        </p:nvPicPr>
        <p:blipFill>
          <a:blip r:embed="rId3"/>
          <a:stretch>
            <a:fillRect/>
          </a:stretch>
        </p:blipFill>
        <p:spPr>
          <a:xfrm>
            <a:off x="4778552" y="1905000"/>
            <a:ext cx="4241275" cy="3429000"/>
          </a:xfrm>
          <a:prstGeom prst="rect">
            <a:avLst/>
          </a:prstGeom>
        </p:spPr>
      </p:pic>
      <p:pic>
        <p:nvPicPr>
          <p:cNvPr id="8" name="Picture 7" descr="Image119.png"/>
          <p:cNvPicPr>
            <a:picLocks noChangeAspect="1"/>
          </p:cNvPicPr>
          <p:nvPr/>
        </p:nvPicPr>
        <p:blipFill>
          <a:blip r:embed="rId4"/>
          <a:stretch>
            <a:fillRect/>
          </a:stretch>
        </p:blipFill>
        <p:spPr>
          <a:xfrm>
            <a:off x="304800" y="2819400"/>
            <a:ext cx="4294501" cy="1708150"/>
          </a:xfrm>
          <a:prstGeom prst="rect">
            <a:avLst/>
          </a:prstGeom>
        </p:spPr>
      </p:pic>
      <p:sp>
        <p:nvSpPr>
          <p:cNvPr id="9" name="Rectangle 8"/>
          <p:cNvSpPr/>
          <p:nvPr/>
        </p:nvSpPr>
        <p:spPr>
          <a:xfrm>
            <a:off x="1676400" y="6019800"/>
            <a:ext cx="5791200" cy="338554"/>
          </a:xfrm>
          <a:prstGeom prst="rect">
            <a:avLst/>
          </a:prstGeom>
        </p:spPr>
        <p:txBody>
          <a:bodyPr wrap="square">
            <a:spAutoFit/>
          </a:bodyPr>
          <a:lstStyle/>
          <a:p>
            <a:r>
              <a:rPr lang="en-US" sz="1600" b="1" i="1" dirty="0" smtClean="0">
                <a:solidFill>
                  <a:schemeClr val="accent6">
                    <a:lumMod val="75000"/>
                  </a:schemeClr>
                </a:solidFill>
              </a:rPr>
              <a:t>http://www.cagrid.org/display/dorian13/Grid+User+Search</a:t>
            </a:r>
            <a:endParaRPr lang="en-US" sz="1600" b="1" i="1" dirty="0">
              <a:solidFill>
                <a:schemeClr val="accent6">
                  <a:lumMod val="75000"/>
                </a:schemeClr>
              </a:solidFill>
            </a:endParaRPr>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a:xfrm>
            <a:off x="0" y="76200"/>
            <a:ext cx="6400800" cy="914400"/>
          </a:xfrm>
        </p:spPr>
        <p:txBody>
          <a:bodyPr/>
          <a:lstStyle/>
          <a:p>
            <a:pPr eaLnBrk="1" hangingPunct="1"/>
            <a:r>
              <a:rPr lang="en-US" dirty="0" smtClean="0">
                <a:ea typeface="Arial" charset="0"/>
                <a:cs typeface="Arial" charset="0"/>
              </a:rPr>
              <a:t>Grid User Account</a:t>
            </a:r>
            <a:endParaRPr lang="en-US" dirty="0">
              <a:ea typeface="Arial" charset="0"/>
              <a:cs typeface="Arial" charset="0"/>
            </a:endParaRPr>
          </a:p>
        </p:txBody>
      </p:sp>
      <p:sp>
        <p:nvSpPr>
          <p:cNvPr id="59395" name="Rectangle 3"/>
          <p:cNvSpPr>
            <a:spLocks noGrp="1" noChangeArrowheads="1"/>
          </p:cNvSpPr>
          <p:nvPr>
            <p:ph type="body" sz="half" idx="1"/>
          </p:nvPr>
        </p:nvSpPr>
        <p:spPr>
          <a:xfrm>
            <a:off x="0" y="1371600"/>
            <a:ext cx="4876800" cy="4953000"/>
          </a:xfrm>
        </p:spPr>
        <p:txBody>
          <a:bodyPr/>
          <a:lstStyle/>
          <a:p>
            <a:pPr marL="0" indent="0" eaLnBrk="1" hangingPunct="1">
              <a:buClr>
                <a:srgbClr val="2D2D8A"/>
              </a:buClr>
            </a:pPr>
            <a:r>
              <a:rPr lang="en-US" sz="1800" dirty="0" smtClean="0">
                <a:ea typeface="Arial" charset="0"/>
                <a:cs typeface="Arial" charset="0"/>
              </a:rPr>
              <a:t> Grid User Accounts</a:t>
            </a:r>
          </a:p>
          <a:p>
            <a:pPr lvl="1" eaLnBrk="1" hangingPunct="1">
              <a:buClr>
                <a:srgbClr val="2D2D8A"/>
              </a:buClr>
            </a:pPr>
            <a:r>
              <a:rPr lang="en-US" sz="1600" b="1" dirty="0" smtClean="0">
                <a:solidFill>
                  <a:srgbClr val="222268"/>
                </a:solidFill>
                <a:ea typeface="Arial" charset="0"/>
                <a:cs typeface="Arial" charset="0"/>
              </a:rPr>
              <a:t>Account Information </a:t>
            </a:r>
            <a:r>
              <a:rPr lang="en-US" sz="1600" dirty="0" smtClean="0">
                <a:ea typeface="Arial" charset="0"/>
                <a:cs typeface="Arial" charset="0"/>
              </a:rPr>
              <a:t>– Attributes describing the identity of the user.</a:t>
            </a:r>
          </a:p>
          <a:p>
            <a:pPr lvl="1" eaLnBrk="1" hangingPunct="1">
              <a:buClr>
                <a:srgbClr val="2D2D8A"/>
              </a:buClr>
            </a:pPr>
            <a:r>
              <a:rPr lang="en-US" sz="1600" b="1" dirty="0" smtClean="0">
                <a:solidFill>
                  <a:srgbClr val="222268"/>
                </a:solidFill>
                <a:ea typeface="Arial" charset="0"/>
                <a:cs typeface="Arial" charset="0"/>
              </a:rPr>
              <a:t>User Certificates</a:t>
            </a:r>
            <a:r>
              <a:rPr lang="en-US" sz="1600" dirty="0" smtClean="0">
                <a:ea typeface="Arial" charset="0"/>
                <a:cs typeface="Arial" charset="0"/>
              </a:rPr>
              <a:t> – Record or each short term certificate issued to the user.</a:t>
            </a:r>
          </a:p>
          <a:p>
            <a:pPr lvl="1" eaLnBrk="1" hangingPunct="1">
              <a:buClr>
                <a:srgbClr val="2D2D8A"/>
              </a:buClr>
            </a:pPr>
            <a:r>
              <a:rPr lang="en-US" sz="1600" b="1" dirty="0" smtClean="0">
                <a:solidFill>
                  <a:srgbClr val="222268"/>
                </a:solidFill>
                <a:ea typeface="Arial" charset="0"/>
                <a:cs typeface="Arial" charset="0"/>
              </a:rPr>
              <a:t>Host Certificate </a:t>
            </a:r>
            <a:r>
              <a:rPr lang="en-US" sz="1600" dirty="0" smtClean="0">
                <a:ea typeface="Arial" charset="0"/>
                <a:cs typeface="Arial" charset="0"/>
              </a:rPr>
              <a:t>– List of host certificates issued to the user.</a:t>
            </a:r>
          </a:p>
          <a:p>
            <a:pPr lvl="1" eaLnBrk="1" hangingPunct="1">
              <a:buClr>
                <a:srgbClr val="2D2D8A"/>
              </a:buClr>
            </a:pPr>
            <a:r>
              <a:rPr lang="en-US" sz="1600" b="1" dirty="0" smtClean="0">
                <a:solidFill>
                  <a:srgbClr val="222268"/>
                </a:solidFill>
                <a:ea typeface="Arial" charset="0"/>
                <a:cs typeface="Arial" charset="0"/>
              </a:rPr>
              <a:t>Audit</a:t>
            </a:r>
            <a:r>
              <a:rPr lang="en-US" sz="1600" dirty="0" smtClean="0">
                <a:ea typeface="Arial" charset="0"/>
                <a:cs typeface="Arial" charset="0"/>
              </a:rPr>
              <a:t> – Auditing information for the account</a:t>
            </a:r>
          </a:p>
        </p:txBody>
      </p:sp>
      <p:sp>
        <p:nvSpPr>
          <p:cNvPr id="9" name="Rectangle 8"/>
          <p:cNvSpPr/>
          <p:nvPr/>
        </p:nvSpPr>
        <p:spPr>
          <a:xfrm>
            <a:off x="1295400" y="6019800"/>
            <a:ext cx="7086600" cy="338554"/>
          </a:xfrm>
          <a:prstGeom prst="rect">
            <a:avLst/>
          </a:prstGeom>
        </p:spPr>
        <p:txBody>
          <a:bodyPr wrap="square">
            <a:spAutoFit/>
          </a:bodyPr>
          <a:lstStyle/>
          <a:p>
            <a:r>
              <a:rPr lang="en-US" sz="1600" b="1" i="1" dirty="0" smtClean="0">
                <a:solidFill>
                  <a:schemeClr val="accent6">
                    <a:lumMod val="75000"/>
                  </a:schemeClr>
                </a:solidFill>
              </a:rPr>
              <a:t>http://www.cagrid.org/display/dorian13/Grid+User+Account+Overview</a:t>
            </a:r>
            <a:endParaRPr lang="en-US" sz="1600" b="1" i="1" dirty="0">
              <a:solidFill>
                <a:schemeClr val="accent6">
                  <a:lumMod val="75000"/>
                </a:schemeClr>
              </a:solidFill>
            </a:endParaRPr>
          </a:p>
        </p:txBody>
      </p:sp>
      <p:pic>
        <p:nvPicPr>
          <p:cNvPr id="7" name="Picture 6"/>
          <p:cNvPicPr>
            <a:picLocks noChangeAspect="1"/>
          </p:cNvPicPr>
          <p:nvPr/>
        </p:nvPicPr>
        <p:blipFill>
          <a:blip r:embed="rId3"/>
          <a:stretch>
            <a:fillRect/>
          </a:stretch>
        </p:blipFill>
        <p:spPr>
          <a:xfrm>
            <a:off x="4837462" y="1905000"/>
            <a:ext cx="4217838" cy="2971800"/>
          </a:xfrm>
          <a:prstGeom prst="rect">
            <a:avLst/>
          </a:prstGeom>
        </p:spPr>
      </p:pic>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a:xfrm>
            <a:off x="0" y="76200"/>
            <a:ext cx="6400800" cy="914400"/>
          </a:xfrm>
        </p:spPr>
        <p:txBody>
          <a:bodyPr/>
          <a:lstStyle/>
          <a:p>
            <a:pPr eaLnBrk="1" hangingPunct="1"/>
            <a:r>
              <a:rPr lang="en-US" dirty="0" smtClean="0">
                <a:ea typeface="Arial" charset="0"/>
                <a:cs typeface="Arial" charset="0"/>
              </a:rPr>
              <a:t>Grid User Account</a:t>
            </a:r>
            <a:endParaRPr lang="en-US" dirty="0">
              <a:ea typeface="Arial" charset="0"/>
              <a:cs typeface="Arial" charset="0"/>
            </a:endParaRPr>
          </a:p>
        </p:txBody>
      </p:sp>
      <p:sp>
        <p:nvSpPr>
          <p:cNvPr id="59395" name="Rectangle 3"/>
          <p:cNvSpPr>
            <a:spLocks noGrp="1" noChangeArrowheads="1"/>
          </p:cNvSpPr>
          <p:nvPr>
            <p:ph type="body" sz="half" idx="1"/>
          </p:nvPr>
        </p:nvSpPr>
        <p:spPr>
          <a:xfrm>
            <a:off x="0" y="1371600"/>
            <a:ext cx="5105400" cy="4953000"/>
          </a:xfrm>
        </p:spPr>
        <p:txBody>
          <a:bodyPr/>
          <a:lstStyle/>
          <a:p>
            <a:pPr marL="0" indent="0" eaLnBrk="1" hangingPunct="1">
              <a:buClr>
                <a:srgbClr val="2D2D8A"/>
              </a:buClr>
            </a:pPr>
            <a:r>
              <a:rPr lang="en-US" sz="1800" dirty="0" smtClean="0">
                <a:ea typeface="Arial" charset="0"/>
                <a:cs typeface="Arial" charset="0"/>
              </a:rPr>
              <a:t> Account Information / User Attributes</a:t>
            </a:r>
          </a:p>
          <a:p>
            <a:pPr marL="400050" lvl="1" indent="0" eaLnBrk="1" hangingPunct="1">
              <a:buClr>
                <a:srgbClr val="2D2D8A"/>
              </a:buClr>
            </a:pPr>
            <a:r>
              <a:rPr lang="en-US" sz="1600" dirty="0" smtClean="0">
                <a:ea typeface="Arial" charset="0"/>
                <a:cs typeface="Arial" charset="0"/>
              </a:rPr>
              <a:t> </a:t>
            </a:r>
            <a:r>
              <a:rPr lang="en-US" sz="1600" b="1" dirty="0" smtClean="0">
                <a:solidFill>
                  <a:srgbClr val="222268"/>
                </a:solidFill>
                <a:ea typeface="Arial" charset="0"/>
                <a:cs typeface="Arial" charset="0"/>
              </a:rPr>
              <a:t>Grid Identity </a:t>
            </a:r>
            <a:r>
              <a:rPr lang="en-US" sz="1600" dirty="0" smtClean="0">
                <a:ea typeface="Arial" charset="0"/>
                <a:cs typeface="Arial" charset="0"/>
              </a:rPr>
              <a:t>- </a:t>
            </a:r>
            <a:r>
              <a:rPr lang="en-US" sz="1600" dirty="0" smtClean="0"/>
              <a:t>globally unique identifier for the user, this identity is used by services and other parties for identifying the user. </a:t>
            </a:r>
          </a:p>
          <a:p>
            <a:pPr marL="400050" lvl="1" indent="0" eaLnBrk="1" hangingPunct="1">
              <a:buClr>
                <a:srgbClr val="2D2D8A"/>
              </a:buClr>
            </a:pPr>
            <a:r>
              <a:rPr lang="en-US" sz="1600" dirty="0" smtClean="0"/>
              <a:t> </a:t>
            </a:r>
            <a:r>
              <a:rPr lang="en-US" sz="1600" b="1" dirty="0" smtClean="0">
                <a:solidFill>
                  <a:srgbClr val="222268"/>
                </a:solidFill>
              </a:rPr>
              <a:t>Identity Provider </a:t>
            </a:r>
            <a:r>
              <a:rPr lang="en-US" sz="1600" dirty="0" smtClean="0"/>
              <a:t>-  The identity provider in the federation in which the user belongs to. </a:t>
            </a:r>
          </a:p>
          <a:p>
            <a:pPr marL="400050" lvl="1" indent="0" eaLnBrk="1" hangingPunct="1">
              <a:buClr>
                <a:srgbClr val="2D2D8A"/>
              </a:buClr>
            </a:pPr>
            <a:r>
              <a:rPr lang="en-US" sz="1600" i="1" dirty="0" smtClean="0">
                <a:ea typeface="Arial" charset="0"/>
                <a:cs typeface="Arial" charset="0"/>
              </a:rPr>
              <a:t> </a:t>
            </a:r>
            <a:r>
              <a:rPr lang="en-US" sz="1600" b="1" i="1" dirty="0" smtClean="0">
                <a:solidFill>
                  <a:srgbClr val="222268"/>
                </a:solidFill>
                <a:ea typeface="Arial" charset="0"/>
                <a:cs typeface="Arial" charset="0"/>
              </a:rPr>
              <a:t>Local User Id*</a:t>
            </a:r>
            <a:r>
              <a:rPr lang="en-US" sz="1600" i="1" dirty="0" smtClean="0">
                <a:ea typeface="Arial" charset="0"/>
                <a:cs typeface="Arial" charset="0"/>
              </a:rPr>
              <a:t> </a:t>
            </a:r>
            <a:r>
              <a:rPr lang="en-US" sz="1600" dirty="0" smtClean="0">
                <a:ea typeface="Arial" charset="0"/>
                <a:cs typeface="Arial" charset="0"/>
              </a:rPr>
              <a:t>- </a:t>
            </a:r>
            <a:r>
              <a:rPr lang="en-US" sz="1600" dirty="0" smtClean="0"/>
              <a:t>The users unique identity within the identity provider they belong to. </a:t>
            </a:r>
            <a:endParaRPr lang="en-US" sz="1600" dirty="0" smtClean="0">
              <a:ea typeface="Arial" charset="0"/>
              <a:cs typeface="Arial" charset="0"/>
            </a:endParaRPr>
          </a:p>
          <a:p>
            <a:pPr marL="400050" lvl="1" indent="0" eaLnBrk="1" hangingPunct="1">
              <a:buClr>
                <a:srgbClr val="2D2D8A"/>
              </a:buClr>
            </a:pPr>
            <a:r>
              <a:rPr lang="en-US" sz="1600" dirty="0" smtClean="0">
                <a:ea typeface="Arial" charset="0"/>
                <a:cs typeface="Arial" charset="0"/>
              </a:rPr>
              <a:t> </a:t>
            </a:r>
            <a:r>
              <a:rPr lang="en-US" sz="1600" b="1" i="1" dirty="0" smtClean="0">
                <a:solidFill>
                  <a:srgbClr val="222268"/>
                </a:solidFill>
                <a:ea typeface="Arial" charset="0"/>
                <a:cs typeface="Arial" charset="0"/>
              </a:rPr>
              <a:t>First Name* </a:t>
            </a:r>
            <a:r>
              <a:rPr lang="en-US" sz="1600" dirty="0" smtClean="0">
                <a:ea typeface="Arial" charset="0"/>
                <a:cs typeface="Arial" charset="0"/>
              </a:rPr>
              <a:t>- The user’s first name</a:t>
            </a:r>
          </a:p>
          <a:p>
            <a:pPr marL="400050" lvl="1" indent="0" eaLnBrk="1" hangingPunct="1">
              <a:buClr>
                <a:srgbClr val="2D2D8A"/>
              </a:buClr>
            </a:pPr>
            <a:r>
              <a:rPr lang="en-US" sz="1600" dirty="0" smtClean="0">
                <a:ea typeface="Arial" charset="0"/>
                <a:cs typeface="Arial" charset="0"/>
              </a:rPr>
              <a:t> </a:t>
            </a:r>
            <a:r>
              <a:rPr lang="en-US" sz="1600" b="1" dirty="0" smtClean="0">
                <a:solidFill>
                  <a:srgbClr val="222268"/>
                </a:solidFill>
                <a:ea typeface="Arial" charset="0"/>
                <a:cs typeface="Arial" charset="0"/>
              </a:rPr>
              <a:t>Last Name* </a:t>
            </a:r>
            <a:r>
              <a:rPr lang="en-US" sz="1600" dirty="0" smtClean="0">
                <a:ea typeface="Arial" charset="0"/>
                <a:cs typeface="Arial" charset="0"/>
              </a:rPr>
              <a:t>- The user’s last name</a:t>
            </a:r>
          </a:p>
          <a:p>
            <a:pPr marL="400050" lvl="1" indent="0" eaLnBrk="1" hangingPunct="1">
              <a:buClr>
                <a:srgbClr val="2D2D8A"/>
              </a:buClr>
            </a:pPr>
            <a:r>
              <a:rPr lang="en-US" sz="1600" dirty="0" smtClean="0">
                <a:ea typeface="Arial" charset="0"/>
                <a:cs typeface="Arial" charset="0"/>
              </a:rPr>
              <a:t> </a:t>
            </a:r>
            <a:r>
              <a:rPr lang="en-US" sz="1600" b="1" dirty="0" smtClean="0">
                <a:solidFill>
                  <a:srgbClr val="222268"/>
                </a:solidFill>
                <a:ea typeface="Arial" charset="0"/>
                <a:cs typeface="Arial" charset="0"/>
              </a:rPr>
              <a:t>Email Address* </a:t>
            </a:r>
            <a:r>
              <a:rPr lang="en-US" sz="1600" dirty="0" smtClean="0">
                <a:ea typeface="Arial" charset="0"/>
                <a:cs typeface="Arial" charset="0"/>
              </a:rPr>
              <a:t>- The user’s email address</a:t>
            </a:r>
          </a:p>
          <a:p>
            <a:pPr marL="400050" lvl="1" indent="0" eaLnBrk="1" hangingPunct="1">
              <a:buClr>
                <a:srgbClr val="2D2D8A"/>
              </a:buClr>
            </a:pPr>
            <a:r>
              <a:rPr lang="en-US" sz="1600" dirty="0" smtClean="0">
                <a:ea typeface="Arial" charset="0"/>
                <a:cs typeface="Arial" charset="0"/>
              </a:rPr>
              <a:t> </a:t>
            </a:r>
            <a:r>
              <a:rPr lang="en-US" sz="1600" b="1" dirty="0" smtClean="0">
                <a:solidFill>
                  <a:srgbClr val="222268"/>
                </a:solidFill>
                <a:ea typeface="Arial" charset="0"/>
                <a:cs typeface="Arial" charset="0"/>
              </a:rPr>
              <a:t>Account Status </a:t>
            </a:r>
            <a:r>
              <a:rPr lang="en-US" sz="1600" dirty="0" smtClean="0">
                <a:ea typeface="Arial" charset="0"/>
                <a:cs typeface="Arial" charset="0"/>
              </a:rPr>
              <a:t>– </a:t>
            </a:r>
            <a:r>
              <a:rPr lang="en-US" sz="1600" dirty="0" smtClean="0"/>
              <a:t>The status of a user's account. (Active, Pending, Suspended, Rejected)</a:t>
            </a:r>
            <a:endParaRPr lang="en-US" sz="1600" dirty="0" smtClean="0">
              <a:ea typeface="Arial" charset="0"/>
              <a:cs typeface="Arial" charset="0"/>
            </a:endParaRPr>
          </a:p>
          <a:p>
            <a:pPr marL="0" indent="0" eaLnBrk="1" hangingPunct="1">
              <a:buClr>
                <a:srgbClr val="2D2D8A"/>
              </a:buClr>
            </a:pPr>
            <a:r>
              <a:rPr lang="en-US" sz="1600" dirty="0" smtClean="0">
                <a:ea typeface="Arial" charset="0"/>
                <a:cs typeface="Arial" charset="0"/>
              </a:rPr>
              <a:t> </a:t>
            </a:r>
            <a:r>
              <a:rPr lang="en-US" dirty="0" smtClean="0">
                <a:ea typeface="Arial" charset="0"/>
                <a:cs typeface="Arial" charset="0"/>
              </a:rPr>
              <a:t>Grid Identity</a:t>
            </a:r>
          </a:p>
          <a:p>
            <a:pPr marL="400050" lvl="1" indent="0" eaLnBrk="1" hangingPunct="1">
              <a:buClr>
                <a:srgbClr val="2D2D8A"/>
              </a:buClr>
            </a:pPr>
            <a:r>
              <a:rPr lang="en-US" sz="1600" dirty="0" smtClean="0">
                <a:ea typeface="Arial" charset="0"/>
                <a:cs typeface="Arial" charset="0"/>
              </a:rPr>
              <a:t>  Dorian CA Subject</a:t>
            </a:r>
          </a:p>
          <a:p>
            <a:pPr marL="400050" lvl="1" indent="0" eaLnBrk="1" hangingPunct="1">
              <a:buClr>
                <a:srgbClr val="2D2D8A"/>
              </a:buClr>
            </a:pPr>
            <a:r>
              <a:rPr lang="en-US" sz="1600" dirty="0" smtClean="0">
                <a:ea typeface="Arial" charset="0"/>
                <a:cs typeface="Arial" charset="0"/>
              </a:rPr>
              <a:t> Identity Provider Name</a:t>
            </a:r>
          </a:p>
          <a:p>
            <a:pPr marL="400050" lvl="1" indent="0" eaLnBrk="1" hangingPunct="1">
              <a:buClr>
                <a:srgbClr val="2D2D8A"/>
              </a:buClr>
            </a:pPr>
            <a:r>
              <a:rPr lang="en-US" sz="1600" dirty="0" smtClean="0">
                <a:ea typeface="Arial" charset="0"/>
                <a:cs typeface="Arial" charset="0"/>
              </a:rPr>
              <a:t> Local User Id</a:t>
            </a:r>
          </a:p>
        </p:txBody>
      </p:sp>
      <p:pic>
        <p:nvPicPr>
          <p:cNvPr id="7" name="Picture 6"/>
          <p:cNvPicPr>
            <a:picLocks noChangeAspect="1"/>
          </p:cNvPicPr>
          <p:nvPr/>
        </p:nvPicPr>
        <p:blipFill>
          <a:blip r:embed="rId3"/>
          <a:stretch>
            <a:fillRect/>
          </a:stretch>
        </p:blipFill>
        <p:spPr>
          <a:xfrm>
            <a:off x="5206361" y="2057400"/>
            <a:ext cx="3785239" cy="2667000"/>
          </a:xfrm>
          <a:prstGeom prst="rect">
            <a:avLst/>
          </a:prstGeom>
        </p:spPr>
      </p:pic>
      <p:sp>
        <p:nvSpPr>
          <p:cNvPr id="8" name="AutoShape 5"/>
          <p:cNvSpPr>
            <a:spLocks/>
          </p:cNvSpPr>
          <p:nvPr/>
        </p:nvSpPr>
        <p:spPr bwMode="auto">
          <a:xfrm rot="5400000">
            <a:off x="4876800" y="3502025"/>
            <a:ext cx="152400" cy="4419600"/>
          </a:xfrm>
          <a:prstGeom prst="rightBrace">
            <a:avLst>
              <a:gd name="adj1" fmla="val 274963"/>
              <a:gd name="adj2" fmla="val 48958"/>
            </a:avLst>
          </a:prstGeom>
          <a:noFill/>
          <a:ln w="9525">
            <a:solidFill>
              <a:srgbClr val="101533"/>
            </a:solidFill>
            <a:round/>
            <a:headEnd/>
            <a:tailEnd/>
          </a:ln>
        </p:spPr>
        <p:txBody>
          <a:bodyPr wrap="none" anchor="ctr">
            <a:prstTxWarp prst="textNoShape">
              <a:avLst/>
            </a:prstTxWarp>
          </a:bodyPr>
          <a:lstStyle/>
          <a:p>
            <a:endParaRPr lang="en-US"/>
          </a:p>
        </p:txBody>
      </p:sp>
      <p:sp>
        <p:nvSpPr>
          <p:cNvPr id="10" name="AutoShape 6"/>
          <p:cNvSpPr>
            <a:spLocks/>
          </p:cNvSpPr>
          <p:nvPr/>
        </p:nvSpPr>
        <p:spPr bwMode="auto">
          <a:xfrm rot="5400000">
            <a:off x="7505700" y="5292725"/>
            <a:ext cx="152400" cy="838200"/>
          </a:xfrm>
          <a:prstGeom prst="rightBrace">
            <a:avLst>
              <a:gd name="adj1" fmla="val 54160"/>
              <a:gd name="adj2" fmla="val 48958"/>
            </a:avLst>
          </a:prstGeom>
          <a:noFill/>
          <a:ln w="9525">
            <a:solidFill>
              <a:srgbClr val="008000"/>
            </a:solidFill>
            <a:round/>
            <a:headEnd/>
            <a:tailEnd/>
          </a:ln>
        </p:spPr>
        <p:txBody>
          <a:bodyPr rot="10800000" vert="eaVert" wrap="none" anchor="ctr">
            <a:prstTxWarp prst="textNoShape">
              <a:avLst/>
            </a:prstTxWarp>
          </a:bodyPr>
          <a:lstStyle/>
          <a:p>
            <a:pPr algn="ctr" eaLnBrk="0" hangingPunct="0"/>
            <a:endParaRPr lang="en-US" dirty="0">
              <a:solidFill>
                <a:srgbClr val="222268"/>
              </a:solidFill>
              <a:latin typeface="Tahoma" charset="0"/>
            </a:endParaRPr>
          </a:p>
        </p:txBody>
      </p:sp>
      <p:sp>
        <p:nvSpPr>
          <p:cNvPr id="11" name="AutoShape 7"/>
          <p:cNvSpPr>
            <a:spLocks/>
          </p:cNvSpPr>
          <p:nvPr/>
        </p:nvSpPr>
        <p:spPr bwMode="auto">
          <a:xfrm rot="5400000">
            <a:off x="8267700" y="5372100"/>
            <a:ext cx="152400" cy="685800"/>
          </a:xfrm>
          <a:prstGeom prst="rightBrace">
            <a:avLst>
              <a:gd name="adj1" fmla="val 50000"/>
              <a:gd name="adj2" fmla="val 48958"/>
            </a:avLst>
          </a:prstGeom>
          <a:noFill/>
          <a:ln w="9525">
            <a:solidFill>
              <a:srgbClr val="FF0000"/>
            </a:solidFill>
            <a:round/>
            <a:headEnd/>
            <a:tailEnd/>
          </a:ln>
        </p:spPr>
        <p:txBody>
          <a:bodyPr wrap="none" anchor="ctr">
            <a:prstTxWarp prst="textNoShape">
              <a:avLst/>
            </a:prstTxWarp>
          </a:bodyPr>
          <a:lstStyle/>
          <a:p>
            <a:endParaRPr lang="en-US"/>
          </a:p>
        </p:txBody>
      </p:sp>
      <p:sp>
        <p:nvSpPr>
          <p:cNvPr id="12" name="Text Box 8"/>
          <p:cNvSpPr txBox="1">
            <a:spLocks noChangeArrowheads="1"/>
          </p:cNvSpPr>
          <p:nvPr/>
        </p:nvSpPr>
        <p:spPr bwMode="auto">
          <a:xfrm>
            <a:off x="2659063" y="5327650"/>
            <a:ext cx="6178550" cy="307975"/>
          </a:xfrm>
          <a:prstGeom prst="rect">
            <a:avLst/>
          </a:prstGeom>
          <a:noFill/>
          <a:ln w="9525">
            <a:noFill/>
            <a:miter lim="800000"/>
            <a:headEnd/>
            <a:tailEnd/>
          </a:ln>
        </p:spPr>
        <p:txBody>
          <a:bodyPr wrap="none">
            <a:prstTxWarp prst="textNoShape">
              <a:avLst/>
            </a:prstTxWarp>
            <a:spAutoFit/>
          </a:bodyPr>
          <a:lstStyle/>
          <a:p>
            <a:r>
              <a:rPr lang="en-US" sz="1400" b="1" dirty="0">
                <a:solidFill>
                  <a:srgbClr val="101533"/>
                </a:solidFill>
                <a:latin typeface="Times New Roman" charset="0"/>
              </a:rPr>
              <a:t>/O=OSU/OU=BMI/OU=caGrid/OU=Dorian/OU=</a:t>
            </a:r>
            <a:r>
              <a:rPr lang="en-US" sz="1400" b="1" dirty="0" err="1">
                <a:solidFill>
                  <a:srgbClr val="101533"/>
                </a:solidFill>
                <a:latin typeface="Times New Roman" charset="0"/>
              </a:rPr>
              <a:t>localhost</a:t>
            </a:r>
            <a:r>
              <a:rPr lang="en-US" sz="1400" b="1" dirty="0">
                <a:solidFill>
                  <a:srgbClr val="008000"/>
                </a:solidFill>
                <a:latin typeface="Times New Roman" charset="0"/>
              </a:rPr>
              <a:t>/OU=OSU</a:t>
            </a:r>
            <a:r>
              <a:rPr lang="en-US" sz="1400" b="1" dirty="0">
                <a:solidFill>
                  <a:srgbClr val="FF0000"/>
                </a:solidFill>
                <a:latin typeface="Times New Roman" charset="0"/>
              </a:rPr>
              <a:t>/CN=</a:t>
            </a:r>
            <a:r>
              <a:rPr lang="en-US" sz="1400" b="1" dirty="0" err="1">
                <a:solidFill>
                  <a:srgbClr val="FF0000"/>
                </a:solidFill>
                <a:latin typeface="Times New Roman" charset="0"/>
              </a:rPr>
              <a:t>jdoe</a:t>
            </a:r>
            <a:endParaRPr lang="en-US" sz="1400" b="1" dirty="0">
              <a:solidFill>
                <a:srgbClr val="FF0000"/>
              </a:solidFill>
              <a:latin typeface="Times New Roman" charset="0"/>
            </a:endParaRPr>
          </a:p>
        </p:txBody>
      </p:sp>
      <p:sp>
        <p:nvSpPr>
          <p:cNvPr id="13" name="Text Box 9"/>
          <p:cNvSpPr txBox="1">
            <a:spLocks noChangeArrowheads="1"/>
          </p:cNvSpPr>
          <p:nvPr/>
        </p:nvSpPr>
        <p:spPr bwMode="auto">
          <a:xfrm>
            <a:off x="4114800" y="5788025"/>
            <a:ext cx="1556836" cy="307777"/>
          </a:xfrm>
          <a:prstGeom prst="rect">
            <a:avLst/>
          </a:prstGeom>
          <a:noFill/>
          <a:ln w="9525">
            <a:noFill/>
            <a:miter lim="800000"/>
            <a:headEnd/>
            <a:tailEnd/>
          </a:ln>
        </p:spPr>
        <p:txBody>
          <a:bodyPr wrap="none">
            <a:prstTxWarp prst="textNoShape">
              <a:avLst/>
            </a:prstTxWarp>
            <a:spAutoFit/>
          </a:bodyPr>
          <a:lstStyle/>
          <a:p>
            <a:r>
              <a:rPr lang="en-US" sz="1400" dirty="0">
                <a:solidFill>
                  <a:srgbClr val="101533"/>
                </a:solidFill>
                <a:latin typeface="Times New Roman" charset="0"/>
              </a:rPr>
              <a:t>Dorian CA</a:t>
            </a:r>
            <a:r>
              <a:rPr lang="en-US" sz="1400" dirty="0" smtClean="0">
                <a:solidFill>
                  <a:srgbClr val="101533"/>
                </a:solidFill>
                <a:latin typeface="Times New Roman" charset="0"/>
              </a:rPr>
              <a:t> Subject</a:t>
            </a:r>
            <a:endParaRPr lang="en-US" sz="1400" dirty="0">
              <a:solidFill>
                <a:srgbClr val="101533"/>
              </a:solidFill>
              <a:latin typeface="Times New Roman" charset="0"/>
            </a:endParaRPr>
          </a:p>
        </p:txBody>
      </p:sp>
      <p:sp>
        <p:nvSpPr>
          <p:cNvPr id="14" name="Text Box 10"/>
          <p:cNvSpPr txBox="1">
            <a:spLocks noChangeArrowheads="1"/>
          </p:cNvSpPr>
          <p:nvPr/>
        </p:nvSpPr>
        <p:spPr bwMode="auto">
          <a:xfrm>
            <a:off x="7175500" y="5788025"/>
            <a:ext cx="901700" cy="307975"/>
          </a:xfrm>
          <a:prstGeom prst="rect">
            <a:avLst/>
          </a:prstGeom>
          <a:noFill/>
          <a:ln w="9525">
            <a:noFill/>
            <a:miter lim="800000"/>
            <a:headEnd/>
            <a:tailEnd/>
          </a:ln>
        </p:spPr>
        <p:txBody>
          <a:bodyPr wrap="none">
            <a:prstTxWarp prst="textNoShape">
              <a:avLst/>
            </a:prstTxWarp>
            <a:spAutoFit/>
          </a:bodyPr>
          <a:lstStyle/>
          <a:p>
            <a:r>
              <a:rPr lang="en-US" sz="1400" dirty="0" err="1">
                <a:solidFill>
                  <a:srgbClr val="008000"/>
                </a:solidFill>
                <a:latin typeface="Times New Roman" charset="0"/>
              </a:rPr>
              <a:t>IdP</a:t>
            </a:r>
            <a:r>
              <a:rPr lang="en-US" sz="1400" dirty="0">
                <a:solidFill>
                  <a:srgbClr val="008000"/>
                </a:solidFill>
                <a:latin typeface="Times New Roman" charset="0"/>
              </a:rPr>
              <a:t> Name</a:t>
            </a:r>
          </a:p>
        </p:txBody>
      </p:sp>
      <p:sp>
        <p:nvSpPr>
          <p:cNvPr id="15" name="Text Box 11"/>
          <p:cNvSpPr txBox="1">
            <a:spLocks noChangeArrowheads="1"/>
          </p:cNvSpPr>
          <p:nvPr/>
        </p:nvSpPr>
        <p:spPr bwMode="auto">
          <a:xfrm>
            <a:off x="8001000" y="5819775"/>
            <a:ext cx="1066800" cy="276225"/>
          </a:xfrm>
          <a:prstGeom prst="rect">
            <a:avLst/>
          </a:prstGeom>
          <a:noFill/>
          <a:ln w="9525">
            <a:noFill/>
            <a:miter lim="800000"/>
            <a:headEnd/>
            <a:tailEnd/>
          </a:ln>
        </p:spPr>
        <p:txBody>
          <a:bodyPr>
            <a:prstTxWarp prst="textNoShape">
              <a:avLst/>
            </a:prstTxWarp>
            <a:spAutoFit/>
          </a:bodyPr>
          <a:lstStyle/>
          <a:p>
            <a:r>
              <a:rPr lang="en-US" sz="1200">
                <a:solidFill>
                  <a:srgbClr val="FF0000"/>
                </a:solidFill>
                <a:latin typeface="Times New Roman" charset="0"/>
              </a:rPr>
              <a:t>Local User Id</a:t>
            </a: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r>
              <a:rPr lang="en-US" dirty="0" smtClean="0"/>
              <a:t>Authentication Overview</a:t>
            </a:r>
          </a:p>
        </p:txBody>
      </p:sp>
      <p:sp>
        <p:nvSpPr>
          <p:cNvPr id="19459" name="Rectangle 3"/>
          <p:cNvSpPr>
            <a:spLocks noGrp="1" noChangeArrowheads="1"/>
          </p:cNvSpPr>
          <p:nvPr>
            <p:ph idx="1"/>
          </p:nvPr>
        </p:nvSpPr>
        <p:spPr>
          <a:xfrm>
            <a:off x="304800" y="914400"/>
            <a:ext cx="8610600" cy="5046663"/>
          </a:xfrm>
        </p:spPr>
        <p:txBody>
          <a:bodyPr/>
          <a:lstStyle/>
          <a:p>
            <a:endParaRPr lang="en-US" sz="2000" b="0" smtClean="0"/>
          </a:p>
          <a:p>
            <a:r>
              <a:rPr lang="en-US" sz="2000" smtClean="0"/>
              <a:t>Private Key </a:t>
            </a:r>
          </a:p>
          <a:p>
            <a:pPr lvl="1"/>
            <a:r>
              <a:rPr lang="en-US" smtClean="0"/>
              <a:t>A cryptographic key known only to the user, employed in public key cryptography in decrypting or signing information.</a:t>
            </a:r>
          </a:p>
          <a:p>
            <a:r>
              <a:rPr lang="en-US" sz="2000" smtClean="0"/>
              <a:t>Certificate</a:t>
            </a:r>
          </a:p>
          <a:p>
            <a:pPr lvl="1"/>
            <a:r>
              <a:rPr lang="en-US" smtClean="0"/>
              <a:t>Data structure (X.509 standard), signed by a Certificate Authority.</a:t>
            </a:r>
          </a:p>
          <a:p>
            <a:pPr lvl="1"/>
            <a:r>
              <a:rPr lang="en-US" smtClean="0"/>
              <a:t>Contains the parties public key which is bound to their private key.</a:t>
            </a:r>
          </a:p>
          <a:p>
            <a:pPr lvl="1"/>
            <a:r>
              <a:rPr lang="en-US" smtClean="0"/>
              <a:t>Contains information regarding the identity of the party, for example personal identity of server name.</a:t>
            </a:r>
          </a:p>
          <a:p>
            <a:pPr lvl="1"/>
            <a:r>
              <a:rPr lang="en-US" smtClean="0"/>
              <a:t>Certificate Authority or asserting party, asserts the identity of the party issued the certificate.</a:t>
            </a:r>
          </a:p>
          <a:p>
            <a:pPr lvl="1"/>
            <a:r>
              <a:rPr lang="en-US" smtClean="0"/>
              <a:t>A digital ID Card.</a:t>
            </a:r>
          </a:p>
          <a:p>
            <a:pPr lvl="1"/>
            <a:r>
              <a:rPr lang="en-US" smtClean="0"/>
              <a:t>Public</a:t>
            </a:r>
          </a:p>
          <a:p>
            <a:r>
              <a:rPr lang="en-US" sz="2000" b="0" smtClean="0"/>
              <a:t>Parties prove their identity to one another by presenting their certificates to one another.   </a:t>
            </a:r>
          </a:p>
          <a:p>
            <a:r>
              <a:rPr lang="en-US" sz="2000" b="0" smtClean="0"/>
              <a:t>Parties prove that they are the owner of their certificate using their private key.</a:t>
            </a:r>
          </a:p>
          <a:p>
            <a:pPr lvl="1"/>
            <a:endParaRPr lang="en-US" sz="2000" smtClean="0"/>
          </a:p>
        </p:txBody>
      </p:sp>
    </p:spTree>
  </p:cSld>
  <p:clrMapOvr>
    <a:masterClrMapping/>
  </p:clrMapOvr>
  <p:transition advClick="0"/>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a:xfrm>
            <a:off x="0" y="76200"/>
            <a:ext cx="6400800" cy="914400"/>
          </a:xfrm>
        </p:spPr>
        <p:txBody>
          <a:bodyPr/>
          <a:lstStyle/>
          <a:p>
            <a:pPr eaLnBrk="1" hangingPunct="1"/>
            <a:r>
              <a:rPr lang="en-US" dirty="0" smtClean="0">
                <a:ea typeface="Arial" charset="0"/>
                <a:cs typeface="Arial" charset="0"/>
              </a:rPr>
              <a:t>Grid User Account</a:t>
            </a:r>
            <a:endParaRPr lang="en-US" dirty="0">
              <a:ea typeface="Arial" charset="0"/>
              <a:cs typeface="Arial" charset="0"/>
            </a:endParaRPr>
          </a:p>
        </p:txBody>
      </p:sp>
      <p:sp>
        <p:nvSpPr>
          <p:cNvPr id="59395" name="Rectangle 3"/>
          <p:cNvSpPr>
            <a:spLocks noGrp="1" noChangeArrowheads="1"/>
          </p:cNvSpPr>
          <p:nvPr>
            <p:ph type="body" sz="half" idx="1"/>
          </p:nvPr>
        </p:nvSpPr>
        <p:spPr>
          <a:xfrm>
            <a:off x="0" y="1371600"/>
            <a:ext cx="5105400" cy="4953000"/>
          </a:xfrm>
        </p:spPr>
        <p:txBody>
          <a:bodyPr/>
          <a:lstStyle/>
          <a:p>
            <a:pPr marL="0" indent="0" eaLnBrk="1" hangingPunct="1">
              <a:buClr>
                <a:srgbClr val="2D2D8A"/>
              </a:buClr>
            </a:pPr>
            <a:r>
              <a:rPr lang="en-US" sz="1800" dirty="0" smtClean="0">
                <a:ea typeface="Arial" charset="0"/>
                <a:cs typeface="Arial" charset="0"/>
              </a:rPr>
              <a:t> User Certificates</a:t>
            </a:r>
          </a:p>
          <a:p>
            <a:pPr marL="400050" lvl="1" indent="0" eaLnBrk="1" hangingPunct="1">
              <a:buClr>
                <a:srgbClr val="2D2D8A"/>
              </a:buClr>
            </a:pPr>
            <a:r>
              <a:rPr lang="en-US" dirty="0" smtClean="0">
                <a:ea typeface="Arial" charset="0"/>
                <a:cs typeface="Arial" charset="0"/>
              </a:rPr>
              <a:t> </a:t>
            </a:r>
            <a:r>
              <a:rPr lang="en-US" sz="1600" dirty="0" smtClean="0">
                <a:ea typeface="Arial" charset="0"/>
                <a:cs typeface="Arial" charset="0"/>
              </a:rPr>
              <a:t>Dorian maintains a record of all user certificates requested by a user.</a:t>
            </a:r>
          </a:p>
          <a:p>
            <a:pPr marL="400050" lvl="1" indent="0" eaLnBrk="1" hangingPunct="1">
              <a:buClr>
                <a:srgbClr val="2D2D8A"/>
              </a:buClr>
            </a:pPr>
            <a:r>
              <a:rPr lang="en-US" sz="1600" dirty="0" smtClean="0">
                <a:ea typeface="Arial" charset="0"/>
                <a:cs typeface="Arial" charset="0"/>
              </a:rPr>
              <a:t> Administrators may search for and view all issue user certificates</a:t>
            </a:r>
          </a:p>
          <a:p>
            <a:pPr marL="400050" lvl="1" indent="0" eaLnBrk="1" hangingPunct="1">
              <a:buClr>
                <a:srgbClr val="2D2D8A"/>
              </a:buClr>
            </a:pPr>
            <a:r>
              <a:rPr lang="en-US" sz="1600" dirty="0" smtClean="0">
                <a:ea typeface="Arial" charset="0"/>
                <a:cs typeface="Arial" charset="0"/>
              </a:rPr>
              <a:t> Administrators may also revoke any issued user certificate.</a:t>
            </a:r>
          </a:p>
          <a:p>
            <a:pPr marL="400050" lvl="1" indent="0" eaLnBrk="1" hangingPunct="1">
              <a:buClr>
                <a:srgbClr val="2D2D8A"/>
              </a:buClr>
            </a:pPr>
            <a:r>
              <a:rPr lang="en-US" sz="1600" dirty="0" smtClean="0">
                <a:ea typeface="Arial" charset="0"/>
                <a:cs typeface="Arial" charset="0"/>
              </a:rPr>
              <a:t> This control is important for revoking user certificates that were found to be compromised that may have been used for digitally signing.</a:t>
            </a:r>
          </a:p>
          <a:p>
            <a:pPr marL="0" indent="0" eaLnBrk="1" hangingPunct="1">
              <a:buClr>
                <a:srgbClr val="2D2D8A"/>
              </a:buClr>
            </a:pPr>
            <a:r>
              <a:rPr lang="en-US" dirty="0" smtClean="0">
                <a:ea typeface="Arial" charset="0"/>
                <a:cs typeface="Arial" charset="0"/>
              </a:rPr>
              <a:t> Searching for User Certificates</a:t>
            </a:r>
          </a:p>
          <a:p>
            <a:pPr marL="400050" lvl="1" indent="0" eaLnBrk="1" hangingPunct="1">
              <a:buClr>
                <a:srgbClr val="2D2D8A"/>
              </a:buClr>
            </a:pPr>
            <a:r>
              <a:rPr lang="en-US" dirty="0" smtClean="0">
                <a:ea typeface="Arial" charset="0"/>
                <a:cs typeface="Arial" charset="0"/>
              </a:rPr>
              <a:t> </a:t>
            </a:r>
            <a:r>
              <a:rPr lang="en-US" sz="1600" dirty="0" smtClean="0">
                <a:ea typeface="Arial" charset="0"/>
                <a:cs typeface="Arial" charset="0"/>
              </a:rPr>
              <a:t>Serial Number</a:t>
            </a:r>
          </a:p>
          <a:p>
            <a:pPr marL="400050" lvl="1" indent="0" eaLnBrk="1" hangingPunct="1">
              <a:buClr>
                <a:srgbClr val="2D2D8A"/>
              </a:buClr>
            </a:pPr>
            <a:r>
              <a:rPr lang="en-US" sz="1600" dirty="0" smtClean="0">
                <a:ea typeface="Arial" charset="0"/>
                <a:cs typeface="Arial" charset="0"/>
              </a:rPr>
              <a:t> Status</a:t>
            </a:r>
          </a:p>
          <a:p>
            <a:pPr marL="400050" lvl="1" indent="0" eaLnBrk="1" hangingPunct="1">
              <a:buClr>
                <a:srgbClr val="2D2D8A"/>
              </a:buClr>
            </a:pPr>
            <a:r>
              <a:rPr lang="en-US" sz="1600" dirty="0" smtClean="0">
                <a:ea typeface="Arial" charset="0"/>
                <a:cs typeface="Arial" charset="0"/>
              </a:rPr>
              <a:t> Date</a:t>
            </a:r>
          </a:p>
          <a:p>
            <a:pPr marL="400050" lvl="1" indent="0" eaLnBrk="1" hangingPunct="1">
              <a:buClr>
                <a:srgbClr val="2D2D8A"/>
              </a:buClr>
            </a:pPr>
            <a:r>
              <a:rPr lang="en-US" sz="1600" dirty="0" smtClean="0">
                <a:ea typeface="Arial" charset="0"/>
                <a:cs typeface="Arial" charset="0"/>
              </a:rPr>
              <a:t> Notes – Items documented by administrators concerning the user certificate.</a:t>
            </a:r>
          </a:p>
          <a:p>
            <a:pPr marL="400050" lvl="1" indent="0" eaLnBrk="1" hangingPunct="1">
              <a:buClr>
                <a:srgbClr val="2D2D8A"/>
              </a:buClr>
            </a:pPr>
            <a:endParaRPr lang="en-US" dirty="0" smtClean="0">
              <a:ea typeface="Arial" charset="0"/>
              <a:cs typeface="Arial" charset="0"/>
            </a:endParaRPr>
          </a:p>
        </p:txBody>
      </p:sp>
      <p:pic>
        <p:nvPicPr>
          <p:cNvPr id="16" name="Picture 15"/>
          <p:cNvPicPr>
            <a:picLocks noChangeAspect="1"/>
          </p:cNvPicPr>
          <p:nvPr/>
        </p:nvPicPr>
        <p:blipFill>
          <a:blip r:embed="rId3"/>
          <a:stretch>
            <a:fillRect/>
          </a:stretch>
        </p:blipFill>
        <p:spPr>
          <a:xfrm>
            <a:off x="5410200" y="1295400"/>
            <a:ext cx="3408509" cy="2392995"/>
          </a:xfrm>
          <a:prstGeom prst="rect">
            <a:avLst/>
          </a:prstGeom>
        </p:spPr>
      </p:pic>
      <p:pic>
        <p:nvPicPr>
          <p:cNvPr id="17" name="Picture 16"/>
          <p:cNvPicPr>
            <a:picLocks noChangeAspect="1"/>
          </p:cNvPicPr>
          <p:nvPr/>
        </p:nvPicPr>
        <p:blipFill>
          <a:blip r:embed="rId4"/>
          <a:stretch>
            <a:fillRect/>
          </a:stretch>
        </p:blipFill>
        <p:spPr>
          <a:xfrm>
            <a:off x="5638800" y="3810000"/>
            <a:ext cx="2980443" cy="2514600"/>
          </a:xfrm>
          <a:prstGeom prst="rect">
            <a:avLst/>
          </a:prstGeom>
        </p:spPr>
      </p:pic>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a:xfrm>
            <a:off x="0" y="76200"/>
            <a:ext cx="6400800" cy="914400"/>
          </a:xfrm>
        </p:spPr>
        <p:txBody>
          <a:bodyPr/>
          <a:lstStyle/>
          <a:p>
            <a:pPr eaLnBrk="1" hangingPunct="1"/>
            <a:r>
              <a:rPr lang="en-US" dirty="0" smtClean="0">
                <a:ea typeface="Arial" charset="0"/>
                <a:cs typeface="Arial" charset="0"/>
              </a:rPr>
              <a:t>Grid User Account</a:t>
            </a:r>
            <a:endParaRPr lang="en-US" dirty="0">
              <a:ea typeface="Arial" charset="0"/>
              <a:cs typeface="Arial" charset="0"/>
            </a:endParaRPr>
          </a:p>
        </p:txBody>
      </p:sp>
      <p:sp>
        <p:nvSpPr>
          <p:cNvPr id="59395" name="Rectangle 3"/>
          <p:cNvSpPr>
            <a:spLocks noGrp="1" noChangeArrowheads="1"/>
          </p:cNvSpPr>
          <p:nvPr>
            <p:ph type="body" sz="half" idx="1"/>
          </p:nvPr>
        </p:nvSpPr>
        <p:spPr>
          <a:xfrm>
            <a:off x="0" y="1371600"/>
            <a:ext cx="5105400" cy="4953000"/>
          </a:xfrm>
        </p:spPr>
        <p:txBody>
          <a:bodyPr/>
          <a:lstStyle/>
          <a:p>
            <a:pPr marL="0" indent="0" eaLnBrk="1" hangingPunct="1">
              <a:buClr>
                <a:srgbClr val="2D2D8A"/>
              </a:buClr>
            </a:pPr>
            <a:r>
              <a:rPr lang="en-US" sz="1800" dirty="0" smtClean="0">
                <a:ea typeface="Arial" charset="0"/>
                <a:cs typeface="Arial" charset="0"/>
              </a:rPr>
              <a:t> User Certificates</a:t>
            </a:r>
          </a:p>
          <a:p>
            <a:pPr marL="400050" lvl="1" indent="0" eaLnBrk="1" hangingPunct="1">
              <a:buClr>
                <a:srgbClr val="2D2D8A"/>
              </a:buClr>
            </a:pPr>
            <a:r>
              <a:rPr lang="en-US" dirty="0" smtClean="0">
                <a:ea typeface="Arial" charset="0"/>
                <a:cs typeface="Arial" charset="0"/>
              </a:rPr>
              <a:t> </a:t>
            </a:r>
            <a:r>
              <a:rPr lang="en-US" sz="1600" dirty="0" smtClean="0">
                <a:ea typeface="Arial" charset="0"/>
                <a:cs typeface="Arial" charset="0"/>
              </a:rPr>
              <a:t>Dorian maintains a record of all user certificates requested by a user.</a:t>
            </a:r>
          </a:p>
          <a:p>
            <a:pPr marL="400050" lvl="1" indent="0" eaLnBrk="1" hangingPunct="1">
              <a:buClr>
                <a:srgbClr val="2D2D8A"/>
              </a:buClr>
            </a:pPr>
            <a:r>
              <a:rPr lang="en-US" sz="1600" dirty="0" smtClean="0">
                <a:ea typeface="Arial" charset="0"/>
                <a:cs typeface="Arial" charset="0"/>
              </a:rPr>
              <a:t> Administrators may search for and view all issue user certificates</a:t>
            </a:r>
          </a:p>
          <a:p>
            <a:pPr marL="400050" lvl="1" indent="0" eaLnBrk="1" hangingPunct="1">
              <a:buClr>
                <a:srgbClr val="2D2D8A"/>
              </a:buClr>
            </a:pPr>
            <a:r>
              <a:rPr lang="en-US" sz="1600" dirty="0" smtClean="0">
                <a:ea typeface="Arial" charset="0"/>
                <a:cs typeface="Arial" charset="0"/>
              </a:rPr>
              <a:t> Administrators may also revoke any issued user certificate.</a:t>
            </a:r>
          </a:p>
          <a:p>
            <a:pPr marL="400050" lvl="1" indent="0" eaLnBrk="1" hangingPunct="1">
              <a:buClr>
                <a:srgbClr val="2D2D8A"/>
              </a:buClr>
            </a:pPr>
            <a:r>
              <a:rPr lang="en-US" sz="1600" dirty="0" smtClean="0">
                <a:ea typeface="Arial" charset="0"/>
                <a:cs typeface="Arial" charset="0"/>
              </a:rPr>
              <a:t> This control is important for revoking user certificates that were found to be compromised that may have been used for digitally signing.</a:t>
            </a:r>
          </a:p>
          <a:p>
            <a:pPr marL="0" indent="0" eaLnBrk="1" hangingPunct="1">
              <a:buClr>
                <a:srgbClr val="2D2D8A"/>
              </a:buClr>
            </a:pPr>
            <a:r>
              <a:rPr lang="en-US" dirty="0" smtClean="0">
                <a:ea typeface="Arial" charset="0"/>
                <a:cs typeface="Arial" charset="0"/>
              </a:rPr>
              <a:t> Searching for User Certificates</a:t>
            </a:r>
          </a:p>
          <a:p>
            <a:pPr marL="400050" lvl="1" indent="0" eaLnBrk="1" hangingPunct="1">
              <a:buClr>
                <a:srgbClr val="2D2D8A"/>
              </a:buClr>
            </a:pPr>
            <a:r>
              <a:rPr lang="en-US" dirty="0" smtClean="0">
                <a:ea typeface="Arial" charset="0"/>
                <a:cs typeface="Arial" charset="0"/>
              </a:rPr>
              <a:t> </a:t>
            </a:r>
            <a:r>
              <a:rPr lang="en-US" sz="1600" dirty="0" smtClean="0">
                <a:ea typeface="Arial" charset="0"/>
                <a:cs typeface="Arial" charset="0"/>
              </a:rPr>
              <a:t>Serial Number</a:t>
            </a:r>
          </a:p>
          <a:p>
            <a:pPr marL="400050" lvl="1" indent="0" eaLnBrk="1" hangingPunct="1">
              <a:buClr>
                <a:srgbClr val="2D2D8A"/>
              </a:buClr>
            </a:pPr>
            <a:r>
              <a:rPr lang="en-US" sz="1600" dirty="0" smtClean="0">
                <a:ea typeface="Arial" charset="0"/>
                <a:cs typeface="Arial" charset="0"/>
              </a:rPr>
              <a:t> Status</a:t>
            </a:r>
          </a:p>
          <a:p>
            <a:pPr marL="400050" lvl="1" indent="0" eaLnBrk="1" hangingPunct="1">
              <a:buClr>
                <a:srgbClr val="2D2D8A"/>
              </a:buClr>
            </a:pPr>
            <a:r>
              <a:rPr lang="en-US" sz="1600" dirty="0" smtClean="0">
                <a:ea typeface="Arial" charset="0"/>
                <a:cs typeface="Arial" charset="0"/>
              </a:rPr>
              <a:t> Date</a:t>
            </a:r>
          </a:p>
          <a:p>
            <a:pPr marL="400050" lvl="1" indent="0" eaLnBrk="1" hangingPunct="1">
              <a:buClr>
                <a:srgbClr val="2D2D8A"/>
              </a:buClr>
            </a:pPr>
            <a:r>
              <a:rPr lang="en-US" sz="1600" dirty="0" smtClean="0">
                <a:ea typeface="Arial" charset="0"/>
                <a:cs typeface="Arial" charset="0"/>
              </a:rPr>
              <a:t> Notes – Items documented by administrators concerning the user certificate.</a:t>
            </a:r>
          </a:p>
          <a:p>
            <a:pPr marL="400050" lvl="1" indent="0" eaLnBrk="1" hangingPunct="1">
              <a:buClr>
                <a:srgbClr val="2D2D8A"/>
              </a:buClr>
            </a:pPr>
            <a:endParaRPr lang="en-US" dirty="0" smtClean="0">
              <a:ea typeface="Arial" charset="0"/>
              <a:cs typeface="Arial" charset="0"/>
            </a:endParaRPr>
          </a:p>
        </p:txBody>
      </p:sp>
      <p:pic>
        <p:nvPicPr>
          <p:cNvPr id="16" name="Picture 15"/>
          <p:cNvPicPr>
            <a:picLocks noChangeAspect="1"/>
          </p:cNvPicPr>
          <p:nvPr/>
        </p:nvPicPr>
        <p:blipFill>
          <a:blip r:embed="rId3"/>
          <a:stretch>
            <a:fillRect/>
          </a:stretch>
        </p:blipFill>
        <p:spPr>
          <a:xfrm>
            <a:off x="5410200" y="1295400"/>
            <a:ext cx="3408509" cy="2392995"/>
          </a:xfrm>
          <a:prstGeom prst="rect">
            <a:avLst/>
          </a:prstGeom>
        </p:spPr>
      </p:pic>
      <p:pic>
        <p:nvPicPr>
          <p:cNvPr id="17" name="Picture 16"/>
          <p:cNvPicPr>
            <a:picLocks noChangeAspect="1"/>
          </p:cNvPicPr>
          <p:nvPr/>
        </p:nvPicPr>
        <p:blipFill>
          <a:blip r:embed="rId4"/>
          <a:stretch>
            <a:fillRect/>
          </a:stretch>
        </p:blipFill>
        <p:spPr>
          <a:xfrm>
            <a:off x="5638800" y="3810000"/>
            <a:ext cx="2980443" cy="2514600"/>
          </a:xfrm>
          <a:prstGeom prst="rect">
            <a:avLst/>
          </a:prstGeom>
        </p:spPr>
      </p:pic>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a:xfrm>
            <a:off x="0" y="76200"/>
            <a:ext cx="6400800" cy="914400"/>
          </a:xfrm>
        </p:spPr>
        <p:txBody>
          <a:bodyPr/>
          <a:lstStyle/>
          <a:p>
            <a:pPr eaLnBrk="1" hangingPunct="1"/>
            <a:r>
              <a:rPr lang="en-US" dirty="0" smtClean="0">
                <a:ea typeface="Arial" charset="0"/>
                <a:cs typeface="Arial" charset="0"/>
              </a:rPr>
              <a:t>Grid User Account</a:t>
            </a:r>
            <a:endParaRPr lang="en-US" dirty="0">
              <a:ea typeface="Arial" charset="0"/>
              <a:cs typeface="Arial" charset="0"/>
            </a:endParaRPr>
          </a:p>
        </p:txBody>
      </p:sp>
      <p:sp>
        <p:nvSpPr>
          <p:cNvPr id="59395" name="Rectangle 3"/>
          <p:cNvSpPr>
            <a:spLocks noGrp="1" noChangeArrowheads="1"/>
          </p:cNvSpPr>
          <p:nvPr>
            <p:ph type="body" sz="half" idx="1"/>
          </p:nvPr>
        </p:nvSpPr>
        <p:spPr>
          <a:xfrm>
            <a:off x="0" y="1371600"/>
            <a:ext cx="5105400" cy="4953000"/>
          </a:xfrm>
        </p:spPr>
        <p:txBody>
          <a:bodyPr/>
          <a:lstStyle/>
          <a:p>
            <a:pPr marL="0" indent="0" eaLnBrk="1" hangingPunct="1">
              <a:buClr>
                <a:srgbClr val="2D2D8A"/>
              </a:buClr>
            </a:pPr>
            <a:r>
              <a:rPr lang="en-US" sz="1800" dirty="0" smtClean="0">
                <a:ea typeface="Arial" charset="0"/>
                <a:cs typeface="Arial" charset="0"/>
              </a:rPr>
              <a:t> Host Certificates</a:t>
            </a:r>
          </a:p>
          <a:p>
            <a:pPr marL="400050" lvl="1" indent="0" eaLnBrk="1" hangingPunct="1">
              <a:buClr>
                <a:srgbClr val="2D2D8A"/>
              </a:buClr>
            </a:pPr>
            <a:r>
              <a:rPr lang="en-US" dirty="0" smtClean="0">
                <a:ea typeface="Arial" charset="0"/>
                <a:cs typeface="Arial" charset="0"/>
              </a:rPr>
              <a:t> </a:t>
            </a:r>
            <a:r>
              <a:rPr lang="en-US" sz="1600" dirty="0" smtClean="0">
                <a:ea typeface="Arial" charset="0"/>
                <a:cs typeface="Arial" charset="0"/>
              </a:rPr>
              <a:t>Credentials for web/grid services</a:t>
            </a:r>
          </a:p>
          <a:p>
            <a:pPr marL="400050" lvl="1" indent="0" eaLnBrk="1" hangingPunct="1">
              <a:buClr>
                <a:srgbClr val="2D2D8A"/>
              </a:buClr>
            </a:pPr>
            <a:r>
              <a:rPr lang="en-US" sz="1600" dirty="0" smtClean="0">
                <a:ea typeface="Arial" charset="0"/>
                <a:cs typeface="Arial" charset="0"/>
              </a:rPr>
              <a:t> Dorian will issue host certificates only to users with a valid user account.</a:t>
            </a:r>
          </a:p>
          <a:p>
            <a:pPr marL="400050" lvl="1" indent="0" eaLnBrk="1" hangingPunct="1">
              <a:buClr>
                <a:srgbClr val="2D2D8A"/>
              </a:buClr>
            </a:pPr>
            <a:r>
              <a:rPr lang="en-US" sz="1600" dirty="0" smtClean="0">
                <a:ea typeface="Arial" charset="0"/>
                <a:cs typeface="Arial" charset="0"/>
              </a:rPr>
              <a:t> Each host certificate is bound to a user.</a:t>
            </a:r>
          </a:p>
          <a:p>
            <a:pPr marL="400050" lvl="1" indent="0" eaLnBrk="1" hangingPunct="1">
              <a:buClr>
                <a:srgbClr val="2D2D8A"/>
              </a:buClr>
            </a:pPr>
            <a:r>
              <a:rPr lang="en-US" sz="1600" dirty="0" smtClean="0">
                <a:ea typeface="Arial" charset="0"/>
                <a:cs typeface="Arial" charset="0"/>
              </a:rPr>
              <a:t> User assumes responsibility for the host credential.</a:t>
            </a:r>
          </a:p>
          <a:p>
            <a:pPr marL="400050" lvl="1" indent="0" eaLnBrk="1" hangingPunct="1">
              <a:buClr>
                <a:srgbClr val="2D2D8A"/>
              </a:buClr>
            </a:pPr>
            <a:r>
              <a:rPr lang="en-US" sz="1600" dirty="0" smtClean="0">
                <a:ea typeface="Arial" charset="0"/>
                <a:cs typeface="Arial" charset="0"/>
              </a:rPr>
              <a:t> If a user’s account is Suspended, all of the user’s host certificates are revoked.</a:t>
            </a:r>
          </a:p>
          <a:p>
            <a:pPr marL="400050" lvl="1" indent="0" eaLnBrk="1" hangingPunct="1">
              <a:buClr>
                <a:srgbClr val="2D2D8A"/>
              </a:buClr>
            </a:pPr>
            <a:r>
              <a:rPr lang="en-US" sz="1600" dirty="0" smtClean="0">
                <a:ea typeface="Arial" charset="0"/>
                <a:cs typeface="Arial" charset="0"/>
              </a:rPr>
              <a:t>Administrators can view/administer the host certificates bound to each users account.</a:t>
            </a:r>
          </a:p>
          <a:p>
            <a:pPr marL="400050" lvl="1" indent="0" eaLnBrk="1" hangingPunct="1">
              <a:buClr>
                <a:srgbClr val="2D2D8A"/>
              </a:buClr>
            </a:pPr>
            <a:endParaRPr lang="en-US" dirty="0" smtClean="0">
              <a:ea typeface="Arial" charset="0"/>
              <a:cs typeface="Arial" charset="0"/>
            </a:endParaRPr>
          </a:p>
        </p:txBody>
      </p:sp>
      <p:pic>
        <p:nvPicPr>
          <p:cNvPr id="6" name="Picture 5"/>
          <p:cNvPicPr>
            <a:picLocks noChangeAspect="1"/>
          </p:cNvPicPr>
          <p:nvPr/>
        </p:nvPicPr>
        <p:blipFill>
          <a:blip r:embed="rId3"/>
          <a:stretch>
            <a:fillRect/>
          </a:stretch>
        </p:blipFill>
        <p:spPr>
          <a:xfrm>
            <a:off x="4855165" y="2209800"/>
            <a:ext cx="4212635" cy="2971800"/>
          </a:xfrm>
          <a:prstGeom prst="rect">
            <a:avLst/>
          </a:prstGeom>
        </p:spPr>
      </p:pic>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a:xfrm>
            <a:off x="0" y="76200"/>
            <a:ext cx="6400800" cy="914400"/>
          </a:xfrm>
        </p:spPr>
        <p:txBody>
          <a:bodyPr/>
          <a:lstStyle/>
          <a:p>
            <a:pPr eaLnBrk="1" hangingPunct="1"/>
            <a:r>
              <a:rPr lang="en-US" dirty="0" smtClean="0">
                <a:ea typeface="Arial" charset="0"/>
                <a:cs typeface="Arial" charset="0"/>
              </a:rPr>
              <a:t>Grid User Account</a:t>
            </a:r>
            <a:endParaRPr lang="en-US" dirty="0">
              <a:ea typeface="Arial" charset="0"/>
              <a:cs typeface="Arial" charset="0"/>
            </a:endParaRPr>
          </a:p>
        </p:txBody>
      </p:sp>
      <p:sp>
        <p:nvSpPr>
          <p:cNvPr id="59395" name="Rectangle 3"/>
          <p:cNvSpPr>
            <a:spLocks noGrp="1" noChangeArrowheads="1"/>
          </p:cNvSpPr>
          <p:nvPr>
            <p:ph type="body" sz="half" idx="1"/>
          </p:nvPr>
        </p:nvSpPr>
        <p:spPr>
          <a:xfrm>
            <a:off x="0" y="1371600"/>
            <a:ext cx="8001000" cy="4953000"/>
          </a:xfrm>
        </p:spPr>
        <p:txBody>
          <a:bodyPr/>
          <a:lstStyle/>
          <a:p>
            <a:pPr marL="0" indent="0" eaLnBrk="1" hangingPunct="1">
              <a:buClr>
                <a:srgbClr val="2D2D8A"/>
              </a:buClr>
            </a:pPr>
            <a:r>
              <a:rPr lang="en-US" sz="1800" dirty="0" smtClean="0">
                <a:ea typeface="Arial" charset="0"/>
                <a:cs typeface="Arial" charset="0"/>
              </a:rPr>
              <a:t> </a:t>
            </a:r>
            <a:r>
              <a:rPr lang="en-US" dirty="0" smtClean="0">
                <a:ea typeface="Arial" charset="0"/>
                <a:cs typeface="Arial" charset="0"/>
              </a:rPr>
              <a:t>Auditing – </a:t>
            </a:r>
            <a:r>
              <a:rPr lang="en-US" b="0" dirty="0" smtClean="0">
                <a:ea typeface="Arial" charset="0"/>
                <a:cs typeface="Arial" charset="0"/>
              </a:rPr>
              <a:t>Dorian maintains auditing information on each user account</a:t>
            </a:r>
            <a:r>
              <a:rPr lang="en-US" dirty="0" smtClean="0">
                <a:ea typeface="Arial" charset="0"/>
                <a:cs typeface="Arial" charset="0"/>
              </a:rPr>
              <a:t>.</a:t>
            </a:r>
          </a:p>
          <a:p>
            <a:pPr marL="0" indent="0" eaLnBrk="1" hangingPunct="1">
              <a:buClr>
                <a:srgbClr val="2D2D8A"/>
              </a:buClr>
            </a:pPr>
            <a:endParaRPr lang="en-US" sz="1800" b="0" dirty="0" smtClean="0">
              <a:ea typeface="Arial" charset="0"/>
              <a:cs typeface="Arial" charset="0"/>
            </a:endParaRPr>
          </a:p>
          <a:p>
            <a:pPr marL="0" indent="0" eaLnBrk="1" hangingPunct="1">
              <a:buClr>
                <a:srgbClr val="2D2D8A"/>
              </a:buClr>
            </a:pPr>
            <a:endParaRPr lang="en-US" sz="1800" b="0" dirty="0" smtClean="0">
              <a:ea typeface="Arial" charset="0"/>
              <a:cs typeface="Arial" charset="0"/>
            </a:endParaRPr>
          </a:p>
        </p:txBody>
      </p:sp>
      <p:pic>
        <p:nvPicPr>
          <p:cNvPr id="6" name="Picture 5" descr="Image121.png"/>
          <p:cNvPicPr>
            <a:picLocks noChangeAspect="1"/>
          </p:cNvPicPr>
          <p:nvPr/>
        </p:nvPicPr>
        <p:blipFill>
          <a:blip r:embed="rId3"/>
          <a:stretch>
            <a:fillRect/>
          </a:stretch>
        </p:blipFill>
        <p:spPr>
          <a:xfrm>
            <a:off x="1600200" y="1876544"/>
            <a:ext cx="5562600" cy="3762256"/>
          </a:xfrm>
          <a:prstGeom prst="rect">
            <a:avLst/>
          </a:prstGeom>
        </p:spPr>
      </p:pic>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a:xfrm>
            <a:off x="0" y="76200"/>
            <a:ext cx="6400800" cy="914400"/>
          </a:xfrm>
        </p:spPr>
        <p:txBody>
          <a:bodyPr/>
          <a:lstStyle/>
          <a:p>
            <a:pPr eaLnBrk="1" hangingPunct="1"/>
            <a:r>
              <a:rPr lang="en-US" dirty="0" smtClean="0">
                <a:ea typeface="Arial" charset="0"/>
                <a:cs typeface="Arial" charset="0"/>
              </a:rPr>
              <a:t>Grid User Account</a:t>
            </a:r>
            <a:endParaRPr lang="en-US" dirty="0">
              <a:ea typeface="Arial" charset="0"/>
              <a:cs typeface="Arial" charset="0"/>
            </a:endParaRPr>
          </a:p>
        </p:txBody>
      </p:sp>
      <p:sp>
        <p:nvSpPr>
          <p:cNvPr id="59395" name="Rectangle 3"/>
          <p:cNvSpPr>
            <a:spLocks noGrp="1" noChangeArrowheads="1"/>
          </p:cNvSpPr>
          <p:nvPr>
            <p:ph type="body" sz="half" idx="1"/>
          </p:nvPr>
        </p:nvSpPr>
        <p:spPr>
          <a:xfrm>
            <a:off x="0" y="1371600"/>
            <a:ext cx="5105400" cy="4953000"/>
          </a:xfrm>
        </p:spPr>
        <p:txBody>
          <a:bodyPr/>
          <a:lstStyle/>
          <a:p>
            <a:pPr marL="0" indent="0" eaLnBrk="1" hangingPunct="1">
              <a:buClr>
                <a:srgbClr val="2D2D8A"/>
              </a:buClr>
            </a:pPr>
            <a:r>
              <a:rPr lang="en-US" sz="1800" dirty="0" smtClean="0">
                <a:ea typeface="Arial" charset="0"/>
                <a:cs typeface="Arial" charset="0"/>
              </a:rPr>
              <a:t> </a:t>
            </a:r>
            <a:r>
              <a:rPr lang="en-US" sz="2000" dirty="0" smtClean="0">
                <a:ea typeface="Arial" charset="0"/>
                <a:cs typeface="Arial" charset="0"/>
              </a:rPr>
              <a:t>Audit Record Search</a:t>
            </a:r>
          </a:p>
        </p:txBody>
      </p:sp>
      <p:pic>
        <p:nvPicPr>
          <p:cNvPr id="6" name="Picture 5" descr="Image122.png"/>
          <p:cNvPicPr>
            <a:picLocks noChangeAspect="1"/>
          </p:cNvPicPr>
          <p:nvPr/>
        </p:nvPicPr>
        <p:blipFill>
          <a:blip r:embed="rId3"/>
          <a:stretch>
            <a:fillRect/>
          </a:stretch>
        </p:blipFill>
        <p:spPr>
          <a:xfrm>
            <a:off x="152399" y="1828800"/>
            <a:ext cx="4660095" cy="1752600"/>
          </a:xfrm>
          <a:prstGeom prst="rect">
            <a:avLst/>
          </a:prstGeom>
        </p:spPr>
      </p:pic>
      <p:pic>
        <p:nvPicPr>
          <p:cNvPr id="7" name="Picture 6"/>
          <p:cNvPicPr>
            <a:picLocks noChangeAspect="1"/>
          </p:cNvPicPr>
          <p:nvPr/>
        </p:nvPicPr>
        <p:blipFill>
          <a:blip r:embed="rId4"/>
          <a:stretch>
            <a:fillRect/>
          </a:stretch>
        </p:blipFill>
        <p:spPr>
          <a:xfrm>
            <a:off x="5257800" y="1290342"/>
            <a:ext cx="3581400" cy="2519658"/>
          </a:xfrm>
          <a:prstGeom prst="rect">
            <a:avLst/>
          </a:prstGeom>
        </p:spPr>
      </p:pic>
      <p:pic>
        <p:nvPicPr>
          <p:cNvPr id="8" name="Picture 7"/>
          <p:cNvPicPr>
            <a:picLocks noChangeAspect="1"/>
          </p:cNvPicPr>
          <p:nvPr/>
        </p:nvPicPr>
        <p:blipFill>
          <a:blip r:embed="rId5"/>
          <a:stretch>
            <a:fillRect/>
          </a:stretch>
        </p:blipFill>
        <p:spPr>
          <a:xfrm>
            <a:off x="5410200" y="4038600"/>
            <a:ext cx="3276600" cy="2150269"/>
          </a:xfrm>
          <a:prstGeom prst="rect">
            <a:avLst/>
          </a:prstGeom>
        </p:spPr>
      </p:pic>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0" y="304800"/>
            <a:ext cx="8915400" cy="533400"/>
          </a:xfrm>
        </p:spPr>
        <p:txBody>
          <a:bodyPr/>
          <a:lstStyle/>
          <a:p>
            <a:pPr eaLnBrk="1" hangingPunct="1"/>
            <a:r>
              <a:rPr lang="en-US" dirty="0"/>
              <a:t>Grid User Account Creation</a:t>
            </a:r>
          </a:p>
        </p:txBody>
      </p:sp>
      <p:sp>
        <p:nvSpPr>
          <p:cNvPr id="27651" name="Rectangle 3"/>
          <p:cNvSpPr>
            <a:spLocks noGrp="1" noChangeArrowheads="1"/>
          </p:cNvSpPr>
          <p:nvPr>
            <p:ph type="body" sz="half" idx="1"/>
          </p:nvPr>
        </p:nvSpPr>
        <p:spPr>
          <a:xfrm>
            <a:off x="228600" y="1524000"/>
            <a:ext cx="8374063" cy="4953000"/>
          </a:xfrm>
        </p:spPr>
        <p:txBody>
          <a:bodyPr/>
          <a:lstStyle/>
          <a:p>
            <a:pPr marL="0" indent="0" eaLnBrk="1" hangingPunct="1">
              <a:lnSpc>
                <a:spcPct val="85000"/>
              </a:lnSpc>
            </a:pPr>
            <a:r>
              <a:rPr lang="en-US" sz="1800" b="0" dirty="0"/>
              <a:t> A grid account is created the first time a user accesses Dorian with a SAML Assertion signed by a registered Trusted Identity Provider</a:t>
            </a:r>
          </a:p>
          <a:p>
            <a:pPr marL="0" indent="0" eaLnBrk="1" hangingPunct="1">
              <a:lnSpc>
                <a:spcPct val="85000"/>
              </a:lnSpc>
            </a:pPr>
            <a:endParaRPr lang="en-US" sz="1800" b="0" dirty="0"/>
          </a:p>
          <a:p>
            <a:pPr marL="0" indent="0" eaLnBrk="1" hangingPunct="1">
              <a:lnSpc>
                <a:spcPct val="85000"/>
              </a:lnSpc>
            </a:pPr>
            <a:r>
              <a:rPr lang="en-US" sz="1800" b="0" dirty="0"/>
              <a:t>Each grid account has a status associated with it.</a:t>
            </a:r>
          </a:p>
          <a:p>
            <a:pPr lvl="1" eaLnBrk="1" hangingPunct="1">
              <a:lnSpc>
                <a:spcPct val="85000"/>
              </a:lnSpc>
            </a:pPr>
            <a:r>
              <a:rPr lang="en-US" sz="1800" dirty="0"/>
              <a:t>Active, Pending,</a:t>
            </a:r>
            <a:r>
              <a:rPr lang="en-US" sz="1800" dirty="0" smtClean="0"/>
              <a:t> Rejected, Suspended</a:t>
            </a:r>
          </a:p>
          <a:p>
            <a:pPr lvl="1" eaLnBrk="1" hangingPunct="1">
              <a:lnSpc>
                <a:spcPct val="85000"/>
              </a:lnSpc>
            </a:pPr>
            <a:r>
              <a:rPr lang="en-US" sz="1800" dirty="0"/>
              <a:t>Only users with an </a:t>
            </a:r>
            <a:r>
              <a:rPr lang="en-US" sz="1800" i="1" dirty="0"/>
              <a:t>Active</a:t>
            </a:r>
            <a:r>
              <a:rPr lang="en-US" sz="1800" dirty="0"/>
              <a:t> Status will be given access to the grid.</a:t>
            </a:r>
          </a:p>
          <a:p>
            <a:pPr lvl="1" eaLnBrk="1" hangingPunct="1">
              <a:lnSpc>
                <a:spcPct val="85000"/>
              </a:lnSpc>
            </a:pPr>
            <a:endParaRPr lang="en-US" sz="1800" dirty="0"/>
          </a:p>
          <a:p>
            <a:pPr marL="0" indent="0" eaLnBrk="1" hangingPunct="1">
              <a:lnSpc>
                <a:spcPct val="85000"/>
              </a:lnSpc>
            </a:pPr>
            <a:r>
              <a:rPr lang="en-US" sz="1800" b="0" dirty="0"/>
              <a:t>The initial status of a user account upon creation depends on the user policy configured with their </a:t>
            </a:r>
            <a:r>
              <a:rPr lang="en-US" sz="1800" b="0" dirty="0" err="1"/>
              <a:t>IdP</a:t>
            </a:r>
            <a:r>
              <a:rPr lang="en-US" sz="1800" b="0" dirty="0"/>
              <a:t>.</a:t>
            </a:r>
          </a:p>
          <a:p>
            <a:pPr marL="0" indent="0" eaLnBrk="1" hangingPunct="1">
              <a:lnSpc>
                <a:spcPct val="85000"/>
              </a:lnSpc>
            </a:pPr>
            <a:endParaRPr lang="en-US" sz="1800" b="0" dirty="0"/>
          </a:p>
          <a:p>
            <a:pPr marL="0" indent="0" eaLnBrk="1" hangingPunct="1">
              <a:lnSpc>
                <a:spcPct val="85000"/>
              </a:lnSpc>
            </a:pPr>
            <a:r>
              <a:rPr lang="en-US" sz="1800" b="0" dirty="0"/>
              <a:t>A User Policy is applied to a user’s account every time they request that a proxy is created.</a:t>
            </a:r>
          </a:p>
          <a:p>
            <a:pPr marL="0" indent="0" eaLnBrk="1" hangingPunct="1">
              <a:lnSpc>
                <a:spcPct val="85000"/>
              </a:lnSpc>
            </a:pPr>
            <a:endParaRPr lang="en-US" sz="1800" b="0" dirty="0"/>
          </a:p>
          <a:p>
            <a:pPr marL="0" indent="0" eaLnBrk="1" hangingPunct="1">
              <a:lnSpc>
                <a:spcPct val="85000"/>
              </a:lnSpc>
            </a:pPr>
            <a:r>
              <a:rPr lang="en-US" sz="1800" b="0" dirty="0"/>
              <a:t>User Policies enable the administration of Dorian to be as hands on/off as the administrators wish.</a:t>
            </a:r>
          </a:p>
          <a:p>
            <a:pPr lvl="1" eaLnBrk="1" hangingPunct="1">
              <a:lnSpc>
                <a:spcPct val="85000"/>
              </a:lnSpc>
            </a:pPr>
            <a:endParaRPr lang="en-US" sz="1800" dirty="0"/>
          </a:p>
        </p:txBody>
      </p: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a:xfrm>
            <a:off x="0" y="76200"/>
            <a:ext cx="6400800" cy="914400"/>
          </a:xfrm>
        </p:spPr>
        <p:txBody>
          <a:bodyPr/>
          <a:lstStyle/>
          <a:p>
            <a:pPr eaLnBrk="1" hangingPunct="1"/>
            <a:r>
              <a:rPr lang="en-US" dirty="0" smtClean="0">
                <a:solidFill>
                  <a:schemeClr val="accent6">
                    <a:lumMod val="75000"/>
                  </a:schemeClr>
                </a:solidFill>
                <a:ea typeface="Arial" charset="0"/>
                <a:cs typeface="Arial" charset="0"/>
              </a:rPr>
              <a:t>Host Certificates</a:t>
            </a:r>
            <a:endParaRPr lang="en-US" dirty="0">
              <a:solidFill>
                <a:schemeClr val="accent6">
                  <a:lumMod val="75000"/>
                </a:schemeClr>
              </a:solidFill>
              <a:ea typeface="Arial" charset="0"/>
              <a:cs typeface="Arial" charset="0"/>
            </a:endParaRPr>
          </a:p>
        </p:txBody>
      </p:sp>
      <p:sp>
        <p:nvSpPr>
          <p:cNvPr id="59395" name="Rectangle 3"/>
          <p:cNvSpPr>
            <a:spLocks noGrp="1" noChangeArrowheads="1"/>
          </p:cNvSpPr>
          <p:nvPr>
            <p:ph type="body" sz="half" idx="1"/>
          </p:nvPr>
        </p:nvSpPr>
        <p:spPr>
          <a:xfrm>
            <a:off x="0" y="1295400"/>
            <a:ext cx="8839200" cy="4953000"/>
          </a:xfrm>
        </p:spPr>
        <p:txBody>
          <a:bodyPr/>
          <a:lstStyle/>
          <a:p>
            <a:pPr marL="0" indent="0" eaLnBrk="1" hangingPunct="1">
              <a:buClr>
                <a:srgbClr val="2D2D8A"/>
              </a:buClr>
            </a:pPr>
            <a:r>
              <a:rPr lang="en-US" dirty="0" smtClean="0">
                <a:ea typeface="Arial" charset="0"/>
                <a:cs typeface="Arial" charset="0"/>
              </a:rPr>
              <a:t> </a:t>
            </a:r>
            <a:r>
              <a:rPr lang="en-US" sz="2000" dirty="0" smtClean="0">
                <a:ea typeface="Arial" charset="0"/>
                <a:cs typeface="Arial" charset="0"/>
              </a:rPr>
              <a:t>Web/Grid services need credentials in order to authenticate themselves with other service or clients.</a:t>
            </a:r>
          </a:p>
          <a:p>
            <a:pPr marL="0" indent="0" eaLnBrk="1" hangingPunct="1">
              <a:buClr>
                <a:srgbClr val="2D2D8A"/>
              </a:buClr>
            </a:pPr>
            <a:r>
              <a:rPr lang="en-US" sz="2000" dirty="0" smtClean="0">
                <a:ea typeface="Arial" charset="0"/>
                <a:cs typeface="Arial" charset="0"/>
              </a:rPr>
              <a:t> Dorian provides support for issuing host certificates to be used as credentials for Web/Grid services.</a:t>
            </a:r>
          </a:p>
          <a:p>
            <a:pPr marL="0" indent="0" eaLnBrk="1" hangingPunct="1">
              <a:buClr>
                <a:srgbClr val="2D2D8A"/>
              </a:buClr>
            </a:pPr>
            <a:r>
              <a:rPr lang="en-US" sz="2000" dirty="0" smtClean="0">
                <a:ea typeface="Arial" charset="0"/>
                <a:cs typeface="Arial" charset="0"/>
              </a:rPr>
              <a:t> General Guidelines</a:t>
            </a:r>
          </a:p>
          <a:p>
            <a:pPr marL="400050" lvl="1" indent="0" eaLnBrk="1" hangingPunct="1">
              <a:buClr>
                <a:srgbClr val="2D2D8A"/>
              </a:buClr>
            </a:pPr>
            <a:r>
              <a:rPr lang="en-US" dirty="0" smtClean="0">
                <a:ea typeface="Arial" charset="0"/>
                <a:cs typeface="Arial" charset="0"/>
              </a:rPr>
              <a:t> Dorian will issue host certificates only to users with a valid user accounts.</a:t>
            </a:r>
          </a:p>
          <a:p>
            <a:pPr marL="400050" lvl="1" indent="0" eaLnBrk="1" hangingPunct="1">
              <a:buClr>
                <a:srgbClr val="2D2D8A"/>
              </a:buClr>
            </a:pPr>
            <a:r>
              <a:rPr lang="en-US" dirty="0" smtClean="0">
                <a:ea typeface="Arial" charset="0"/>
                <a:cs typeface="Arial" charset="0"/>
              </a:rPr>
              <a:t> Each host certificate is bound to a user.</a:t>
            </a:r>
          </a:p>
          <a:p>
            <a:pPr marL="400050" lvl="1" indent="0" eaLnBrk="1" hangingPunct="1">
              <a:buClr>
                <a:srgbClr val="2D2D8A"/>
              </a:buClr>
            </a:pPr>
            <a:r>
              <a:rPr lang="en-US" dirty="0" smtClean="0">
                <a:ea typeface="Arial" charset="0"/>
                <a:cs typeface="Arial" charset="0"/>
              </a:rPr>
              <a:t> User assumes responsibility for the host credential.</a:t>
            </a:r>
          </a:p>
          <a:p>
            <a:pPr marL="400050" lvl="1" indent="0" eaLnBrk="1" hangingPunct="1">
              <a:buClr>
                <a:srgbClr val="2D2D8A"/>
              </a:buClr>
            </a:pPr>
            <a:r>
              <a:rPr lang="en-US" dirty="0" smtClean="0">
                <a:ea typeface="Arial" charset="0"/>
                <a:cs typeface="Arial" charset="0"/>
              </a:rPr>
              <a:t> If a user’s account is Suspended, all of the user’s host certificates are revoked.</a:t>
            </a:r>
          </a:p>
          <a:p>
            <a:pPr marL="400050" lvl="1" indent="0" eaLnBrk="1" hangingPunct="1">
              <a:buClr>
                <a:srgbClr val="2D2D8A"/>
              </a:buClr>
            </a:pPr>
            <a:r>
              <a:rPr lang="en-US" dirty="0" smtClean="0">
                <a:ea typeface="Arial" charset="0"/>
                <a:cs typeface="Arial" charset="0"/>
              </a:rPr>
              <a:t> Dorian will issue one host credential per host name, if that is list that certificate must be revoked before another one is issued.</a:t>
            </a:r>
          </a:p>
          <a:p>
            <a:pPr marL="400050" lvl="1" indent="0" eaLnBrk="1" hangingPunct="1">
              <a:buClr>
                <a:srgbClr val="2D2D8A"/>
              </a:buClr>
            </a:pPr>
            <a:r>
              <a:rPr lang="en-US" dirty="0" smtClean="0">
                <a:ea typeface="Arial" charset="0"/>
                <a:cs typeface="Arial" charset="0"/>
              </a:rPr>
              <a:t> Dorian can be configured to automatically approve all host certificate requests or require sign of by administrators.</a:t>
            </a:r>
          </a:p>
          <a:p>
            <a:pPr marL="400050" lvl="1" indent="0" eaLnBrk="1" hangingPunct="1">
              <a:buClr>
                <a:srgbClr val="2D2D8A"/>
              </a:buClr>
            </a:pPr>
            <a:r>
              <a:rPr lang="en-US" dirty="0" smtClean="0">
                <a:ea typeface="Arial" charset="0"/>
                <a:cs typeface="Arial" charset="0"/>
              </a:rPr>
              <a:t> Administrators can view/administer host certificates issued by Dorian</a:t>
            </a:r>
          </a:p>
          <a:p>
            <a:pPr marL="800100" lvl="2" indent="0" eaLnBrk="1" hangingPunct="1">
              <a:buClr>
                <a:srgbClr val="2D2D8A"/>
              </a:buClr>
            </a:pPr>
            <a:r>
              <a:rPr lang="en-US" dirty="0" smtClean="0">
                <a:ea typeface="Arial" charset="0"/>
                <a:cs typeface="Arial" charset="0"/>
              </a:rPr>
              <a:t> Approved / Revoked / Renewed</a:t>
            </a:r>
          </a:p>
          <a:p>
            <a:pPr marL="800100" lvl="2" indent="0" eaLnBrk="1" hangingPunct="1">
              <a:buClr>
                <a:srgbClr val="2D2D8A"/>
              </a:buClr>
            </a:pPr>
            <a:r>
              <a:rPr lang="en-US" dirty="0" smtClean="0">
                <a:ea typeface="Arial" charset="0"/>
                <a:cs typeface="Arial" charset="0"/>
              </a:rPr>
              <a:t> Change the user that the certificate is bound to.</a:t>
            </a:r>
          </a:p>
          <a:p>
            <a:pPr marL="800100" lvl="2" indent="0" eaLnBrk="1" hangingPunct="1">
              <a:buClr>
                <a:srgbClr val="2D2D8A"/>
              </a:buClr>
            </a:pPr>
            <a:r>
              <a:rPr lang="en-US" dirty="0" smtClean="0">
                <a:ea typeface="Arial" charset="0"/>
                <a:cs typeface="Arial" charset="0"/>
              </a:rPr>
              <a:t> View auditing information</a:t>
            </a:r>
          </a:p>
          <a:p>
            <a:pPr marL="400050" lvl="1" indent="0" eaLnBrk="1" hangingPunct="1">
              <a:buClr>
                <a:srgbClr val="2D2D8A"/>
              </a:buClr>
            </a:pPr>
            <a:endParaRPr lang="en-US" sz="1600" dirty="0" smtClean="0">
              <a:ea typeface="Arial" charset="0"/>
              <a:cs typeface="Arial" charset="0"/>
            </a:endParaRPr>
          </a:p>
          <a:p>
            <a:pPr marL="400050" lvl="1" indent="0" eaLnBrk="1" hangingPunct="1">
              <a:buClr>
                <a:srgbClr val="2D2D8A"/>
              </a:buClr>
            </a:pPr>
            <a:endParaRPr lang="en-US" dirty="0" smtClean="0">
              <a:ea typeface="Arial" charset="0"/>
              <a:cs typeface="Arial" charset="0"/>
            </a:endParaRPr>
          </a:p>
        </p:txBody>
      </p:sp>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a:xfrm>
            <a:off x="0" y="76200"/>
            <a:ext cx="6400800" cy="914400"/>
          </a:xfrm>
        </p:spPr>
        <p:txBody>
          <a:bodyPr/>
          <a:lstStyle/>
          <a:p>
            <a:pPr eaLnBrk="1" hangingPunct="1"/>
            <a:r>
              <a:rPr lang="en-US" dirty="0" smtClean="0">
                <a:solidFill>
                  <a:schemeClr val="accent6">
                    <a:lumMod val="75000"/>
                  </a:schemeClr>
                </a:solidFill>
                <a:ea typeface="Arial" charset="0"/>
                <a:cs typeface="Arial" charset="0"/>
              </a:rPr>
              <a:t>Host Certificates</a:t>
            </a:r>
            <a:endParaRPr lang="en-US" dirty="0">
              <a:solidFill>
                <a:schemeClr val="accent6">
                  <a:lumMod val="75000"/>
                </a:schemeClr>
              </a:solidFill>
              <a:ea typeface="Arial" charset="0"/>
              <a:cs typeface="Arial" charset="0"/>
            </a:endParaRPr>
          </a:p>
        </p:txBody>
      </p:sp>
      <p:sp>
        <p:nvSpPr>
          <p:cNvPr id="59395" name="Rectangle 3"/>
          <p:cNvSpPr>
            <a:spLocks noGrp="1" noChangeArrowheads="1"/>
          </p:cNvSpPr>
          <p:nvPr>
            <p:ph type="body" sz="half" idx="1"/>
          </p:nvPr>
        </p:nvSpPr>
        <p:spPr>
          <a:xfrm>
            <a:off x="0" y="1371600"/>
            <a:ext cx="5105400" cy="4953000"/>
          </a:xfrm>
        </p:spPr>
        <p:txBody>
          <a:bodyPr/>
          <a:lstStyle/>
          <a:p>
            <a:pPr marL="0" indent="0" eaLnBrk="1" hangingPunct="1">
              <a:buClr>
                <a:srgbClr val="2D2D8A"/>
              </a:buClr>
            </a:pPr>
            <a:r>
              <a:rPr lang="en-US" dirty="0" smtClean="0">
                <a:ea typeface="Arial" charset="0"/>
                <a:cs typeface="Arial" charset="0"/>
              </a:rPr>
              <a:t> Requesting Host Certificates</a:t>
            </a:r>
          </a:p>
          <a:p>
            <a:pPr marL="400050" lvl="1" indent="0" eaLnBrk="1" hangingPunct="1">
              <a:buClr>
                <a:srgbClr val="2D2D8A"/>
              </a:buClr>
            </a:pPr>
            <a:r>
              <a:rPr lang="en-US" sz="2000" dirty="0" smtClean="0">
                <a:ea typeface="Arial" charset="0"/>
                <a:cs typeface="Arial" charset="0"/>
              </a:rPr>
              <a:t> </a:t>
            </a:r>
            <a:r>
              <a:rPr lang="en-US" sz="1600" dirty="0" smtClean="0">
                <a:ea typeface="Arial" charset="0"/>
                <a:cs typeface="Arial" charset="0"/>
              </a:rPr>
              <a:t>Can be requested using the GAARDS UI or Dorian Client API</a:t>
            </a:r>
          </a:p>
          <a:p>
            <a:pPr marL="400050" lvl="1" indent="0" eaLnBrk="1" hangingPunct="1">
              <a:buClr>
                <a:srgbClr val="2D2D8A"/>
              </a:buClr>
            </a:pPr>
            <a:r>
              <a:rPr lang="en-US" sz="1600" dirty="0" smtClean="0">
                <a:ea typeface="Arial" charset="0"/>
                <a:cs typeface="Arial" charset="0"/>
              </a:rPr>
              <a:t> User must authenticate with Dorian issued user certificate.</a:t>
            </a:r>
          </a:p>
          <a:p>
            <a:pPr marL="400050" lvl="1" indent="0" eaLnBrk="1" hangingPunct="1">
              <a:buClr>
                <a:srgbClr val="2D2D8A"/>
              </a:buClr>
            </a:pPr>
            <a:r>
              <a:rPr lang="en-US" sz="1600" dirty="0" smtClean="0">
                <a:ea typeface="Arial" charset="0"/>
                <a:cs typeface="Arial" charset="0"/>
              </a:rPr>
              <a:t> User must provide a Hostname and key length</a:t>
            </a:r>
          </a:p>
          <a:p>
            <a:pPr marL="400050" lvl="1" indent="0" eaLnBrk="1" hangingPunct="1">
              <a:buClr>
                <a:srgbClr val="2D2D8A"/>
              </a:buClr>
            </a:pPr>
            <a:r>
              <a:rPr lang="en-US" sz="1600" dirty="0" smtClean="0">
                <a:ea typeface="Arial" charset="0"/>
                <a:cs typeface="Arial" charset="0"/>
              </a:rPr>
              <a:t> Requesting a host certificate will generate a private/public key pair locally.</a:t>
            </a:r>
          </a:p>
          <a:p>
            <a:pPr marL="400050" lvl="1" indent="0" eaLnBrk="1" hangingPunct="1">
              <a:buClr>
                <a:srgbClr val="2D2D8A"/>
              </a:buClr>
            </a:pPr>
            <a:r>
              <a:rPr lang="en-US" sz="1600" dirty="0" smtClean="0">
                <a:ea typeface="Arial" charset="0"/>
                <a:cs typeface="Arial" charset="0"/>
              </a:rPr>
              <a:t> The public key will be sent to Dorian along with the host certificate request.</a:t>
            </a:r>
          </a:p>
          <a:p>
            <a:pPr marL="400050" lvl="1" indent="0" eaLnBrk="1" hangingPunct="1">
              <a:buClr>
                <a:srgbClr val="2D2D8A"/>
              </a:buClr>
            </a:pPr>
            <a:r>
              <a:rPr lang="en-US" sz="1600" dirty="0" smtClean="0">
                <a:ea typeface="Arial" charset="0"/>
                <a:cs typeface="Arial" charset="0"/>
              </a:rPr>
              <a:t> If auto approval is enabled, a host certificate will be issued and signed using the provided public key.</a:t>
            </a:r>
          </a:p>
          <a:p>
            <a:pPr marL="400050" lvl="1" indent="0" eaLnBrk="1" hangingPunct="1">
              <a:buClr>
                <a:srgbClr val="2D2D8A"/>
              </a:buClr>
            </a:pPr>
            <a:r>
              <a:rPr lang="en-US" sz="1600" dirty="0" smtClean="0">
                <a:ea typeface="Arial" charset="0"/>
                <a:cs typeface="Arial" charset="0"/>
              </a:rPr>
              <a:t> The host certificate will returned to the user.</a:t>
            </a:r>
          </a:p>
          <a:p>
            <a:pPr marL="400050" lvl="1" indent="0" eaLnBrk="1" hangingPunct="1">
              <a:buClr>
                <a:srgbClr val="2D2D8A"/>
              </a:buClr>
            </a:pPr>
            <a:r>
              <a:rPr lang="en-US" sz="1600" dirty="0" smtClean="0">
                <a:ea typeface="Arial" charset="0"/>
                <a:cs typeface="Arial" charset="0"/>
              </a:rPr>
              <a:t> The host certificate and locally generated private key, make up the host credential.</a:t>
            </a:r>
          </a:p>
          <a:p>
            <a:pPr marL="400050" lvl="1" indent="0" eaLnBrk="1" hangingPunct="1">
              <a:buClr>
                <a:srgbClr val="2D2D8A"/>
              </a:buClr>
            </a:pPr>
            <a:r>
              <a:rPr lang="en-US" sz="1600" dirty="0" smtClean="0">
                <a:ea typeface="Arial" charset="0"/>
                <a:cs typeface="Arial" charset="0"/>
              </a:rPr>
              <a:t> </a:t>
            </a:r>
            <a:r>
              <a:rPr lang="en-US" sz="1600" b="1" i="1" dirty="0" smtClean="0">
                <a:ea typeface="Arial" charset="0"/>
                <a:cs typeface="Arial" charset="0"/>
              </a:rPr>
              <a:t>The user is responsible for protecting the private key.</a:t>
            </a:r>
          </a:p>
          <a:p>
            <a:pPr marL="800100" lvl="2" indent="0" eaLnBrk="1" hangingPunct="1">
              <a:buClr>
                <a:srgbClr val="2D2D8A"/>
              </a:buClr>
            </a:pPr>
            <a:endParaRPr lang="en-US" dirty="0" smtClean="0">
              <a:ea typeface="Arial" charset="0"/>
              <a:cs typeface="Arial" charset="0"/>
            </a:endParaRPr>
          </a:p>
          <a:p>
            <a:pPr marL="400050" lvl="1" indent="0" eaLnBrk="1" hangingPunct="1">
              <a:buClr>
                <a:srgbClr val="2D2D8A"/>
              </a:buClr>
            </a:pPr>
            <a:endParaRPr lang="en-US" sz="2000" dirty="0" smtClean="0">
              <a:ea typeface="Arial" charset="0"/>
              <a:cs typeface="Arial" charset="0"/>
            </a:endParaRPr>
          </a:p>
          <a:p>
            <a:pPr marL="400050" lvl="1" indent="0" eaLnBrk="1" hangingPunct="1">
              <a:buClr>
                <a:srgbClr val="2D2D8A"/>
              </a:buClr>
            </a:pPr>
            <a:endParaRPr lang="en-US" sz="1600" dirty="0" smtClean="0">
              <a:ea typeface="Arial" charset="0"/>
              <a:cs typeface="Arial" charset="0"/>
            </a:endParaRPr>
          </a:p>
          <a:p>
            <a:pPr marL="400050" lvl="1" indent="0" eaLnBrk="1" hangingPunct="1">
              <a:buClr>
                <a:srgbClr val="2D2D8A"/>
              </a:buClr>
            </a:pPr>
            <a:endParaRPr lang="en-US" dirty="0" smtClean="0">
              <a:ea typeface="Arial" charset="0"/>
              <a:cs typeface="Arial" charset="0"/>
            </a:endParaRPr>
          </a:p>
        </p:txBody>
      </p:sp>
      <p:pic>
        <p:nvPicPr>
          <p:cNvPr id="4" name="Picture 3"/>
          <p:cNvPicPr>
            <a:picLocks noChangeAspect="1"/>
          </p:cNvPicPr>
          <p:nvPr/>
        </p:nvPicPr>
        <p:blipFill>
          <a:blip r:embed="rId3"/>
          <a:stretch>
            <a:fillRect/>
          </a:stretch>
        </p:blipFill>
        <p:spPr>
          <a:xfrm>
            <a:off x="5181600" y="2461462"/>
            <a:ext cx="3797300" cy="2796338"/>
          </a:xfrm>
          <a:prstGeom prst="rect">
            <a:avLst/>
          </a:prstGeom>
        </p:spPr>
      </p:pic>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a:xfrm>
            <a:off x="0" y="76200"/>
            <a:ext cx="6400800" cy="914400"/>
          </a:xfrm>
        </p:spPr>
        <p:txBody>
          <a:bodyPr/>
          <a:lstStyle/>
          <a:p>
            <a:pPr eaLnBrk="1" hangingPunct="1"/>
            <a:r>
              <a:rPr lang="en-US" dirty="0" smtClean="0">
                <a:solidFill>
                  <a:schemeClr val="accent6">
                    <a:lumMod val="75000"/>
                  </a:schemeClr>
                </a:solidFill>
                <a:ea typeface="Arial" charset="0"/>
                <a:cs typeface="Arial" charset="0"/>
              </a:rPr>
              <a:t>Host Certificates</a:t>
            </a:r>
            <a:endParaRPr lang="en-US" dirty="0">
              <a:solidFill>
                <a:schemeClr val="accent6">
                  <a:lumMod val="75000"/>
                </a:schemeClr>
              </a:solidFill>
              <a:ea typeface="Arial" charset="0"/>
              <a:cs typeface="Arial" charset="0"/>
            </a:endParaRPr>
          </a:p>
        </p:txBody>
      </p:sp>
      <p:sp>
        <p:nvSpPr>
          <p:cNvPr id="59395" name="Rectangle 3"/>
          <p:cNvSpPr>
            <a:spLocks noGrp="1" noChangeArrowheads="1"/>
          </p:cNvSpPr>
          <p:nvPr>
            <p:ph type="body" sz="half" idx="1"/>
          </p:nvPr>
        </p:nvSpPr>
        <p:spPr>
          <a:xfrm>
            <a:off x="0" y="1371600"/>
            <a:ext cx="4800600" cy="4953000"/>
          </a:xfrm>
        </p:spPr>
        <p:txBody>
          <a:bodyPr/>
          <a:lstStyle/>
          <a:p>
            <a:pPr marL="0" indent="0" eaLnBrk="1" hangingPunct="1">
              <a:buClr>
                <a:srgbClr val="2D2D8A"/>
              </a:buClr>
            </a:pPr>
            <a:r>
              <a:rPr lang="en-US" dirty="0" smtClean="0">
                <a:ea typeface="Arial" charset="0"/>
                <a:cs typeface="Arial" charset="0"/>
              </a:rPr>
              <a:t> </a:t>
            </a:r>
            <a:r>
              <a:rPr lang="en-US" b="0" dirty="0" smtClean="0">
                <a:ea typeface="Arial" charset="0"/>
                <a:cs typeface="Arial" charset="0"/>
              </a:rPr>
              <a:t>User may check the status of host certificates they requested or view host certificates issued to them. </a:t>
            </a:r>
          </a:p>
          <a:p>
            <a:pPr marL="0" indent="0" eaLnBrk="1" hangingPunct="1">
              <a:buClr>
                <a:srgbClr val="2D2D8A"/>
              </a:buClr>
            </a:pPr>
            <a:r>
              <a:rPr lang="en-US" dirty="0" smtClean="0">
                <a:ea typeface="Arial" charset="0"/>
                <a:cs typeface="Arial" charset="0"/>
              </a:rPr>
              <a:t> </a:t>
            </a:r>
            <a:r>
              <a:rPr lang="en-US" b="0" dirty="0" smtClean="0">
                <a:ea typeface="Arial" charset="0"/>
                <a:cs typeface="Arial" charset="0"/>
              </a:rPr>
              <a:t>Users may download the certificate that were issued to them.</a:t>
            </a:r>
          </a:p>
          <a:p>
            <a:pPr marL="400050" lvl="1" indent="0" eaLnBrk="1" hangingPunct="1">
              <a:buClr>
                <a:srgbClr val="2D2D8A"/>
              </a:buClr>
            </a:pPr>
            <a:r>
              <a:rPr lang="en-US" b="0" dirty="0" smtClean="0">
                <a:ea typeface="Arial" charset="0"/>
                <a:cs typeface="Arial" charset="0"/>
              </a:rPr>
              <a:t>This is important for requests that were not auto approved.</a:t>
            </a:r>
          </a:p>
          <a:p>
            <a:pPr marL="400050" lvl="1" indent="0" eaLnBrk="1" hangingPunct="1">
              <a:buClr>
                <a:srgbClr val="2D2D8A"/>
              </a:buClr>
            </a:pPr>
            <a:r>
              <a:rPr lang="en-US" dirty="0" smtClean="0">
                <a:ea typeface="Arial" charset="0"/>
                <a:cs typeface="Arial" charset="0"/>
              </a:rPr>
              <a:t> The user should have the private key that was generated when they submitted the request.</a:t>
            </a:r>
          </a:p>
          <a:p>
            <a:pPr marL="400050" lvl="1" indent="0" eaLnBrk="1" hangingPunct="1">
              <a:buClr>
                <a:srgbClr val="2D2D8A"/>
              </a:buClr>
            </a:pPr>
            <a:endParaRPr lang="en-US" sz="2000" dirty="0" smtClean="0">
              <a:ea typeface="Arial" charset="0"/>
              <a:cs typeface="Arial" charset="0"/>
            </a:endParaRPr>
          </a:p>
          <a:p>
            <a:pPr marL="400050" lvl="1" indent="0" eaLnBrk="1" hangingPunct="1">
              <a:buClr>
                <a:srgbClr val="2D2D8A"/>
              </a:buClr>
            </a:pPr>
            <a:endParaRPr lang="en-US" sz="1600" dirty="0" smtClean="0">
              <a:ea typeface="Arial" charset="0"/>
              <a:cs typeface="Arial" charset="0"/>
            </a:endParaRPr>
          </a:p>
          <a:p>
            <a:pPr marL="400050" lvl="1" indent="0" eaLnBrk="1" hangingPunct="1">
              <a:buClr>
                <a:srgbClr val="2D2D8A"/>
              </a:buClr>
            </a:pPr>
            <a:endParaRPr lang="en-US" dirty="0" smtClean="0">
              <a:ea typeface="Arial" charset="0"/>
              <a:cs typeface="Arial" charset="0"/>
            </a:endParaRPr>
          </a:p>
        </p:txBody>
      </p:sp>
      <p:pic>
        <p:nvPicPr>
          <p:cNvPr id="5" name="Picture 4"/>
          <p:cNvPicPr>
            <a:picLocks noChangeAspect="1"/>
          </p:cNvPicPr>
          <p:nvPr/>
        </p:nvPicPr>
        <p:blipFill>
          <a:blip r:embed="rId3"/>
          <a:stretch>
            <a:fillRect/>
          </a:stretch>
        </p:blipFill>
        <p:spPr>
          <a:xfrm>
            <a:off x="4876800" y="1219200"/>
            <a:ext cx="3934316" cy="2628900"/>
          </a:xfrm>
          <a:prstGeom prst="rect">
            <a:avLst/>
          </a:prstGeom>
        </p:spPr>
      </p:pic>
      <p:pic>
        <p:nvPicPr>
          <p:cNvPr id="6" name="Picture 5"/>
          <p:cNvPicPr>
            <a:picLocks noChangeAspect="1"/>
          </p:cNvPicPr>
          <p:nvPr/>
        </p:nvPicPr>
        <p:blipFill>
          <a:blip r:embed="rId4"/>
          <a:stretch>
            <a:fillRect/>
          </a:stretch>
        </p:blipFill>
        <p:spPr>
          <a:xfrm>
            <a:off x="5257800" y="3962400"/>
            <a:ext cx="3276600" cy="2310052"/>
          </a:xfrm>
          <a:prstGeom prst="rect">
            <a:avLst/>
          </a:prstGeom>
        </p:spPr>
      </p:pic>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a:xfrm>
            <a:off x="0" y="76200"/>
            <a:ext cx="6400800" cy="914400"/>
          </a:xfrm>
        </p:spPr>
        <p:txBody>
          <a:bodyPr/>
          <a:lstStyle/>
          <a:p>
            <a:pPr eaLnBrk="1" hangingPunct="1"/>
            <a:r>
              <a:rPr lang="en-US" dirty="0" smtClean="0">
                <a:solidFill>
                  <a:schemeClr val="accent6">
                    <a:lumMod val="75000"/>
                  </a:schemeClr>
                </a:solidFill>
                <a:ea typeface="Arial" charset="0"/>
                <a:cs typeface="Arial" charset="0"/>
              </a:rPr>
              <a:t>Administering Host Certificates</a:t>
            </a:r>
            <a:endParaRPr lang="en-US" dirty="0">
              <a:solidFill>
                <a:schemeClr val="accent6">
                  <a:lumMod val="75000"/>
                </a:schemeClr>
              </a:solidFill>
              <a:ea typeface="Arial" charset="0"/>
              <a:cs typeface="Arial" charset="0"/>
            </a:endParaRPr>
          </a:p>
        </p:txBody>
      </p:sp>
      <p:sp>
        <p:nvSpPr>
          <p:cNvPr id="59395" name="Rectangle 3"/>
          <p:cNvSpPr>
            <a:spLocks noGrp="1" noChangeArrowheads="1"/>
          </p:cNvSpPr>
          <p:nvPr>
            <p:ph type="body" sz="half" idx="1"/>
          </p:nvPr>
        </p:nvSpPr>
        <p:spPr>
          <a:xfrm>
            <a:off x="0" y="1371600"/>
            <a:ext cx="4800600" cy="4953000"/>
          </a:xfrm>
        </p:spPr>
        <p:txBody>
          <a:bodyPr/>
          <a:lstStyle/>
          <a:p>
            <a:pPr marL="0" indent="0" eaLnBrk="1" hangingPunct="1">
              <a:buClr>
                <a:srgbClr val="2D2D8A"/>
              </a:buClr>
            </a:pPr>
            <a:r>
              <a:rPr lang="en-US" dirty="0" smtClean="0">
                <a:ea typeface="Arial" charset="0"/>
                <a:cs typeface="Arial" charset="0"/>
              </a:rPr>
              <a:t> </a:t>
            </a:r>
            <a:r>
              <a:rPr lang="en-US" b="0" dirty="0" smtClean="0">
                <a:ea typeface="Arial" charset="0"/>
                <a:cs typeface="Arial" charset="0"/>
              </a:rPr>
              <a:t>Dorian administrators may view/manage host certificates requested issued by Dorian.</a:t>
            </a:r>
          </a:p>
          <a:p>
            <a:pPr marL="0" indent="0" eaLnBrk="1" hangingPunct="1">
              <a:buClr>
                <a:srgbClr val="2D2D8A"/>
              </a:buClr>
            </a:pPr>
            <a:r>
              <a:rPr lang="en-US" b="0" dirty="0" smtClean="0">
                <a:ea typeface="Arial" charset="0"/>
                <a:cs typeface="Arial" charset="0"/>
              </a:rPr>
              <a:t> </a:t>
            </a:r>
            <a:r>
              <a:rPr lang="en-US" dirty="0" smtClean="0">
                <a:ea typeface="Arial" charset="0"/>
                <a:cs typeface="Arial" charset="0"/>
              </a:rPr>
              <a:t>Browse / Search host certificates</a:t>
            </a:r>
          </a:p>
          <a:p>
            <a:pPr marL="0" indent="0" eaLnBrk="1" hangingPunct="1">
              <a:buClr>
                <a:srgbClr val="2D2D8A"/>
              </a:buClr>
            </a:pPr>
            <a:endParaRPr lang="en-US" dirty="0" smtClean="0">
              <a:ea typeface="Arial" charset="0"/>
              <a:cs typeface="Arial" charset="0"/>
            </a:endParaRPr>
          </a:p>
          <a:p>
            <a:pPr marL="400050" lvl="1" indent="0" eaLnBrk="1" hangingPunct="1">
              <a:buClr>
                <a:srgbClr val="2D2D8A"/>
              </a:buClr>
            </a:pPr>
            <a:endParaRPr lang="en-US" sz="2000" dirty="0" smtClean="0">
              <a:ea typeface="Arial" charset="0"/>
              <a:cs typeface="Arial" charset="0"/>
            </a:endParaRPr>
          </a:p>
          <a:p>
            <a:pPr marL="400050" lvl="1" indent="0" eaLnBrk="1" hangingPunct="1">
              <a:buClr>
                <a:srgbClr val="2D2D8A"/>
              </a:buClr>
            </a:pPr>
            <a:endParaRPr lang="en-US" sz="1600" dirty="0" smtClean="0">
              <a:ea typeface="Arial" charset="0"/>
              <a:cs typeface="Arial" charset="0"/>
            </a:endParaRPr>
          </a:p>
          <a:p>
            <a:pPr marL="400050" lvl="1" indent="0" eaLnBrk="1" hangingPunct="1">
              <a:buClr>
                <a:srgbClr val="2D2D8A"/>
              </a:buClr>
            </a:pPr>
            <a:endParaRPr lang="en-US" dirty="0" smtClean="0">
              <a:ea typeface="Arial" charset="0"/>
              <a:cs typeface="Arial" charset="0"/>
            </a:endParaRPr>
          </a:p>
        </p:txBody>
      </p:sp>
      <p:pic>
        <p:nvPicPr>
          <p:cNvPr id="7" name="Picture 6"/>
          <p:cNvPicPr>
            <a:picLocks noChangeAspect="1"/>
          </p:cNvPicPr>
          <p:nvPr/>
        </p:nvPicPr>
        <p:blipFill>
          <a:blip r:embed="rId3"/>
          <a:stretch>
            <a:fillRect/>
          </a:stretch>
        </p:blipFill>
        <p:spPr>
          <a:xfrm>
            <a:off x="4800600" y="1828800"/>
            <a:ext cx="4267200" cy="3444475"/>
          </a:xfrm>
          <a:prstGeom prst="rect">
            <a:avLst/>
          </a:prstGeom>
        </p:spPr>
      </p:pic>
      <p:pic>
        <p:nvPicPr>
          <p:cNvPr id="8" name="Picture 7" descr="Image124.png"/>
          <p:cNvPicPr>
            <a:picLocks noChangeAspect="1"/>
          </p:cNvPicPr>
          <p:nvPr/>
        </p:nvPicPr>
        <p:blipFill>
          <a:blip r:embed="rId4"/>
          <a:stretch>
            <a:fillRect/>
          </a:stretch>
        </p:blipFill>
        <p:spPr>
          <a:xfrm>
            <a:off x="228600" y="2419298"/>
            <a:ext cx="3962400" cy="1683372"/>
          </a:xfrm>
          <a:prstGeom prst="rect">
            <a:avLst/>
          </a:prstGeom>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0" y="0"/>
            <a:ext cx="5791200" cy="914400"/>
          </a:xfrm>
        </p:spPr>
        <p:txBody>
          <a:bodyPr/>
          <a:lstStyle/>
          <a:p>
            <a:pPr eaLnBrk="1" hangingPunct="1"/>
            <a:r>
              <a:rPr lang="en-US" dirty="0" smtClean="0">
                <a:ea typeface="Arial" charset="0"/>
                <a:cs typeface="Arial" charset="0"/>
              </a:rPr>
              <a:t>Authentication</a:t>
            </a:r>
          </a:p>
        </p:txBody>
      </p:sp>
      <p:pic>
        <p:nvPicPr>
          <p:cNvPr id="4" name="Picture 3" descr="grid-authentication.pdf"/>
          <p:cNvPicPr>
            <a:picLocks noChangeAspect="1"/>
          </p:cNvPicPr>
          <p:nvPr/>
        </p:nvPicPr>
        <mc:AlternateContent>
          <mc:Choice xmlns:ma="http://schemas.microsoft.com/office/mac/drawingml/2008/main" Requires="ma">
            <p:blipFill>
              <a:blip r:embed="rId3"/>
              <a:stretch>
                <a:fillRect/>
              </a:stretch>
            </p:blipFill>
          </mc:Choice>
          <mc:Fallback>
            <p:blipFill>
              <a:blip r:embed="rId4"/>
              <a:stretch>
                <a:fillRect/>
              </a:stretch>
            </p:blipFill>
          </mc:Fallback>
        </mc:AlternateContent>
        <p:spPr>
          <a:xfrm>
            <a:off x="294132" y="1206723"/>
            <a:ext cx="8621268" cy="5041677"/>
          </a:xfrm>
          <a:prstGeom prst="rect">
            <a:avLst/>
          </a:prstGeom>
        </p:spPr>
      </p:pic>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a:xfrm>
            <a:off x="0" y="76200"/>
            <a:ext cx="6400800" cy="914400"/>
          </a:xfrm>
        </p:spPr>
        <p:txBody>
          <a:bodyPr/>
          <a:lstStyle/>
          <a:p>
            <a:pPr eaLnBrk="1" hangingPunct="1"/>
            <a:r>
              <a:rPr lang="en-US" dirty="0" smtClean="0">
                <a:solidFill>
                  <a:schemeClr val="accent6">
                    <a:lumMod val="75000"/>
                  </a:schemeClr>
                </a:solidFill>
                <a:ea typeface="Arial" charset="0"/>
                <a:cs typeface="Arial" charset="0"/>
              </a:rPr>
              <a:t>Administering Host Certificates</a:t>
            </a:r>
            <a:endParaRPr lang="en-US" dirty="0">
              <a:solidFill>
                <a:schemeClr val="accent6">
                  <a:lumMod val="75000"/>
                </a:schemeClr>
              </a:solidFill>
              <a:ea typeface="Arial" charset="0"/>
              <a:cs typeface="Arial" charset="0"/>
            </a:endParaRPr>
          </a:p>
        </p:txBody>
      </p:sp>
      <p:sp>
        <p:nvSpPr>
          <p:cNvPr id="59395" name="Rectangle 3"/>
          <p:cNvSpPr>
            <a:spLocks noGrp="1" noChangeArrowheads="1"/>
          </p:cNvSpPr>
          <p:nvPr>
            <p:ph type="body" sz="half" idx="1"/>
          </p:nvPr>
        </p:nvSpPr>
        <p:spPr>
          <a:xfrm>
            <a:off x="0" y="1371600"/>
            <a:ext cx="4800600" cy="4953000"/>
          </a:xfrm>
        </p:spPr>
        <p:txBody>
          <a:bodyPr/>
          <a:lstStyle/>
          <a:p>
            <a:pPr marL="0" indent="0" eaLnBrk="1" hangingPunct="1">
              <a:buClr>
                <a:srgbClr val="2D2D8A"/>
              </a:buClr>
            </a:pPr>
            <a:r>
              <a:rPr lang="en-US" dirty="0" smtClean="0">
                <a:ea typeface="Arial" charset="0"/>
                <a:cs typeface="Arial" charset="0"/>
              </a:rPr>
              <a:t> View / Administer Host Certificates</a:t>
            </a:r>
          </a:p>
          <a:p>
            <a:pPr marL="0" indent="0" eaLnBrk="1" hangingPunct="1">
              <a:buClr>
                <a:srgbClr val="2D2D8A"/>
              </a:buClr>
            </a:pPr>
            <a:endParaRPr lang="en-US" dirty="0" smtClean="0">
              <a:ea typeface="Arial" charset="0"/>
              <a:cs typeface="Arial" charset="0"/>
            </a:endParaRPr>
          </a:p>
          <a:p>
            <a:pPr marL="0" indent="0" eaLnBrk="1" hangingPunct="1">
              <a:buClr>
                <a:srgbClr val="2D2D8A"/>
              </a:buClr>
            </a:pPr>
            <a:endParaRPr lang="en-US" dirty="0" smtClean="0">
              <a:ea typeface="Arial" charset="0"/>
              <a:cs typeface="Arial" charset="0"/>
            </a:endParaRPr>
          </a:p>
          <a:p>
            <a:pPr marL="0" indent="0" eaLnBrk="1" hangingPunct="1">
              <a:buClr>
                <a:srgbClr val="2D2D8A"/>
              </a:buClr>
            </a:pPr>
            <a:endParaRPr lang="en-US" dirty="0" smtClean="0">
              <a:ea typeface="Arial" charset="0"/>
              <a:cs typeface="Arial" charset="0"/>
            </a:endParaRPr>
          </a:p>
          <a:p>
            <a:pPr marL="0" indent="0" eaLnBrk="1" hangingPunct="1">
              <a:buClr>
                <a:srgbClr val="2D2D8A"/>
              </a:buClr>
            </a:pPr>
            <a:endParaRPr lang="en-US" dirty="0" smtClean="0">
              <a:ea typeface="Arial" charset="0"/>
              <a:cs typeface="Arial" charset="0"/>
            </a:endParaRPr>
          </a:p>
          <a:p>
            <a:pPr marL="0" indent="0" eaLnBrk="1" hangingPunct="1">
              <a:buClr>
                <a:srgbClr val="2D2D8A"/>
              </a:buClr>
            </a:pPr>
            <a:endParaRPr lang="en-US" dirty="0" smtClean="0">
              <a:ea typeface="Arial" charset="0"/>
              <a:cs typeface="Arial" charset="0"/>
            </a:endParaRPr>
          </a:p>
          <a:p>
            <a:pPr marL="0" indent="0" eaLnBrk="1" hangingPunct="1">
              <a:buClr>
                <a:srgbClr val="2D2D8A"/>
              </a:buClr>
            </a:pPr>
            <a:endParaRPr lang="en-US" dirty="0" smtClean="0">
              <a:ea typeface="Arial" charset="0"/>
              <a:cs typeface="Arial" charset="0"/>
            </a:endParaRPr>
          </a:p>
          <a:p>
            <a:pPr marL="0" indent="0" eaLnBrk="1" hangingPunct="1">
              <a:buClr>
                <a:srgbClr val="2D2D8A"/>
              </a:buClr>
            </a:pPr>
            <a:r>
              <a:rPr lang="en-US" dirty="0" smtClean="0">
                <a:ea typeface="Arial" charset="0"/>
                <a:cs typeface="Arial" charset="0"/>
              </a:rPr>
              <a:t> Core Actions</a:t>
            </a:r>
          </a:p>
          <a:p>
            <a:pPr marL="400050" lvl="1" indent="0" eaLnBrk="1" hangingPunct="1">
              <a:buClr>
                <a:srgbClr val="2D2D8A"/>
              </a:buClr>
            </a:pPr>
            <a:r>
              <a:rPr lang="en-US" dirty="0" smtClean="0">
                <a:ea typeface="Arial" charset="0"/>
                <a:cs typeface="Arial" charset="0"/>
              </a:rPr>
              <a:t> </a:t>
            </a:r>
            <a:r>
              <a:rPr lang="en-US" sz="1600" dirty="0" smtClean="0">
                <a:ea typeface="Arial" charset="0"/>
                <a:cs typeface="Arial" charset="0"/>
              </a:rPr>
              <a:t>Update Status</a:t>
            </a:r>
          </a:p>
          <a:p>
            <a:pPr marL="800100" lvl="2" indent="0" eaLnBrk="1" hangingPunct="1">
              <a:buClr>
                <a:srgbClr val="2D2D8A"/>
              </a:buClr>
            </a:pPr>
            <a:r>
              <a:rPr lang="en-US" sz="1400" dirty="0" smtClean="0">
                <a:ea typeface="Arial" charset="0"/>
                <a:cs typeface="Arial" charset="0"/>
              </a:rPr>
              <a:t> Active </a:t>
            </a:r>
          </a:p>
          <a:p>
            <a:pPr marL="800100" lvl="2" indent="0" eaLnBrk="1" hangingPunct="1">
              <a:buClr>
                <a:srgbClr val="2D2D8A"/>
              </a:buClr>
            </a:pPr>
            <a:r>
              <a:rPr lang="en-US" sz="1400" dirty="0" smtClean="0">
                <a:ea typeface="Arial" charset="0"/>
                <a:cs typeface="Arial" charset="0"/>
              </a:rPr>
              <a:t> Pending</a:t>
            </a:r>
          </a:p>
          <a:p>
            <a:pPr marL="800100" lvl="2" indent="0" eaLnBrk="1" hangingPunct="1">
              <a:buClr>
                <a:srgbClr val="2D2D8A"/>
              </a:buClr>
            </a:pPr>
            <a:r>
              <a:rPr lang="en-US" sz="1400" dirty="0" smtClean="0">
                <a:ea typeface="Arial" charset="0"/>
                <a:cs typeface="Arial" charset="0"/>
              </a:rPr>
              <a:t> Rejected </a:t>
            </a:r>
          </a:p>
          <a:p>
            <a:pPr marL="800100" lvl="2" indent="0" eaLnBrk="1" hangingPunct="1">
              <a:buClr>
                <a:srgbClr val="2D2D8A"/>
              </a:buClr>
            </a:pPr>
            <a:r>
              <a:rPr lang="en-US" sz="1400" dirty="0" smtClean="0">
                <a:ea typeface="Arial" charset="0"/>
                <a:cs typeface="Arial" charset="0"/>
              </a:rPr>
              <a:t> Suspended</a:t>
            </a:r>
          </a:p>
          <a:p>
            <a:pPr marL="800100" lvl="2" indent="0" eaLnBrk="1" hangingPunct="1">
              <a:buClr>
                <a:srgbClr val="2D2D8A"/>
              </a:buClr>
            </a:pPr>
            <a:r>
              <a:rPr lang="en-US" sz="1400" dirty="0" smtClean="0">
                <a:ea typeface="Arial" charset="0"/>
                <a:cs typeface="Arial" charset="0"/>
              </a:rPr>
              <a:t> Compromised</a:t>
            </a:r>
          </a:p>
          <a:p>
            <a:pPr marL="400050" lvl="1" indent="0" eaLnBrk="1" hangingPunct="1">
              <a:buClr>
                <a:srgbClr val="2D2D8A"/>
              </a:buClr>
            </a:pPr>
            <a:r>
              <a:rPr lang="en-US" sz="1600" dirty="0" smtClean="0">
                <a:ea typeface="Arial" charset="0"/>
                <a:cs typeface="Arial" charset="0"/>
              </a:rPr>
              <a:t> Change Owner</a:t>
            </a:r>
          </a:p>
          <a:p>
            <a:pPr marL="400050" lvl="1" indent="0" eaLnBrk="1" hangingPunct="1">
              <a:buClr>
                <a:srgbClr val="2D2D8A"/>
              </a:buClr>
            </a:pPr>
            <a:r>
              <a:rPr lang="en-US" sz="1600" dirty="0" smtClean="0">
                <a:ea typeface="Arial" charset="0"/>
                <a:cs typeface="Arial" charset="0"/>
              </a:rPr>
              <a:t> Renew Certificate</a:t>
            </a:r>
          </a:p>
          <a:p>
            <a:pPr marL="0" indent="0" eaLnBrk="1" hangingPunct="1">
              <a:buClr>
                <a:srgbClr val="2D2D8A"/>
              </a:buClr>
            </a:pPr>
            <a:endParaRPr lang="en-US" dirty="0" smtClean="0">
              <a:ea typeface="Arial" charset="0"/>
              <a:cs typeface="Arial" charset="0"/>
            </a:endParaRPr>
          </a:p>
          <a:p>
            <a:pPr marL="400050" lvl="1" indent="0" eaLnBrk="1" hangingPunct="1">
              <a:buClr>
                <a:srgbClr val="2D2D8A"/>
              </a:buClr>
            </a:pPr>
            <a:endParaRPr lang="en-US" sz="2000" dirty="0" smtClean="0">
              <a:ea typeface="Arial" charset="0"/>
              <a:cs typeface="Arial" charset="0"/>
            </a:endParaRPr>
          </a:p>
          <a:p>
            <a:pPr marL="400050" lvl="1" indent="0" eaLnBrk="1" hangingPunct="1">
              <a:buClr>
                <a:srgbClr val="2D2D8A"/>
              </a:buClr>
            </a:pPr>
            <a:endParaRPr lang="en-US" sz="1600" dirty="0" smtClean="0">
              <a:ea typeface="Arial" charset="0"/>
              <a:cs typeface="Arial" charset="0"/>
            </a:endParaRPr>
          </a:p>
          <a:p>
            <a:pPr marL="400050" lvl="1" indent="0" eaLnBrk="1" hangingPunct="1">
              <a:buClr>
                <a:srgbClr val="2D2D8A"/>
              </a:buClr>
            </a:pPr>
            <a:endParaRPr lang="en-US" dirty="0" smtClean="0">
              <a:ea typeface="Arial" charset="0"/>
              <a:cs typeface="Arial" charset="0"/>
            </a:endParaRPr>
          </a:p>
        </p:txBody>
      </p:sp>
      <p:pic>
        <p:nvPicPr>
          <p:cNvPr id="11" name="Picture 10"/>
          <p:cNvPicPr>
            <a:picLocks noChangeAspect="1"/>
          </p:cNvPicPr>
          <p:nvPr/>
        </p:nvPicPr>
        <p:blipFill>
          <a:blip r:embed="rId3"/>
          <a:stretch>
            <a:fillRect/>
          </a:stretch>
        </p:blipFill>
        <p:spPr>
          <a:xfrm>
            <a:off x="4876800" y="2133600"/>
            <a:ext cx="4107148" cy="2895600"/>
          </a:xfrm>
          <a:prstGeom prst="rect">
            <a:avLst/>
          </a:prstGeom>
        </p:spPr>
      </p:pic>
      <p:pic>
        <p:nvPicPr>
          <p:cNvPr id="12" name="Picture 11" descr="Image125.png"/>
          <p:cNvPicPr>
            <a:picLocks noChangeAspect="1"/>
          </p:cNvPicPr>
          <p:nvPr/>
        </p:nvPicPr>
        <p:blipFill>
          <a:blip r:embed="rId4"/>
          <a:stretch>
            <a:fillRect/>
          </a:stretch>
        </p:blipFill>
        <p:spPr>
          <a:xfrm>
            <a:off x="273690" y="1752600"/>
            <a:ext cx="3993510" cy="1905000"/>
          </a:xfrm>
          <a:prstGeom prst="rect">
            <a:avLst/>
          </a:prstGeom>
        </p:spPr>
      </p:pic>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a:xfrm>
            <a:off x="0" y="76200"/>
            <a:ext cx="6400800" cy="914400"/>
          </a:xfrm>
        </p:spPr>
        <p:txBody>
          <a:bodyPr/>
          <a:lstStyle/>
          <a:p>
            <a:pPr eaLnBrk="1" hangingPunct="1"/>
            <a:r>
              <a:rPr lang="en-US" dirty="0" smtClean="0">
                <a:solidFill>
                  <a:schemeClr val="accent6">
                    <a:lumMod val="75000"/>
                  </a:schemeClr>
                </a:solidFill>
                <a:ea typeface="Arial" charset="0"/>
                <a:cs typeface="Arial" charset="0"/>
              </a:rPr>
              <a:t>Administering Host Certificates</a:t>
            </a:r>
            <a:endParaRPr lang="en-US" dirty="0">
              <a:solidFill>
                <a:schemeClr val="accent6">
                  <a:lumMod val="75000"/>
                </a:schemeClr>
              </a:solidFill>
              <a:ea typeface="Arial" charset="0"/>
              <a:cs typeface="Arial" charset="0"/>
            </a:endParaRPr>
          </a:p>
        </p:txBody>
      </p:sp>
      <p:sp>
        <p:nvSpPr>
          <p:cNvPr id="59395" name="Rectangle 3"/>
          <p:cNvSpPr>
            <a:spLocks noGrp="1" noChangeArrowheads="1"/>
          </p:cNvSpPr>
          <p:nvPr>
            <p:ph type="body" sz="half" idx="1"/>
          </p:nvPr>
        </p:nvSpPr>
        <p:spPr>
          <a:xfrm>
            <a:off x="0" y="1295400"/>
            <a:ext cx="4800600" cy="4953000"/>
          </a:xfrm>
        </p:spPr>
        <p:txBody>
          <a:bodyPr/>
          <a:lstStyle/>
          <a:p>
            <a:pPr marL="0" indent="0" eaLnBrk="1" hangingPunct="1">
              <a:buClr>
                <a:srgbClr val="2D2D8A"/>
              </a:buClr>
            </a:pPr>
            <a:r>
              <a:rPr lang="en-US" dirty="0" smtClean="0">
                <a:ea typeface="Arial" charset="0"/>
                <a:cs typeface="Arial" charset="0"/>
              </a:rPr>
              <a:t> Auditing – </a:t>
            </a:r>
            <a:r>
              <a:rPr lang="en-US" b="0" dirty="0" smtClean="0">
                <a:ea typeface="Arial" charset="0"/>
                <a:cs typeface="Arial" charset="0"/>
              </a:rPr>
              <a:t>Dorian maintains the following auditing information for host certificates</a:t>
            </a:r>
          </a:p>
          <a:p>
            <a:pPr marL="0" indent="0" eaLnBrk="1" hangingPunct="1">
              <a:buClr>
                <a:srgbClr val="2D2D8A"/>
              </a:buClr>
            </a:pPr>
            <a:endParaRPr lang="en-US" dirty="0" smtClean="0">
              <a:ea typeface="Arial" charset="0"/>
              <a:cs typeface="Arial" charset="0"/>
            </a:endParaRPr>
          </a:p>
          <a:p>
            <a:pPr marL="0" indent="0" eaLnBrk="1" hangingPunct="1">
              <a:buClr>
                <a:srgbClr val="2D2D8A"/>
              </a:buClr>
            </a:pPr>
            <a:endParaRPr lang="en-US" dirty="0" smtClean="0">
              <a:ea typeface="Arial" charset="0"/>
              <a:cs typeface="Arial" charset="0"/>
            </a:endParaRPr>
          </a:p>
          <a:p>
            <a:pPr marL="0" indent="0" eaLnBrk="1" hangingPunct="1">
              <a:buClr>
                <a:srgbClr val="2D2D8A"/>
              </a:buClr>
            </a:pPr>
            <a:endParaRPr lang="en-US" dirty="0" smtClean="0">
              <a:ea typeface="Arial" charset="0"/>
              <a:cs typeface="Arial" charset="0"/>
            </a:endParaRPr>
          </a:p>
          <a:p>
            <a:pPr marL="0" indent="0" eaLnBrk="1" hangingPunct="1">
              <a:buClr>
                <a:srgbClr val="2D2D8A"/>
              </a:buClr>
            </a:pPr>
            <a:endParaRPr lang="en-US" dirty="0" smtClean="0">
              <a:ea typeface="Arial" charset="0"/>
              <a:cs typeface="Arial" charset="0"/>
            </a:endParaRPr>
          </a:p>
          <a:p>
            <a:pPr marL="0" indent="0" eaLnBrk="1" hangingPunct="1">
              <a:buClr>
                <a:srgbClr val="2D2D8A"/>
              </a:buClr>
            </a:pPr>
            <a:endParaRPr lang="en-US" dirty="0" smtClean="0">
              <a:ea typeface="Arial" charset="0"/>
              <a:cs typeface="Arial" charset="0"/>
            </a:endParaRPr>
          </a:p>
          <a:p>
            <a:pPr marL="0" indent="0" eaLnBrk="1" hangingPunct="1">
              <a:buClr>
                <a:srgbClr val="2D2D8A"/>
              </a:buClr>
            </a:pPr>
            <a:endParaRPr lang="en-US" dirty="0" smtClean="0">
              <a:ea typeface="Arial" charset="0"/>
              <a:cs typeface="Arial" charset="0"/>
            </a:endParaRPr>
          </a:p>
          <a:p>
            <a:pPr marL="0" indent="0" eaLnBrk="1" hangingPunct="1">
              <a:buClr>
                <a:srgbClr val="2D2D8A"/>
              </a:buClr>
            </a:pPr>
            <a:r>
              <a:rPr lang="en-US" dirty="0" smtClean="0">
                <a:ea typeface="Arial" charset="0"/>
                <a:cs typeface="Arial" charset="0"/>
              </a:rPr>
              <a:t> Audit Record Search</a:t>
            </a:r>
          </a:p>
          <a:p>
            <a:pPr marL="0" indent="0" eaLnBrk="1" hangingPunct="1">
              <a:buClr>
                <a:srgbClr val="2D2D8A"/>
              </a:buClr>
              <a:buNone/>
            </a:pPr>
            <a:endParaRPr lang="en-US" dirty="0" smtClean="0">
              <a:ea typeface="Arial" charset="0"/>
              <a:cs typeface="Arial" charset="0"/>
            </a:endParaRPr>
          </a:p>
          <a:p>
            <a:pPr marL="400050" lvl="1" indent="0" eaLnBrk="1" hangingPunct="1">
              <a:buClr>
                <a:srgbClr val="2D2D8A"/>
              </a:buClr>
            </a:pPr>
            <a:endParaRPr lang="en-US" sz="2000" dirty="0" smtClean="0">
              <a:ea typeface="Arial" charset="0"/>
              <a:cs typeface="Arial" charset="0"/>
            </a:endParaRPr>
          </a:p>
          <a:p>
            <a:pPr marL="400050" lvl="1" indent="0" eaLnBrk="1" hangingPunct="1">
              <a:buClr>
                <a:srgbClr val="2D2D8A"/>
              </a:buClr>
            </a:pPr>
            <a:endParaRPr lang="en-US" sz="1600" dirty="0" smtClean="0">
              <a:ea typeface="Arial" charset="0"/>
              <a:cs typeface="Arial" charset="0"/>
            </a:endParaRPr>
          </a:p>
          <a:p>
            <a:pPr marL="400050" lvl="1" indent="0" eaLnBrk="1" hangingPunct="1">
              <a:buClr>
                <a:srgbClr val="2D2D8A"/>
              </a:buClr>
            </a:pPr>
            <a:endParaRPr lang="en-US" dirty="0" smtClean="0">
              <a:ea typeface="Arial" charset="0"/>
              <a:cs typeface="Arial" charset="0"/>
            </a:endParaRPr>
          </a:p>
        </p:txBody>
      </p:sp>
      <p:pic>
        <p:nvPicPr>
          <p:cNvPr id="6" name="Picture 5" descr="Image126.png"/>
          <p:cNvPicPr>
            <a:picLocks noChangeAspect="1"/>
          </p:cNvPicPr>
          <p:nvPr/>
        </p:nvPicPr>
        <p:blipFill>
          <a:blip r:embed="rId3"/>
          <a:stretch>
            <a:fillRect/>
          </a:stretch>
        </p:blipFill>
        <p:spPr>
          <a:xfrm>
            <a:off x="134937" y="1981200"/>
            <a:ext cx="4437063" cy="1874276"/>
          </a:xfrm>
          <a:prstGeom prst="rect">
            <a:avLst/>
          </a:prstGeom>
        </p:spPr>
      </p:pic>
      <p:pic>
        <p:nvPicPr>
          <p:cNvPr id="7" name="Picture 6" descr="Image122.png"/>
          <p:cNvPicPr>
            <a:picLocks noChangeAspect="1"/>
          </p:cNvPicPr>
          <p:nvPr/>
        </p:nvPicPr>
        <p:blipFill>
          <a:blip r:embed="rId4"/>
          <a:stretch>
            <a:fillRect/>
          </a:stretch>
        </p:blipFill>
        <p:spPr>
          <a:xfrm>
            <a:off x="140505" y="4343400"/>
            <a:ext cx="4660095" cy="1752600"/>
          </a:xfrm>
          <a:prstGeom prst="rect">
            <a:avLst/>
          </a:prstGeom>
        </p:spPr>
      </p:pic>
      <p:pic>
        <p:nvPicPr>
          <p:cNvPr id="8" name="Picture 7"/>
          <p:cNvPicPr>
            <a:picLocks noChangeAspect="1"/>
          </p:cNvPicPr>
          <p:nvPr/>
        </p:nvPicPr>
        <p:blipFill>
          <a:blip r:embed="rId5"/>
          <a:stretch>
            <a:fillRect/>
          </a:stretch>
        </p:blipFill>
        <p:spPr>
          <a:xfrm>
            <a:off x="5105400" y="1371600"/>
            <a:ext cx="3765550" cy="2658690"/>
          </a:xfrm>
          <a:prstGeom prst="rect">
            <a:avLst/>
          </a:prstGeom>
        </p:spPr>
      </p:pic>
      <p:pic>
        <p:nvPicPr>
          <p:cNvPr id="9" name="Picture 8"/>
          <p:cNvPicPr>
            <a:picLocks noChangeAspect="1"/>
          </p:cNvPicPr>
          <p:nvPr/>
        </p:nvPicPr>
        <p:blipFill>
          <a:blip r:embed="rId6"/>
          <a:stretch>
            <a:fillRect/>
          </a:stretch>
        </p:blipFill>
        <p:spPr>
          <a:xfrm>
            <a:off x="5410200" y="4191000"/>
            <a:ext cx="3200400" cy="2102169"/>
          </a:xfrm>
          <a:prstGeom prst="rect">
            <a:avLst/>
          </a:prstGeom>
        </p:spPr>
      </p:pic>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a:xfrm>
            <a:off x="0" y="152400"/>
            <a:ext cx="6400800" cy="685800"/>
          </a:xfrm>
        </p:spPr>
        <p:txBody>
          <a:bodyPr/>
          <a:lstStyle/>
          <a:p>
            <a:pPr eaLnBrk="1" hangingPunct="1"/>
            <a:r>
              <a:rPr lang="en-US" dirty="0" smtClean="0"/>
              <a:t>Trusted </a:t>
            </a:r>
            <a:r>
              <a:rPr lang="en-US" dirty="0"/>
              <a:t>Identity Providers</a:t>
            </a:r>
          </a:p>
        </p:txBody>
      </p:sp>
      <p:sp>
        <p:nvSpPr>
          <p:cNvPr id="34819" name="Rectangle 3"/>
          <p:cNvSpPr>
            <a:spLocks noGrp="1" noChangeArrowheads="1"/>
          </p:cNvSpPr>
          <p:nvPr>
            <p:ph type="body" sz="half" idx="1"/>
          </p:nvPr>
        </p:nvSpPr>
        <p:spPr>
          <a:xfrm>
            <a:off x="152400" y="1295400"/>
            <a:ext cx="8305800" cy="5105400"/>
          </a:xfrm>
        </p:spPr>
        <p:txBody>
          <a:bodyPr/>
          <a:lstStyle/>
          <a:p>
            <a:pPr marL="0" indent="0" eaLnBrk="1" hangingPunct="1">
              <a:buClr>
                <a:srgbClr val="2D2D8A"/>
              </a:buClr>
            </a:pPr>
            <a:r>
              <a:rPr lang="en-US" sz="2000" dirty="0" smtClean="0"/>
              <a:t> </a:t>
            </a:r>
            <a:r>
              <a:rPr lang="en-US" dirty="0" smtClean="0"/>
              <a:t>Identity Provider (</a:t>
            </a:r>
            <a:r>
              <a:rPr lang="en-US" dirty="0" err="1" smtClean="0"/>
              <a:t>IdP</a:t>
            </a:r>
            <a:r>
              <a:rPr lang="en-US" dirty="0" smtClean="0"/>
              <a:t>) - </a:t>
            </a:r>
            <a:r>
              <a:rPr lang="en-US" b="0" dirty="0" smtClean="0"/>
              <a:t>Federation partner that vouches for the identity of a user. The Identity Provider authenticates the user, and provides an authentication token to a service provider. </a:t>
            </a:r>
          </a:p>
          <a:p>
            <a:pPr marL="0" indent="0" eaLnBrk="1" hangingPunct="1">
              <a:buClr>
                <a:srgbClr val="2D2D8A"/>
              </a:buClr>
            </a:pPr>
            <a:r>
              <a:rPr lang="en-US" b="0" dirty="0" smtClean="0"/>
              <a:t> Dorian maintains a list of identity providers that Dorian trusts and will accept credentials from, these identity providers are referred to as </a:t>
            </a:r>
            <a:r>
              <a:rPr lang="en-US" i="1" dirty="0" smtClean="0"/>
              <a:t>trusted identity providers.</a:t>
            </a:r>
          </a:p>
          <a:p>
            <a:pPr marL="0" indent="0" eaLnBrk="1" hangingPunct="1">
              <a:buClr>
                <a:srgbClr val="2D2D8A"/>
              </a:buClr>
            </a:pPr>
            <a:r>
              <a:rPr lang="en-US" b="0" dirty="0" smtClean="0"/>
              <a:t> User with accounts on trusted identity providers may use their credentials with that identity provider to obtain PKI users and host credentials with Dorian.</a:t>
            </a:r>
          </a:p>
          <a:p>
            <a:pPr marL="0" indent="0" eaLnBrk="1" hangingPunct="1">
              <a:buClr>
                <a:srgbClr val="2D2D8A"/>
              </a:buClr>
            </a:pPr>
            <a:r>
              <a:rPr lang="en-US" b="0" dirty="0" smtClean="0"/>
              <a:t> </a:t>
            </a:r>
            <a:r>
              <a:rPr lang="en-US" dirty="0" smtClean="0"/>
              <a:t>Assumptions / Requirements</a:t>
            </a:r>
          </a:p>
          <a:p>
            <a:pPr marL="400050" lvl="1" indent="0" eaLnBrk="1" hangingPunct="1">
              <a:buClr>
                <a:srgbClr val="2D2D8A"/>
              </a:buClr>
            </a:pPr>
            <a:r>
              <a:rPr lang="en-US" dirty="0" smtClean="0"/>
              <a:t> Identity providers that wish to be trusted must provide and implementation of the Authentication service.</a:t>
            </a:r>
          </a:p>
          <a:p>
            <a:pPr marL="400050" lvl="1" indent="0" eaLnBrk="1" hangingPunct="1">
              <a:buClr>
                <a:srgbClr val="2D2D8A"/>
              </a:buClr>
            </a:pPr>
            <a:r>
              <a:rPr lang="en-US" dirty="0" smtClean="0"/>
              <a:t> The Authentication Service provides a standard interface for communication will identity providers despite the underlying technology that they leverage.</a:t>
            </a:r>
          </a:p>
          <a:p>
            <a:pPr marL="0" indent="0" eaLnBrk="1" hangingPunct="1">
              <a:buClr>
                <a:srgbClr val="2D2D8A"/>
              </a:buClr>
            </a:pPr>
            <a:endParaRPr lang="en-US" b="0" dirty="0" smtClean="0"/>
          </a:p>
          <a:p>
            <a:pPr lvl="1" eaLnBrk="1" hangingPunct="1">
              <a:lnSpc>
                <a:spcPct val="90000"/>
              </a:lnSpc>
              <a:buClr>
                <a:srgbClr val="003399"/>
              </a:buClr>
            </a:pPr>
            <a:endParaRPr lang="en-US" sz="1600" dirty="0">
              <a:latin typeface="Tahoma" charset="0"/>
            </a:endParaRPr>
          </a:p>
        </p:txBody>
      </p:sp>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a:xfrm>
            <a:off x="0" y="152400"/>
            <a:ext cx="6400800" cy="685800"/>
          </a:xfrm>
        </p:spPr>
        <p:txBody>
          <a:bodyPr/>
          <a:lstStyle/>
          <a:p>
            <a:pPr eaLnBrk="1" hangingPunct="1"/>
            <a:r>
              <a:rPr lang="en-US" dirty="0" smtClean="0"/>
              <a:t>Trusted </a:t>
            </a:r>
            <a:r>
              <a:rPr lang="en-US" dirty="0"/>
              <a:t>Identity Providers</a:t>
            </a:r>
          </a:p>
        </p:txBody>
      </p:sp>
      <p:sp>
        <p:nvSpPr>
          <p:cNvPr id="34819" name="Rectangle 3"/>
          <p:cNvSpPr>
            <a:spLocks noGrp="1" noChangeArrowheads="1"/>
          </p:cNvSpPr>
          <p:nvPr>
            <p:ph type="body" sz="half" idx="1"/>
          </p:nvPr>
        </p:nvSpPr>
        <p:spPr>
          <a:xfrm>
            <a:off x="152400" y="1295400"/>
            <a:ext cx="4648200" cy="5105400"/>
          </a:xfrm>
        </p:spPr>
        <p:txBody>
          <a:bodyPr/>
          <a:lstStyle/>
          <a:p>
            <a:pPr marL="0" indent="0" eaLnBrk="1" hangingPunct="1">
              <a:buClr>
                <a:srgbClr val="2D2D8A"/>
              </a:buClr>
            </a:pPr>
            <a:r>
              <a:rPr lang="en-US" dirty="0" smtClean="0"/>
              <a:t>Administrators may add, update and manage the list of identity providers trusted by Dorian.</a:t>
            </a:r>
          </a:p>
          <a:p>
            <a:pPr marL="0" indent="0" eaLnBrk="1" hangingPunct="1">
              <a:buClr>
                <a:srgbClr val="2D2D8A"/>
              </a:buClr>
            </a:pPr>
            <a:r>
              <a:rPr lang="en-US" dirty="0" smtClean="0"/>
              <a:t> Trusted Identity Provider</a:t>
            </a:r>
          </a:p>
          <a:p>
            <a:pPr marL="400050" lvl="1" indent="0" eaLnBrk="1" hangingPunct="1">
              <a:buClr>
                <a:srgbClr val="2D2D8A"/>
              </a:buClr>
            </a:pPr>
            <a:r>
              <a:rPr lang="en-US" dirty="0" smtClean="0"/>
              <a:t> </a:t>
            </a:r>
            <a:r>
              <a:rPr lang="en-US" sz="1600" b="1" i="1" dirty="0" smtClean="0">
                <a:solidFill>
                  <a:schemeClr val="accent6">
                    <a:lumMod val="75000"/>
                  </a:schemeClr>
                </a:solidFill>
              </a:rPr>
              <a:t>General Information </a:t>
            </a:r>
            <a:r>
              <a:rPr lang="en-US" sz="1600" dirty="0" smtClean="0"/>
              <a:t>– Identity attributes, status, and policies of the identity provider.</a:t>
            </a:r>
          </a:p>
          <a:p>
            <a:pPr marL="400050" lvl="1" indent="0" eaLnBrk="1" hangingPunct="1">
              <a:buClr>
                <a:srgbClr val="2D2D8A"/>
              </a:buClr>
            </a:pPr>
            <a:r>
              <a:rPr lang="en-US" sz="1600" dirty="0" smtClean="0"/>
              <a:t> </a:t>
            </a:r>
            <a:r>
              <a:rPr lang="en-US" sz="1600" b="1" i="1" dirty="0" smtClean="0">
                <a:solidFill>
                  <a:srgbClr val="222268"/>
                </a:solidFill>
              </a:rPr>
              <a:t>Authentication Service </a:t>
            </a:r>
            <a:r>
              <a:rPr lang="en-US" sz="1600" dirty="0" smtClean="0"/>
              <a:t>– Information regarding the identity provider’s authentication service.</a:t>
            </a:r>
          </a:p>
          <a:p>
            <a:pPr marL="400050" lvl="1" indent="0" eaLnBrk="1" hangingPunct="1">
              <a:buClr>
                <a:srgbClr val="2D2D8A"/>
              </a:buClr>
            </a:pPr>
            <a:r>
              <a:rPr lang="en-US" sz="1600" dirty="0" smtClean="0"/>
              <a:t> </a:t>
            </a:r>
            <a:r>
              <a:rPr lang="en-US" sz="1600" b="1" i="1" dirty="0" smtClean="0">
                <a:solidFill>
                  <a:srgbClr val="222268"/>
                </a:solidFill>
              </a:rPr>
              <a:t>Certificate</a:t>
            </a:r>
            <a:r>
              <a:rPr lang="en-US" sz="1600" b="1" i="1" dirty="0" smtClean="0"/>
              <a:t> </a:t>
            </a:r>
            <a:r>
              <a:rPr lang="en-US" sz="1600" dirty="0" smtClean="0"/>
              <a:t> - The certificate that corresponds to the private key used in signing SAML Assertions issued by the identity provider.</a:t>
            </a:r>
            <a:endParaRPr lang="en-US" sz="1600" b="1" i="1" dirty="0" smtClean="0"/>
          </a:p>
          <a:p>
            <a:pPr marL="400050" lvl="1" indent="0" eaLnBrk="1" hangingPunct="1">
              <a:buClr>
                <a:srgbClr val="2D2D8A"/>
              </a:buClr>
            </a:pPr>
            <a:r>
              <a:rPr lang="en-US" sz="1600" dirty="0" smtClean="0"/>
              <a:t> </a:t>
            </a:r>
            <a:r>
              <a:rPr lang="en-US" sz="1600" b="1" i="1" dirty="0" smtClean="0">
                <a:solidFill>
                  <a:srgbClr val="222268"/>
                </a:solidFill>
              </a:rPr>
              <a:t>SAML Attributes</a:t>
            </a:r>
            <a:r>
              <a:rPr lang="en-US" sz="1600" dirty="0" smtClean="0"/>
              <a:t> – The namespace and name of the user identifying attributes provided in SAML assertions issued by the identity provider.</a:t>
            </a:r>
          </a:p>
          <a:p>
            <a:pPr marL="400050" lvl="1" indent="0" eaLnBrk="1" hangingPunct="1">
              <a:buClr>
                <a:srgbClr val="2D2D8A"/>
              </a:buClr>
            </a:pPr>
            <a:r>
              <a:rPr lang="en-US" sz="1600" dirty="0" smtClean="0"/>
              <a:t> </a:t>
            </a:r>
            <a:r>
              <a:rPr lang="en-US" sz="1600" b="1" i="1" dirty="0" smtClean="0">
                <a:solidFill>
                  <a:srgbClr val="222268"/>
                </a:solidFill>
              </a:rPr>
              <a:t>Audit</a:t>
            </a:r>
            <a:r>
              <a:rPr lang="en-US" sz="1600" dirty="0" smtClean="0"/>
              <a:t> – Auditing information maintained on the identity provider.</a:t>
            </a:r>
          </a:p>
          <a:p>
            <a:pPr marL="0" indent="0" eaLnBrk="1" hangingPunct="1">
              <a:buClr>
                <a:srgbClr val="2D2D8A"/>
              </a:buClr>
            </a:pPr>
            <a:endParaRPr lang="en-US" b="0" dirty="0" smtClean="0"/>
          </a:p>
          <a:p>
            <a:pPr lvl="1" eaLnBrk="1" hangingPunct="1">
              <a:lnSpc>
                <a:spcPct val="90000"/>
              </a:lnSpc>
              <a:buClr>
                <a:srgbClr val="003399"/>
              </a:buClr>
            </a:pPr>
            <a:endParaRPr lang="en-US" sz="1600" dirty="0">
              <a:latin typeface="Tahoma" charset="0"/>
            </a:endParaRPr>
          </a:p>
        </p:txBody>
      </p:sp>
      <p:pic>
        <p:nvPicPr>
          <p:cNvPr id="4" name="Picture 3"/>
          <p:cNvPicPr>
            <a:picLocks noChangeAspect="1"/>
          </p:cNvPicPr>
          <p:nvPr/>
        </p:nvPicPr>
        <p:blipFill>
          <a:blip r:embed="rId3"/>
          <a:stretch>
            <a:fillRect/>
          </a:stretch>
        </p:blipFill>
        <p:spPr>
          <a:xfrm>
            <a:off x="5462168" y="1219200"/>
            <a:ext cx="3377032" cy="2380857"/>
          </a:xfrm>
          <a:prstGeom prst="rect">
            <a:avLst/>
          </a:prstGeom>
        </p:spPr>
      </p:pic>
      <p:pic>
        <p:nvPicPr>
          <p:cNvPr id="5" name="Picture 4"/>
          <p:cNvPicPr>
            <a:picLocks noChangeAspect="1"/>
          </p:cNvPicPr>
          <p:nvPr/>
        </p:nvPicPr>
        <p:blipFill>
          <a:blip r:embed="rId4"/>
          <a:stretch>
            <a:fillRect/>
          </a:stretch>
        </p:blipFill>
        <p:spPr>
          <a:xfrm>
            <a:off x="5715000" y="3750547"/>
            <a:ext cx="2895600" cy="2497853"/>
          </a:xfrm>
          <a:prstGeom prst="rect">
            <a:avLst/>
          </a:prstGeom>
        </p:spPr>
      </p:pic>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a:xfrm>
            <a:off x="0" y="152400"/>
            <a:ext cx="6400800" cy="685800"/>
          </a:xfrm>
        </p:spPr>
        <p:txBody>
          <a:bodyPr/>
          <a:lstStyle/>
          <a:p>
            <a:pPr eaLnBrk="1" hangingPunct="1"/>
            <a:r>
              <a:rPr lang="en-US" dirty="0" smtClean="0"/>
              <a:t>Trusted </a:t>
            </a:r>
            <a:r>
              <a:rPr lang="en-US" dirty="0"/>
              <a:t>Identity </a:t>
            </a:r>
            <a:r>
              <a:rPr lang="en-US" dirty="0" smtClean="0"/>
              <a:t>Provider</a:t>
            </a:r>
            <a:endParaRPr lang="en-US" dirty="0"/>
          </a:p>
        </p:txBody>
      </p:sp>
      <p:sp>
        <p:nvSpPr>
          <p:cNvPr id="34819" name="Rectangle 3"/>
          <p:cNvSpPr>
            <a:spLocks noGrp="1" noChangeArrowheads="1"/>
          </p:cNvSpPr>
          <p:nvPr>
            <p:ph type="body" sz="half" idx="1"/>
          </p:nvPr>
        </p:nvSpPr>
        <p:spPr>
          <a:xfrm>
            <a:off x="152400" y="1295400"/>
            <a:ext cx="5867400" cy="5105400"/>
          </a:xfrm>
        </p:spPr>
        <p:txBody>
          <a:bodyPr/>
          <a:lstStyle/>
          <a:p>
            <a:pPr marL="0" indent="0" eaLnBrk="1" hangingPunct="1">
              <a:buClr>
                <a:srgbClr val="2D2D8A"/>
              </a:buClr>
            </a:pPr>
            <a:r>
              <a:rPr lang="en-US" dirty="0" smtClean="0"/>
              <a:t> Core Attributes</a:t>
            </a:r>
          </a:p>
          <a:p>
            <a:pPr marL="400050" lvl="1" indent="0" eaLnBrk="1" hangingPunct="1">
              <a:buClr>
                <a:srgbClr val="2D2D8A"/>
              </a:buClr>
            </a:pPr>
            <a:r>
              <a:rPr lang="en-US" dirty="0" smtClean="0"/>
              <a:t> </a:t>
            </a:r>
            <a:r>
              <a:rPr lang="en-US" sz="1600" b="1" i="1" dirty="0" smtClean="0">
                <a:solidFill>
                  <a:schemeClr val="accent6">
                    <a:lumMod val="75000"/>
                  </a:schemeClr>
                </a:solidFill>
              </a:rPr>
              <a:t>Id</a:t>
            </a:r>
            <a:r>
              <a:rPr lang="en-US" sz="1600" dirty="0" smtClean="0"/>
              <a:t>– Unique Id assigned by Dorian to the identity provider.</a:t>
            </a:r>
          </a:p>
          <a:p>
            <a:pPr marL="400050" lvl="1" indent="0" eaLnBrk="1" hangingPunct="1">
              <a:buClr>
                <a:srgbClr val="2D2D8A"/>
              </a:buClr>
            </a:pPr>
            <a:r>
              <a:rPr lang="en-US" sz="1600" dirty="0" smtClean="0"/>
              <a:t> </a:t>
            </a:r>
            <a:r>
              <a:rPr lang="en-US" sz="1600" b="1" i="1" dirty="0" smtClean="0">
                <a:solidFill>
                  <a:srgbClr val="222268"/>
                </a:solidFill>
              </a:rPr>
              <a:t>Name </a:t>
            </a:r>
            <a:r>
              <a:rPr lang="en-US" sz="1600" dirty="0" smtClean="0"/>
              <a:t>– Unique name for identifying the identity provider.</a:t>
            </a:r>
          </a:p>
          <a:p>
            <a:pPr marL="400050" lvl="1" indent="0" eaLnBrk="1" hangingPunct="1">
              <a:buClr>
                <a:srgbClr val="2D2D8A"/>
              </a:buClr>
            </a:pPr>
            <a:r>
              <a:rPr lang="en-US" sz="1600" dirty="0" smtClean="0"/>
              <a:t> </a:t>
            </a:r>
            <a:r>
              <a:rPr lang="en-US" sz="1600" b="1" i="1" dirty="0" smtClean="0">
                <a:solidFill>
                  <a:srgbClr val="222268"/>
                </a:solidFill>
              </a:rPr>
              <a:t>Display Name</a:t>
            </a:r>
            <a:r>
              <a:rPr lang="en-US" sz="1600" b="1" i="1" dirty="0" smtClean="0"/>
              <a:t> </a:t>
            </a:r>
            <a:r>
              <a:rPr lang="en-US" sz="1600" dirty="0" smtClean="0"/>
              <a:t> - The display name of the identity provider.</a:t>
            </a:r>
            <a:endParaRPr lang="en-US" sz="1600" b="1" i="1" dirty="0" smtClean="0"/>
          </a:p>
          <a:p>
            <a:pPr marL="400050" lvl="1" indent="0" eaLnBrk="1" hangingPunct="1">
              <a:buClr>
                <a:srgbClr val="2D2D8A"/>
              </a:buClr>
            </a:pPr>
            <a:r>
              <a:rPr lang="en-US" sz="1600" dirty="0" smtClean="0"/>
              <a:t> </a:t>
            </a:r>
            <a:r>
              <a:rPr lang="en-US" sz="1600" b="1" i="1" dirty="0" smtClean="0">
                <a:solidFill>
                  <a:srgbClr val="222268"/>
                </a:solidFill>
              </a:rPr>
              <a:t>Status</a:t>
            </a:r>
            <a:r>
              <a:rPr lang="en-US" sz="1600" dirty="0" smtClean="0"/>
              <a:t> – Whether or not the identity provider is Active.</a:t>
            </a:r>
          </a:p>
          <a:p>
            <a:pPr marL="800100" lvl="2" indent="0" eaLnBrk="1" hangingPunct="1">
              <a:buClr>
                <a:srgbClr val="2D2D8A"/>
              </a:buClr>
            </a:pPr>
            <a:r>
              <a:rPr lang="en-US" sz="1400" dirty="0" smtClean="0"/>
              <a:t> Administrators can temporarily or permanently suspend access to all user from a given identity provider.</a:t>
            </a:r>
          </a:p>
          <a:p>
            <a:pPr marL="400050" lvl="1" indent="0" eaLnBrk="1" hangingPunct="1">
              <a:buClr>
                <a:srgbClr val="2D2D8A"/>
              </a:buClr>
            </a:pPr>
            <a:r>
              <a:rPr lang="en-US" sz="1600" dirty="0" smtClean="0"/>
              <a:t> </a:t>
            </a:r>
            <a:r>
              <a:rPr lang="en-US" sz="1600" b="1" i="1" dirty="0" smtClean="0">
                <a:solidFill>
                  <a:srgbClr val="222268"/>
                </a:solidFill>
              </a:rPr>
              <a:t>User Policy – </a:t>
            </a:r>
            <a:r>
              <a:rPr lang="en-US" sz="1600" dirty="0" smtClean="0"/>
              <a:t>Specified what happens when users from this identity provider first authenticate with Dorian.</a:t>
            </a:r>
          </a:p>
          <a:p>
            <a:pPr marL="800100" lvl="2" indent="0" eaLnBrk="1" hangingPunct="1">
              <a:buClr>
                <a:srgbClr val="2D2D8A"/>
              </a:buClr>
            </a:pPr>
            <a:r>
              <a:rPr lang="en-US" sz="1400" b="1" i="1" dirty="0" smtClean="0"/>
              <a:t>Auto Approval</a:t>
            </a:r>
            <a:r>
              <a:rPr lang="en-US" sz="1400" dirty="0" smtClean="0"/>
              <a:t> – Users account is immediately created and activated.</a:t>
            </a:r>
          </a:p>
          <a:p>
            <a:pPr marL="800100" lvl="2" indent="0" eaLnBrk="1" hangingPunct="1">
              <a:buClr>
                <a:srgbClr val="2D2D8A"/>
              </a:buClr>
            </a:pPr>
            <a:r>
              <a:rPr lang="en-US" sz="1400" b="1" i="1" dirty="0" smtClean="0"/>
              <a:t>Manual Approval</a:t>
            </a:r>
            <a:r>
              <a:rPr lang="en-US" sz="1400" dirty="0" smtClean="0"/>
              <a:t> – Users account is immediately created however is not activated until approved by an administrator.</a:t>
            </a:r>
          </a:p>
          <a:p>
            <a:pPr marL="400050" lvl="1" indent="0" eaLnBrk="1" hangingPunct="1">
              <a:buClr>
                <a:srgbClr val="2D2D8A"/>
              </a:buClr>
            </a:pPr>
            <a:r>
              <a:rPr lang="en-US" dirty="0" smtClean="0"/>
              <a:t> </a:t>
            </a:r>
            <a:r>
              <a:rPr lang="en-US" sz="1600" b="1" i="1" dirty="0" smtClean="0">
                <a:solidFill>
                  <a:schemeClr val="accent6">
                    <a:lumMod val="75000"/>
                  </a:schemeClr>
                </a:solidFill>
              </a:rPr>
              <a:t>Authentication Methods </a:t>
            </a:r>
            <a:r>
              <a:rPr lang="en-US" sz="1600" i="1" dirty="0" smtClean="0"/>
              <a:t>–</a:t>
            </a:r>
            <a:r>
              <a:rPr lang="en-US" sz="1600" i="1" dirty="0" smtClean="0">
                <a:solidFill>
                  <a:schemeClr val="accent6">
                    <a:lumMod val="75000"/>
                  </a:schemeClr>
                </a:solidFill>
              </a:rPr>
              <a:t> </a:t>
            </a:r>
            <a:r>
              <a:rPr lang="en-US" sz="1600" dirty="0" smtClean="0"/>
              <a:t>Specifies which authentication mechanisms are acceptable by Dorian from this identity provider.</a:t>
            </a:r>
            <a:endParaRPr lang="en-US" sz="1600" b="1" dirty="0" smtClean="0">
              <a:solidFill>
                <a:schemeClr val="accent6">
                  <a:lumMod val="75000"/>
                </a:schemeClr>
              </a:solidFill>
            </a:endParaRPr>
          </a:p>
          <a:p>
            <a:pPr marL="0" indent="0" eaLnBrk="1" hangingPunct="1">
              <a:buClr>
                <a:srgbClr val="2D2D8A"/>
              </a:buClr>
            </a:pPr>
            <a:endParaRPr lang="en-US" b="0" dirty="0" smtClean="0"/>
          </a:p>
          <a:p>
            <a:pPr lvl="1" eaLnBrk="1" hangingPunct="1">
              <a:lnSpc>
                <a:spcPct val="90000"/>
              </a:lnSpc>
              <a:buClr>
                <a:srgbClr val="003399"/>
              </a:buClr>
            </a:pPr>
            <a:endParaRPr lang="en-US" sz="1600" dirty="0">
              <a:latin typeface="Tahoma" charset="0"/>
            </a:endParaRPr>
          </a:p>
        </p:txBody>
      </p:sp>
      <p:pic>
        <p:nvPicPr>
          <p:cNvPr id="5" name="Picture 4"/>
          <p:cNvPicPr>
            <a:picLocks noChangeAspect="1"/>
          </p:cNvPicPr>
          <p:nvPr/>
        </p:nvPicPr>
        <p:blipFill>
          <a:blip r:embed="rId3"/>
          <a:stretch>
            <a:fillRect/>
          </a:stretch>
        </p:blipFill>
        <p:spPr>
          <a:xfrm>
            <a:off x="6172200" y="2286000"/>
            <a:ext cx="2895600" cy="2497853"/>
          </a:xfrm>
          <a:prstGeom prst="rect">
            <a:avLst/>
          </a:prstGeom>
        </p:spPr>
      </p:pic>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a:xfrm>
            <a:off x="0" y="152400"/>
            <a:ext cx="6400800" cy="685800"/>
          </a:xfrm>
        </p:spPr>
        <p:txBody>
          <a:bodyPr/>
          <a:lstStyle/>
          <a:p>
            <a:pPr eaLnBrk="1" hangingPunct="1"/>
            <a:r>
              <a:rPr lang="en-US" dirty="0" smtClean="0"/>
              <a:t>Trusted </a:t>
            </a:r>
            <a:r>
              <a:rPr lang="en-US" dirty="0"/>
              <a:t>Identity </a:t>
            </a:r>
            <a:r>
              <a:rPr lang="en-US" dirty="0" smtClean="0"/>
              <a:t>Provider</a:t>
            </a:r>
            <a:endParaRPr lang="en-US" dirty="0"/>
          </a:p>
        </p:txBody>
      </p:sp>
      <p:sp>
        <p:nvSpPr>
          <p:cNvPr id="34819" name="Rectangle 3"/>
          <p:cNvSpPr>
            <a:spLocks noGrp="1" noChangeArrowheads="1"/>
          </p:cNvSpPr>
          <p:nvPr>
            <p:ph type="body" sz="half" idx="1"/>
          </p:nvPr>
        </p:nvSpPr>
        <p:spPr>
          <a:xfrm>
            <a:off x="76200" y="1066800"/>
            <a:ext cx="8915400" cy="5105400"/>
          </a:xfrm>
        </p:spPr>
        <p:txBody>
          <a:bodyPr/>
          <a:lstStyle/>
          <a:p>
            <a:pPr marL="0" indent="0" eaLnBrk="1" hangingPunct="1">
              <a:buClr>
                <a:srgbClr val="2D2D8A"/>
              </a:buClr>
            </a:pPr>
            <a:r>
              <a:rPr lang="en-US" dirty="0" smtClean="0"/>
              <a:t> Authentication Service Attributes </a:t>
            </a:r>
            <a:r>
              <a:rPr lang="en-US" b="0" dirty="0" smtClean="0"/>
              <a:t>– Specify connections details for the identity provider’s Authentication Service.</a:t>
            </a:r>
            <a:endParaRPr lang="en-US" dirty="0" smtClean="0"/>
          </a:p>
          <a:p>
            <a:pPr marL="400050" lvl="1" indent="0" eaLnBrk="1" hangingPunct="1">
              <a:buClr>
                <a:srgbClr val="2D2D8A"/>
              </a:buClr>
            </a:pPr>
            <a:r>
              <a:rPr lang="en-US" dirty="0" smtClean="0"/>
              <a:t> </a:t>
            </a:r>
            <a:r>
              <a:rPr lang="en-US" sz="1600" b="1" i="1" dirty="0" smtClean="0">
                <a:solidFill>
                  <a:schemeClr val="accent6">
                    <a:lumMod val="75000"/>
                  </a:schemeClr>
                </a:solidFill>
              </a:rPr>
              <a:t>Authentication Service URL</a:t>
            </a:r>
            <a:r>
              <a:rPr lang="en-US" sz="1600" dirty="0" smtClean="0"/>
              <a:t>– The URL for the identity provider’s authentication service.</a:t>
            </a:r>
          </a:p>
          <a:p>
            <a:pPr marL="400050" lvl="1" indent="0" eaLnBrk="1" hangingPunct="1">
              <a:buClr>
                <a:srgbClr val="2D2D8A"/>
              </a:buClr>
            </a:pPr>
            <a:r>
              <a:rPr lang="en-US" sz="1600" dirty="0" smtClean="0"/>
              <a:t> </a:t>
            </a:r>
            <a:r>
              <a:rPr lang="en-US" sz="1600" b="1" i="1" dirty="0" smtClean="0">
                <a:solidFill>
                  <a:schemeClr val="accent6">
                    <a:lumMod val="75000"/>
                  </a:schemeClr>
                </a:solidFill>
              </a:rPr>
              <a:t>Authentication Service Identity</a:t>
            </a:r>
            <a:r>
              <a:rPr lang="en-US" sz="1600" b="1" i="1" dirty="0" smtClean="0">
                <a:solidFill>
                  <a:srgbClr val="222268"/>
                </a:solidFill>
              </a:rPr>
              <a:t> </a:t>
            </a:r>
            <a:r>
              <a:rPr lang="en-US" sz="1600" dirty="0" smtClean="0"/>
              <a:t>– Unique name for identifying the identity provider.</a:t>
            </a:r>
          </a:p>
          <a:p>
            <a:pPr marL="0" indent="0" eaLnBrk="1" hangingPunct="1">
              <a:buClr>
                <a:srgbClr val="2D2D8A"/>
              </a:buClr>
            </a:pPr>
            <a:r>
              <a:rPr lang="en-US" sz="1600" dirty="0" smtClean="0"/>
              <a:t> </a:t>
            </a:r>
            <a:r>
              <a:rPr lang="en-US" dirty="0" smtClean="0"/>
              <a:t>Certificate – </a:t>
            </a:r>
            <a:r>
              <a:rPr lang="en-US" b="0" dirty="0" smtClean="0"/>
              <a:t>Used to verify digital signature of SAML Assertions issued by Authentication Service/Identity Provider.</a:t>
            </a:r>
          </a:p>
          <a:p>
            <a:pPr marL="400050" lvl="1" indent="0" eaLnBrk="1" hangingPunct="1">
              <a:buClr>
                <a:srgbClr val="2D2D8A"/>
              </a:buClr>
            </a:pPr>
            <a:r>
              <a:rPr lang="en-US" dirty="0" smtClean="0"/>
              <a:t> </a:t>
            </a:r>
            <a:r>
              <a:rPr lang="en-US" sz="1600" dirty="0" smtClean="0"/>
              <a:t>This certificate contains the matching public key to the private key used by the Authentication Service/Identity Provider to sign SAML Assertions.</a:t>
            </a:r>
          </a:p>
          <a:p>
            <a:pPr marL="0" indent="0" eaLnBrk="1" hangingPunct="1">
              <a:buClr>
                <a:srgbClr val="2D2D8A"/>
              </a:buClr>
            </a:pPr>
            <a:r>
              <a:rPr lang="en-US" sz="1600" dirty="0" smtClean="0"/>
              <a:t> </a:t>
            </a:r>
            <a:r>
              <a:rPr lang="en-US" dirty="0" smtClean="0"/>
              <a:t>SAML Attributes – </a:t>
            </a:r>
            <a:r>
              <a:rPr lang="en-US" b="0" dirty="0" smtClean="0"/>
              <a:t>Dorian requires that an identity provider specify identifying attributes (user id, first name, last name, email) in the form of SAML attributes in each SAML Assertion.</a:t>
            </a:r>
          </a:p>
          <a:p>
            <a:pPr marL="400050" lvl="1" indent="0" eaLnBrk="1" hangingPunct="1">
              <a:buClr>
                <a:srgbClr val="2D2D8A"/>
              </a:buClr>
            </a:pPr>
            <a:r>
              <a:rPr lang="en-US" dirty="0" smtClean="0"/>
              <a:t> Dorian is flexible as to how each identity provider represents these attributes in assertions they issue.</a:t>
            </a:r>
          </a:p>
          <a:p>
            <a:pPr marL="400050" lvl="1" indent="0" eaLnBrk="1" hangingPunct="1">
              <a:buClr>
                <a:srgbClr val="2D2D8A"/>
              </a:buClr>
            </a:pPr>
            <a:r>
              <a:rPr lang="en-US" b="0" dirty="0" smtClean="0"/>
              <a:t>Thi</a:t>
            </a:r>
            <a:r>
              <a:rPr lang="en-US" dirty="0" smtClean="0"/>
              <a:t>s eases integration with identity providers that already are capable of issuing SAML Assertions, enabling Dorian to consume native assertions issued by that identity provider.</a:t>
            </a:r>
          </a:p>
          <a:p>
            <a:pPr marL="400050" lvl="1" indent="0" eaLnBrk="1" hangingPunct="1">
              <a:buClr>
                <a:srgbClr val="2D2D8A"/>
              </a:buClr>
            </a:pPr>
            <a:r>
              <a:rPr lang="en-US" b="0" dirty="0" smtClean="0"/>
              <a:t> To </a:t>
            </a:r>
            <a:r>
              <a:rPr lang="en-US" dirty="0" smtClean="0"/>
              <a:t>support this flexibility, Dorian must be configured with the expected representation (namespace, name) of these attributes for each identity provider.</a:t>
            </a:r>
            <a:endParaRPr lang="en-US" b="0" dirty="0" smtClean="0"/>
          </a:p>
          <a:p>
            <a:pPr marL="0" indent="0" eaLnBrk="1" hangingPunct="1">
              <a:buClr>
                <a:srgbClr val="2D2D8A"/>
              </a:buClr>
            </a:pPr>
            <a:endParaRPr lang="en-US" b="0" dirty="0" smtClean="0"/>
          </a:p>
          <a:p>
            <a:pPr marL="0" indent="0" eaLnBrk="1" hangingPunct="1">
              <a:buClr>
                <a:srgbClr val="2D2D8A"/>
              </a:buClr>
            </a:pPr>
            <a:endParaRPr lang="en-US" sz="1600" dirty="0" smtClean="0"/>
          </a:p>
          <a:p>
            <a:pPr marL="0" indent="0" eaLnBrk="1" hangingPunct="1">
              <a:buClr>
                <a:srgbClr val="2D2D8A"/>
              </a:buClr>
            </a:pPr>
            <a:endParaRPr lang="en-US" b="0" dirty="0" smtClean="0"/>
          </a:p>
          <a:p>
            <a:pPr lvl="1" eaLnBrk="1" hangingPunct="1">
              <a:lnSpc>
                <a:spcPct val="90000"/>
              </a:lnSpc>
              <a:buClr>
                <a:srgbClr val="003399"/>
              </a:buClr>
            </a:pPr>
            <a:endParaRPr lang="en-US" sz="1600" dirty="0">
              <a:latin typeface="Tahoma" charset="0"/>
            </a:endParaRPr>
          </a:p>
        </p:txBody>
      </p:sp>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a:xfrm>
            <a:off x="0" y="76200"/>
            <a:ext cx="6400800" cy="914400"/>
          </a:xfrm>
        </p:spPr>
        <p:txBody>
          <a:bodyPr/>
          <a:lstStyle/>
          <a:p>
            <a:pPr eaLnBrk="1" hangingPunct="1"/>
            <a:r>
              <a:rPr lang="en-US" dirty="0" smtClean="0">
                <a:solidFill>
                  <a:schemeClr val="accent6">
                    <a:lumMod val="75000"/>
                  </a:schemeClr>
                </a:solidFill>
                <a:ea typeface="Arial" charset="0"/>
                <a:cs typeface="Arial" charset="0"/>
              </a:rPr>
              <a:t>Trusted Identity Provider</a:t>
            </a:r>
            <a:endParaRPr lang="en-US" dirty="0">
              <a:solidFill>
                <a:schemeClr val="accent6">
                  <a:lumMod val="75000"/>
                </a:schemeClr>
              </a:solidFill>
              <a:ea typeface="Arial" charset="0"/>
              <a:cs typeface="Arial" charset="0"/>
            </a:endParaRPr>
          </a:p>
        </p:txBody>
      </p:sp>
      <p:sp>
        <p:nvSpPr>
          <p:cNvPr id="59395" name="Rectangle 3"/>
          <p:cNvSpPr>
            <a:spLocks noGrp="1" noChangeArrowheads="1"/>
          </p:cNvSpPr>
          <p:nvPr>
            <p:ph type="body" sz="half" idx="1"/>
          </p:nvPr>
        </p:nvSpPr>
        <p:spPr>
          <a:xfrm>
            <a:off x="0" y="1295400"/>
            <a:ext cx="8305800" cy="4953000"/>
          </a:xfrm>
        </p:spPr>
        <p:txBody>
          <a:bodyPr/>
          <a:lstStyle/>
          <a:p>
            <a:pPr marL="0" indent="0" eaLnBrk="1" hangingPunct="1">
              <a:buClr>
                <a:srgbClr val="2D2D8A"/>
              </a:buClr>
            </a:pPr>
            <a:r>
              <a:rPr lang="en-US" dirty="0" smtClean="0">
                <a:ea typeface="Arial" charset="0"/>
                <a:cs typeface="Arial" charset="0"/>
              </a:rPr>
              <a:t> Auditing – </a:t>
            </a:r>
            <a:r>
              <a:rPr lang="en-US" b="0" dirty="0" smtClean="0">
                <a:ea typeface="Arial" charset="0"/>
                <a:cs typeface="Arial" charset="0"/>
              </a:rPr>
              <a:t>Dorian maintains the following auditing information for trusted identity providers.</a:t>
            </a:r>
          </a:p>
          <a:p>
            <a:pPr marL="0" indent="0" eaLnBrk="1" hangingPunct="1">
              <a:buClr>
                <a:srgbClr val="2D2D8A"/>
              </a:buClr>
            </a:pPr>
            <a:endParaRPr lang="en-US" dirty="0" smtClean="0">
              <a:ea typeface="Arial" charset="0"/>
              <a:cs typeface="Arial" charset="0"/>
            </a:endParaRPr>
          </a:p>
          <a:p>
            <a:pPr marL="0" indent="0" eaLnBrk="1" hangingPunct="1">
              <a:buClr>
                <a:srgbClr val="2D2D8A"/>
              </a:buClr>
            </a:pPr>
            <a:endParaRPr lang="en-US" dirty="0" smtClean="0">
              <a:ea typeface="Arial" charset="0"/>
              <a:cs typeface="Arial" charset="0"/>
            </a:endParaRPr>
          </a:p>
          <a:p>
            <a:pPr marL="0" indent="0" eaLnBrk="1" hangingPunct="1">
              <a:buClr>
                <a:srgbClr val="2D2D8A"/>
              </a:buClr>
            </a:pPr>
            <a:endParaRPr lang="en-US" dirty="0" smtClean="0">
              <a:ea typeface="Arial" charset="0"/>
              <a:cs typeface="Arial" charset="0"/>
            </a:endParaRPr>
          </a:p>
          <a:p>
            <a:pPr marL="0" indent="0" eaLnBrk="1" hangingPunct="1">
              <a:buClr>
                <a:srgbClr val="2D2D8A"/>
              </a:buClr>
            </a:pPr>
            <a:endParaRPr lang="en-US" dirty="0" smtClean="0">
              <a:ea typeface="Arial" charset="0"/>
              <a:cs typeface="Arial" charset="0"/>
            </a:endParaRPr>
          </a:p>
          <a:p>
            <a:pPr marL="0" indent="0" eaLnBrk="1" hangingPunct="1">
              <a:buClr>
                <a:srgbClr val="2D2D8A"/>
              </a:buClr>
              <a:buNone/>
            </a:pPr>
            <a:endParaRPr lang="en-US" dirty="0" smtClean="0">
              <a:ea typeface="Arial" charset="0"/>
              <a:cs typeface="Arial" charset="0"/>
            </a:endParaRPr>
          </a:p>
          <a:p>
            <a:pPr marL="0" indent="0" eaLnBrk="1" hangingPunct="1">
              <a:buClr>
                <a:srgbClr val="2D2D8A"/>
              </a:buClr>
            </a:pPr>
            <a:r>
              <a:rPr lang="en-US" dirty="0" smtClean="0">
                <a:ea typeface="Arial" charset="0"/>
                <a:cs typeface="Arial" charset="0"/>
              </a:rPr>
              <a:t> Audit Record Search</a:t>
            </a:r>
          </a:p>
          <a:p>
            <a:pPr marL="0" indent="0" eaLnBrk="1" hangingPunct="1">
              <a:buClr>
                <a:srgbClr val="2D2D8A"/>
              </a:buClr>
              <a:buNone/>
            </a:pPr>
            <a:endParaRPr lang="en-US" dirty="0" smtClean="0">
              <a:ea typeface="Arial" charset="0"/>
              <a:cs typeface="Arial" charset="0"/>
            </a:endParaRPr>
          </a:p>
          <a:p>
            <a:pPr marL="400050" lvl="1" indent="0" eaLnBrk="1" hangingPunct="1">
              <a:buClr>
                <a:srgbClr val="2D2D8A"/>
              </a:buClr>
            </a:pPr>
            <a:endParaRPr lang="en-US" sz="2000" dirty="0" smtClean="0">
              <a:ea typeface="Arial" charset="0"/>
              <a:cs typeface="Arial" charset="0"/>
            </a:endParaRPr>
          </a:p>
          <a:p>
            <a:pPr marL="400050" lvl="1" indent="0" eaLnBrk="1" hangingPunct="1">
              <a:buClr>
                <a:srgbClr val="2D2D8A"/>
              </a:buClr>
            </a:pPr>
            <a:endParaRPr lang="en-US" sz="1600" dirty="0" smtClean="0">
              <a:ea typeface="Arial" charset="0"/>
              <a:cs typeface="Arial" charset="0"/>
            </a:endParaRPr>
          </a:p>
          <a:p>
            <a:pPr marL="400050" lvl="1" indent="0" eaLnBrk="1" hangingPunct="1">
              <a:buClr>
                <a:srgbClr val="2D2D8A"/>
              </a:buClr>
            </a:pPr>
            <a:endParaRPr lang="en-US" dirty="0" smtClean="0">
              <a:ea typeface="Arial" charset="0"/>
              <a:cs typeface="Arial" charset="0"/>
            </a:endParaRPr>
          </a:p>
        </p:txBody>
      </p:sp>
      <p:pic>
        <p:nvPicPr>
          <p:cNvPr id="7" name="Picture 6" descr="Image122.png"/>
          <p:cNvPicPr>
            <a:picLocks noChangeAspect="1"/>
          </p:cNvPicPr>
          <p:nvPr/>
        </p:nvPicPr>
        <p:blipFill>
          <a:blip r:embed="rId3"/>
          <a:stretch>
            <a:fillRect/>
          </a:stretch>
        </p:blipFill>
        <p:spPr>
          <a:xfrm>
            <a:off x="140505" y="4114800"/>
            <a:ext cx="4660095" cy="1752600"/>
          </a:xfrm>
          <a:prstGeom prst="rect">
            <a:avLst/>
          </a:prstGeom>
        </p:spPr>
      </p:pic>
      <p:pic>
        <p:nvPicPr>
          <p:cNvPr id="10" name="Picture 9" descr="Image128.png"/>
          <p:cNvPicPr>
            <a:picLocks noChangeAspect="1"/>
          </p:cNvPicPr>
          <p:nvPr/>
        </p:nvPicPr>
        <p:blipFill>
          <a:blip r:embed="rId4"/>
          <a:stretch>
            <a:fillRect/>
          </a:stretch>
        </p:blipFill>
        <p:spPr>
          <a:xfrm>
            <a:off x="177799" y="1981200"/>
            <a:ext cx="8128001" cy="1231900"/>
          </a:xfrm>
          <a:prstGeom prst="rect">
            <a:avLst/>
          </a:prstGeom>
        </p:spPr>
      </p:pic>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a:lstStyle/>
          <a:p>
            <a:r>
              <a:rPr lang="en-US" dirty="0" smtClean="0">
                <a:ea typeface="ＭＳ Ｐゴシック" charset="-128"/>
                <a:cs typeface="ＭＳ Ｐゴシック" charset="-128"/>
              </a:rPr>
              <a:t>Trusted Identity Provider Metadata</a:t>
            </a:r>
            <a:endParaRPr lang="en-US" dirty="0">
              <a:ea typeface="ＭＳ Ｐゴシック" charset="-128"/>
              <a:cs typeface="ＭＳ Ｐゴシック" charset="-128"/>
            </a:endParaRPr>
          </a:p>
        </p:txBody>
      </p:sp>
      <p:sp>
        <p:nvSpPr>
          <p:cNvPr id="15363" name="Content Placeholder 2"/>
          <p:cNvSpPr>
            <a:spLocks noGrp="1"/>
          </p:cNvSpPr>
          <p:nvPr>
            <p:ph idx="1"/>
          </p:nvPr>
        </p:nvSpPr>
        <p:spPr>
          <a:xfrm>
            <a:off x="228600" y="1371600"/>
            <a:ext cx="8534400" cy="4953000"/>
          </a:xfrm>
        </p:spPr>
        <p:txBody>
          <a:bodyPr/>
          <a:lstStyle/>
          <a:p>
            <a:r>
              <a:rPr lang="en-US" sz="2000" dirty="0" smtClean="0">
                <a:cs typeface="ＭＳ Ｐゴシック" charset="-128"/>
              </a:rPr>
              <a:t>Dorian publishes metadata about the identity providers it trusts.</a:t>
            </a:r>
          </a:p>
          <a:p>
            <a:pPr lvl="1"/>
            <a:r>
              <a:rPr lang="en-US" dirty="0" smtClean="0">
                <a:cs typeface="ＭＳ Ｐゴシック" charset="-128"/>
              </a:rPr>
              <a:t>Display Name</a:t>
            </a:r>
          </a:p>
          <a:p>
            <a:pPr lvl="1"/>
            <a:r>
              <a:rPr lang="en-US" b="0" dirty="0" smtClean="0">
                <a:ea typeface="ＭＳ Ｐゴシック" charset="-128"/>
                <a:cs typeface="ＭＳ Ｐゴシック" charset="-128"/>
              </a:rPr>
              <a:t>Authentication Service URL</a:t>
            </a:r>
          </a:p>
          <a:p>
            <a:pPr lvl="1"/>
            <a:r>
              <a:rPr lang="en-US" dirty="0" smtClean="0">
                <a:cs typeface="ＭＳ Ｐゴシック" charset="-128"/>
              </a:rPr>
              <a:t>Authentication Service Metadata</a:t>
            </a:r>
          </a:p>
          <a:p>
            <a:r>
              <a:rPr lang="en-US" sz="2000" dirty="0" smtClean="0">
                <a:ea typeface="ＭＳ Ｐゴシック" charset="-128"/>
                <a:cs typeface="ＭＳ Ｐゴシック" charset="-128"/>
              </a:rPr>
              <a:t>This allows </a:t>
            </a:r>
            <a:r>
              <a:rPr lang="en-US" sz="2000" dirty="0" smtClean="0">
                <a:cs typeface="ＭＳ Ｐゴシック" charset="-128"/>
              </a:rPr>
              <a:t>user interfaces to be built that automatically include new identity providers when they are added.</a:t>
            </a:r>
            <a:endParaRPr lang="en-US" sz="2000" dirty="0" smtClean="0">
              <a:ea typeface="ＭＳ Ｐゴシック" charset="-128"/>
              <a:cs typeface="ＭＳ Ｐゴシック" charset="-128"/>
            </a:endParaRPr>
          </a:p>
          <a:p>
            <a:endParaRPr lang="en-US" sz="2400" b="0" dirty="0">
              <a:ea typeface="ＭＳ Ｐゴシック" charset="-128"/>
              <a:cs typeface="ＭＳ Ｐゴシック" charset="-128"/>
            </a:endParaRPr>
          </a:p>
        </p:txBody>
      </p:sp>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5362" name="Title 1"/>
          <p:cNvSpPr>
            <a:spLocks noGrp="1"/>
          </p:cNvSpPr>
          <p:nvPr>
            <p:ph type="title"/>
          </p:nvPr>
        </p:nvSpPr>
        <p:spPr>
          <a:xfrm>
            <a:off x="152400" y="0"/>
            <a:ext cx="7010400" cy="1143000"/>
          </a:xfrm>
        </p:spPr>
        <p:txBody>
          <a:bodyPr/>
          <a:lstStyle/>
          <a:p>
            <a:r>
              <a:rPr lang="en-US" sz="2400" dirty="0" smtClean="0">
                <a:ea typeface="ＭＳ Ｐゴシック" charset="-128"/>
                <a:cs typeface="ＭＳ Ｐゴシック" charset="-128"/>
              </a:rPr>
              <a:t>Authentication Service/Dorian Metadata</a:t>
            </a:r>
            <a:endParaRPr lang="en-US" sz="2400" dirty="0">
              <a:ea typeface="ＭＳ Ｐゴシック" charset="-128"/>
              <a:cs typeface="ＭＳ Ｐゴシック" charset="-128"/>
            </a:endParaRPr>
          </a:p>
        </p:txBody>
      </p:sp>
      <p:pic>
        <p:nvPicPr>
          <p:cNvPr id="7" name="Picture 4" descr="dorianSplash"/>
          <p:cNvPicPr>
            <a:picLocks noChangeAspect="1" noChangeArrowheads="1"/>
          </p:cNvPicPr>
          <p:nvPr/>
        </p:nvPicPr>
        <p:blipFill>
          <a:blip r:embed="rId2"/>
          <a:srcRect/>
          <a:stretch>
            <a:fillRect/>
          </a:stretch>
        </p:blipFill>
        <p:spPr bwMode="auto">
          <a:xfrm>
            <a:off x="6705600" y="3733800"/>
            <a:ext cx="2011680" cy="1676400"/>
          </a:xfrm>
          <a:prstGeom prst="rect">
            <a:avLst/>
          </a:prstGeom>
          <a:noFill/>
          <a:ln w="9525">
            <a:noFill/>
            <a:miter lim="800000"/>
            <a:headEnd/>
            <a:tailEnd/>
          </a:ln>
        </p:spPr>
      </p:pic>
      <p:grpSp>
        <p:nvGrpSpPr>
          <p:cNvPr id="2" name="Group 13"/>
          <p:cNvGrpSpPr/>
          <p:nvPr/>
        </p:nvGrpSpPr>
        <p:grpSpPr>
          <a:xfrm>
            <a:off x="6934200" y="1905000"/>
            <a:ext cx="1524000" cy="1295400"/>
            <a:chOff x="7010400" y="2057400"/>
            <a:chExt cx="1524000" cy="1295400"/>
          </a:xfrm>
        </p:grpSpPr>
        <p:sp>
          <p:nvSpPr>
            <p:cNvPr id="11" name="Rounded Rectangle 10"/>
            <p:cNvSpPr/>
            <p:nvPr/>
          </p:nvSpPr>
          <p:spPr>
            <a:xfrm>
              <a:off x="7010400" y="2057400"/>
              <a:ext cx="1524000" cy="1295400"/>
            </a:xfrm>
            <a:prstGeom prst="roundRect">
              <a:avLst/>
            </a:prstGeom>
          </p:spPr>
          <p:style>
            <a:lnRef idx="0">
              <a:schemeClr val="accent1"/>
            </a:lnRef>
            <a:fillRef idx="3">
              <a:schemeClr val="accent1"/>
            </a:fillRef>
            <a:effectRef idx="3">
              <a:schemeClr val="accent1"/>
            </a:effectRef>
            <a:fontRef idx="minor">
              <a:schemeClr val="lt1"/>
            </a:fontRef>
          </p:style>
          <p:txBody>
            <a:bodyPr rtlCol="0" anchor="t"/>
            <a:lstStyle/>
            <a:p>
              <a:pPr algn="ctr"/>
              <a:r>
                <a:rPr lang="en-US" sz="1200" b="1" dirty="0" smtClean="0">
                  <a:solidFill>
                    <a:srgbClr val="000000"/>
                  </a:solidFill>
                </a:rPr>
                <a:t>Authentication Service</a:t>
              </a:r>
              <a:endParaRPr lang="en-US" sz="1200" b="1" dirty="0">
                <a:solidFill>
                  <a:srgbClr val="000000"/>
                </a:solidFill>
              </a:endParaRPr>
            </a:p>
          </p:txBody>
        </p:sp>
        <p:pic>
          <p:nvPicPr>
            <p:cNvPr id="13" name="Picture 12"/>
            <p:cNvPicPr>
              <a:picLocks noChangeAspect="1"/>
            </p:cNvPicPr>
            <p:nvPr/>
          </p:nvPicPr>
          <p:blipFill>
            <a:blip r:embed="rId3"/>
            <a:stretch>
              <a:fillRect/>
            </a:stretch>
          </p:blipFill>
          <p:spPr>
            <a:xfrm>
              <a:off x="7162800" y="2590800"/>
              <a:ext cx="1257961" cy="609600"/>
            </a:xfrm>
            <a:prstGeom prst="rect">
              <a:avLst/>
            </a:prstGeom>
          </p:spPr>
        </p:pic>
      </p:grpSp>
      <p:pic>
        <p:nvPicPr>
          <p:cNvPr id="15" name="Picture 14" descr="Image129.png"/>
          <p:cNvPicPr>
            <a:picLocks noChangeAspect="1"/>
          </p:cNvPicPr>
          <p:nvPr/>
        </p:nvPicPr>
        <p:blipFill>
          <a:blip r:embed="rId4"/>
          <a:stretch>
            <a:fillRect/>
          </a:stretch>
        </p:blipFill>
        <p:spPr>
          <a:xfrm>
            <a:off x="108130" y="2090738"/>
            <a:ext cx="4616270" cy="2862262"/>
          </a:xfrm>
          <a:prstGeom prst="rect">
            <a:avLst/>
          </a:prstGeom>
        </p:spPr>
      </p:pic>
      <p:sp>
        <p:nvSpPr>
          <p:cNvPr id="8" name="Rounded Rectangle 7"/>
          <p:cNvSpPr/>
          <p:nvPr/>
        </p:nvSpPr>
        <p:spPr>
          <a:xfrm>
            <a:off x="152400" y="1295400"/>
            <a:ext cx="8686800" cy="304800"/>
          </a:xfrm>
          <a:prstGeom prst="roundRect">
            <a:avLst/>
          </a:prstGeom>
          <a:noFill/>
          <a:ln w="12700">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smtClean="0">
                <a:solidFill>
                  <a:srgbClr val="000000"/>
                </a:solidFill>
              </a:rPr>
              <a:t>Credential Provider, contains list of Dorian Services</a:t>
            </a:r>
            <a:endParaRPr lang="en-US" sz="1400" b="1" dirty="0">
              <a:solidFill>
                <a:srgbClr val="000000"/>
              </a:solidFill>
            </a:endParaRPr>
          </a:p>
        </p:txBody>
      </p:sp>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12" name="Picture 11" descr="Image130.png"/>
          <p:cNvPicPr>
            <a:picLocks noChangeAspect="1"/>
          </p:cNvPicPr>
          <p:nvPr/>
        </p:nvPicPr>
        <p:blipFill>
          <a:blip r:embed="rId2"/>
          <a:stretch>
            <a:fillRect/>
          </a:stretch>
        </p:blipFill>
        <p:spPr>
          <a:xfrm>
            <a:off x="76200" y="2074286"/>
            <a:ext cx="4648200" cy="2878714"/>
          </a:xfrm>
          <a:prstGeom prst="rect">
            <a:avLst/>
          </a:prstGeom>
        </p:spPr>
      </p:pic>
      <p:sp>
        <p:nvSpPr>
          <p:cNvPr id="15362" name="Title 1"/>
          <p:cNvSpPr>
            <a:spLocks noGrp="1"/>
          </p:cNvSpPr>
          <p:nvPr>
            <p:ph type="title"/>
          </p:nvPr>
        </p:nvSpPr>
        <p:spPr>
          <a:xfrm>
            <a:off x="152400" y="0"/>
            <a:ext cx="7010400" cy="1143000"/>
          </a:xfrm>
        </p:spPr>
        <p:txBody>
          <a:bodyPr/>
          <a:lstStyle/>
          <a:p>
            <a:r>
              <a:rPr lang="en-US" sz="2400" dirty="0" smtClean="0">
                <a:ea typeface="ＭＳ Ｐゴシック" charset="-128"/>
                <a:cs typeface="ＭＳ Ｐゴシック" charset="-128"/>
              </a:rPr>
              <a:t>Authentication Service/Dorian Metadata</a:t>
            </a:r>
            <a:endParaRPr lang="en-US" sz="2400" dirty="0">
              <a:ea typeface="ＭＳ Ｐゴシック" charset="-128"/>
              <a:cs typeface="ＭＳ Ｐゴシック" charset="-128"/>
            </a:endParaRPr>
          </a:p>
        </p:txBody>
      </p:sp>
      <p:pic>
        <p:nvPicPr>
          <p:cNvPr id="7" name="Picture 4" descr="dorianSplash"/>
          <p:cNvPicPr>
            <a:picLocks noChangeAspect="1" noChangeArrowheads="1"/>
          </p:cNvPicPr>
          <p:nvPr/>
        </p:nvPicPr>
        <p:blipFill>
          <a:blip r:embed="rId3"/>
          <a:srcRect/>
          <a:stretch>
            <a:fillRect/>
          </a:stretch>
        </p:blipFill>
        <p:spPr bwMode="auto">
          <a:xfrm>
            <a:off x="6705600" y="3733800"/>
            <a:ext cx="2011680" cy="1676400"/>
          </a:xfrm>
          <a:prstGeom prst="rect">
            <a:avLst/>
          </a:prstGeom>
          <a:noFill/>
          <a:ln w="9525">
            <a:noFill/>
            <a:miter lim="800000"/>
            <a:headEnd/>
            <a:tailEnd/>
          </a:ln>
        </p:spPr>
      </p:pic>
      <p:grpSp>
        <p:nvGrpSpPr>
          <p:cNvPr id="2" name="Group 13"/>
          <p:cNvGrpSpPr/>
          <p:nvPr/>
        </p:nvGrpSpPr>
        <p:grpSpPr>
          <a:xfrm>
            <a:off x="6934200" y="1905000"/>
            <a:ext cx="1524000" cy="1295400"/>
            <a:chOff x="7010400" y="2057400"/>
            <a:chExt cx="1524000" cy="1295400"/>
          </a:xfrm>
        </p:grpSpPr>
        <p:sp>
          <p:nvSpPr>
            <p:cNvPr id="11" name="Rounded Rectangle 10"/>
            <p:cNvSpPr/>
            <p:nvPr/>
          </p:nvSpPr>
          <p:spPr>
            <a:xfrm>
              <a:off x="7010400" y="2057400"/>
              <a:ext cx="1524000" cy="1295400"/>
            </a:xfrm>
            <a:prstGeom prst="roundRect">
              <a:avLst/>
            </a:prstGeom>
          </p:spPr>
          <p:style>
            <a:lnRef idx="0">
              <a:schemeClr val="accent1"/>
            </a:lnRef>
            <a:fillRef idx="3">
              <a:schemeClr val="accent1"/>
            </a:fillRef>
            <a:effectRef idx="3">
              <a:schemeClr val="accent1"/>
            </a:effectRef>
            <a:fontRef idx="minor">
              <a:schemeClr val="lt1"/>
            </a:fontRef>
          </p:style>
          <p:txBody>
            <a:bodyPr rtlCol="0" anchor="t"/>
            <a:lstStyle/>
            <a:p>
              <a:pPr algn="ctr"/>
              <a:r>
                <a:rPr lang="en-US" sz="1200" b="1" dirty="0" smtClean="0">
                  <a:solidFill>
                    <a:srgbClr val="000000"/>
                  </a:solidFill>
                </a:rPr>
                <a:t>Authentication Service</a:t>
              </a:r>
              <a:endParaRPr lang="en-US" sz="1200" b="1" dirty="0">
                <a:solidFill>
                  <a:srgbClr val="000000"/>
                </a:solidFill>
              </a:endParaRPr>
            </a:p>
          </p:txBody>
        </p:sp>
        <p:pic>
          <p:nvPicPr>
            <p:cNvPr id="13" name="Picture 12"/>
            <p:cNvPicPr>
              <a:picLocks noChangeAspect="1"/>
            </p:cNvPicPr>
            <p:nvPr/>
          </p:nvPicPr>
          <p:blipFill>
            <a:blip r:embed="rId4"/>
            <a:stretch>
              <a:fillRect/>
            </a:stretch>
          </p:blipFill>
          <p:spPr>
            <a:xfrm>
              <a:off x="7162800" y="2590800"/>
              <a:ext cx="1257961" cy="609600"/>
            </a:xfrm>
            <a:prstGeom prst="rect">
              <a:avLst/>
            </a:prstGeom>
          </p:spPr>
        </p:pic>
      </p:grpSp>
      <p:sp>
        <p:nvSpPr>
          <p:cNvPr id="8" name="Rounded Rectangle 7"/>
          <p:cNvSpPr/>
          <p:nvPr/>
        </p:nvSpPr>
        <p:spPr>
          <a:xfrm>
            <a:off x="152400" y="1295400"/>
            <a:ext cx="8686800" cy="304800"/>
          </a:xfrm>
          <a:prstGeom prst="roundRect">
            <a:avLst/>
          </a:prstGeom>
          <a:noFill/>
          <a:ln w="12700">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smtClean="0">
                <a:solidFill>
                  <a:srgbClr val="000000"/>
                </a:solidFill>
              </a:rPr>
              <a:t>Selecting a credential provider will determine which identity providers Dorian trusts.</a:t>
            </a:r>
            <a:endParaRPr lang="en-US" sz="1400" b="1" dirty="0">
              <a:solidFill>
                <a:srgbClr val="000000"/>
              </a:solidFill>
            </a:endParaRPr>
          </a:p>
        </p:txBody>
      </p:sp>
      <p:cxnSp>
        <p:nvCxnSpPr>
          <p:cNvPr id="10" name="Straight Arrow Connector 9"/>
          <p:cNvCxnSpPr/>
          <p:nvPr/>
        </p:nvCxnSpPr>
        <p:spPr>
          <a:xfrm>
            <a:off x="4572000" y="3124200"/>
            <a:ext cx="2286000" cy="1219200"/>
          </a:xfrm>
          <a:prstGeom prst="straightConnector1">
            <a:avLst/>
          </a:prstGeom>
          <a:ln w="38100">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rot="1675537">
            <a:off x="4565624" y="3532720"/>
            <a:ext cx="2471763" cy="246221"/>
          </a:xfrm>
          <a:prstGeom prst="rect">
            <a:avLst/>
          </a:prstGeom>
          <a:noFill/>
        </p:spPr>
        <p:txBody>
          <a:bodyPr wrap="none" rtlCol="0">
            <a:spAutoFit/>
          </a:bodyPr>
          <a:lstStyle/>
          <a:p>
            <a:r>
              <a:rPr lang="en-US" sz="1000" b="1" dirty="0" smtClean="0"/>
              <a:t>What Identity Providers do you trust?</a:t>
            </a:r>
            <a:endParaRPr lang="en-US" sz="1000" b="1" dirty="0"/>
          </a:p>
        </p:txBody>
      </p:sp>
      <p:cxnSp>
        <p:nvCxnSpPr>
          <p:cNvPr id="16" name="Straight Arrow Connector 15"/>
          <p:cNvCxnSpPr/>
          <p:nvPr/>
        </p:nvCxnSpPr>
        <p:spPr>
          <a:xfrm rot="10800000">
            <a:off x="4495800" y="3505200"/>
            <a:ext cx="2362200" cy="1371600"/>
          </a:xfrm>
          <a:prstGeom prst="straightConnector1">
            <a:avLst/>
          </a:prstGeom>
          <a:ln w="38100">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rot="1758916">
            <a:off x="4572710" y="3950160"/>
            <a:ext cx="2286854" cy="246221"/>
          </a:xfrm>
          <a:prstGeom prst="rect">
            <a:avLst/>
          </a:prstGeom>
          <a:noFill/>
        </p:spPr>
        <p:txBody>
          <a:bodyPr wrap="none" rtlCol="0">
            <a:spAutoFit/>
          </a:bodyPr>
          <a:lstStyle/>
          <a:p>
            <a:r>
              <a:rPr lang="en-US" sz="1000" b="1" dirty="0" smtClean="0"/>
              <a:t>Trusted Identity Provider Metadata</a:t>
            </a:r>
            <a:endParaRPr lang="en-US" sz="1000" b="1" dirty="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r>
              <a:rPr lang="en-US" dirty="0" smtClean="0"/>
              <a:t>Delegation</a:t>
            </a:r>
          </a:p>
        </p:txBody>
      </p:sp>
      <p:sp>
        <p:nvSpPr>
          <p:cNvPr id="19459" name="Rectangle 3"/>
          <p:cNvSpPr>
            <a:spLocks noGrp="1" noChangeArrowheads="1"/>
          </p:cNvSpPr>
          <p:nvPr>
            <p:ph idx="1"/>
          </p:nvPr>
        </p:nvSpPr>
        <p:spPr>
          <a:xfrm>
            <a:off x="304800" y="914400"/>
            <a:ext cx="8610600" cy="5046663"/>
          </a:xfrm>
        </p:spPr>
        <p:txBody>
          <a:bodyPr/>
          <a:lstStyle/>
          <a:p>
            <a:endParaRPr lang="en-US" sz="2000" b="0" dirty="0" smtClean="0"/>
          </a:p>
          <a:p>
            <a:r>
              <a:rPr lang="en-US" sz="2000" dirty="0" smtClean="0"/>
              <a:t>PKI Review</a:t>
            </a:r>
          </a:p>
          <a:p>
            <a:pPr lvl="1"/>
            <a:r>
              <a:rPr lang="en-US" dirty="0" smtClean="0"/>
              <a:t>A PKI Credential consists of a certificate and private key.</a:t>
            </a:r>
          </a:p>
          <a:p>
            <a:pPr lvl="1"/>
            <a:r>
              <a:rPr lang="en-US" dirty="0" smtClean="0"/>
              <a:t>Private key is kept “safe” and is used for proving ownership of the certificate (public information).</a:t>
            </a:r>
          </a:p>
          <a:p>
            <a:r>
              <a:rPr lang="en-US" sz="2000" dirty="0" smtClean="0"/>
              <a:t>Federated Query </a:t>
            </a:r>
            <a:r>
              <a:rPr lang="en-US" sz="2000" dirty="0" err="1" smtClean="0"/>
              <a:t>Usecase</a:t>
            </a:r>
            <a:endParaRPr lang="en-US" sz="2000" dirty="0" smtClean="0"/>
          </a:p>
          <a:p>
            <a:pPr lvl="1"/>
            <a:r>
              <a:rPr lang="en-US" sz="2000" dirty="0" smtClean="0"/>
              <a:t>How would a federated query service, query other data services on a user’s behalf when it does not have the user’s private key?</a:t>
            </a:r>
          </a:p>
          <a:p>
            <a:pPr lvl="1"/>
            <a:endParaRPr lang="en-US" sz="2000" dirty="0" smtClean="0"/>
          </a:p>
          <a:p>
            <a:pPr lvl="1"/>
            <a:endParaRPr lang="en-US" sz="2000" dirty="0" smtClean="0"/>
          </a:p>
          <a:p>
            <a:pPr lvl="1"/>
            <a:endParaRPr lang="en-US" sz="2000" dirty="0" smtClean="0"/>
          </a:p>
          <a:p>
            <a:pPr lvl="1"/>
            <a:endParaRPr lang="en-US" sz="2000" dirty="0" smtClean="0"/>
          </a:p>
        </p:txBody>
      </p:sp>
      <p:sp>
        <p:nvSpPr>
          <p:cNvPr id="4" name="Rounded Rectangle 3"/>
          <p:cNvSpPr/>
          <p:nvPr/>
        </p:nvSpPr>
        <p:spPr>
          <a:xfrm>
            <a:off x="3962400" y="4648200"/>
            <a:ext cx="1447800" cy="914400"/>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smtClean="0">
                <a:solidFill>
                  <a:schemeClr val="tx1"/>
                </a:solidFill>
              </a:rPr>
              <a:t>Federated</a:t>
            </a:r>
          </a:p>
          <a:p>
            <a:pPr algn="ctr"/>
            <a:r>
              <a:rPr lang="en-US" dirty="0" smtClean="0">
                <a:solidFill>
                  <a:schemeClr val="tx1"/>
                </a:solidFill>
              </a:rPr>
              <a:t>Query</a:t>
            </a:r>
          </a:p>
          <a:p>
            <a:pPr algn="ctr"/>
            <a:r>
              <a:rPr lang="en-US" dirty="0" smtClean="0">
                <a:solidFill>
                  <a:schemeClr val="tx1"/>
                </a:solidFill>
              </a:rPr>
              <a:t>Service</a:t>
            </a:r>
            <a:endParaRPr lang="en-US" dirty="0">
              <a:solidFill>
                <a:schemeClr val="tx1"/>
              </a:solidFill>
            </a:endParaRPr>
          </a:p>
        </p:txBody>
      </p:sp>
      <p:sp>
        <p:nvSpPr>
          <p:cNvPr id="5" name="Rounded Rectangle 4"/>
          <p:cNvSpPr/>
          <p:nvPr/>
        </p:nvSpPr>
        <p:spPr>
          <a:xfrm>
            <a:off x="6629400" y="4038600"/>
            <a:ext cx="1447800" cy="914400"/>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smtClean="0">
                <a:solidFill>
                  <a:schemeClr val="tx1"/>
                </a:solidFill>
              </a:rPr>
              <a:t>Data</a:t>
            </a:r>
          </a:p>
          <a:p>
            <a:pPr algn="ctr"/>
            <a:r>
              <a:rPr lang="en-US" dirty="0" smtClean="0">
                <a:solidFill>
                  <a:schemeClr val="tx1"/>
                </a:solidFill>
              </a:rPr>
              <a:t>Service</a:t>
            </a:r>
            <a:endParaRPr lang="en-US" dirty="0">
              <a:solidFill>
                <a:schemeClr val="tx1"/>
              </a:solidFill>
            </a:endParaRPr>
          </a:p>
        </p:txBody>
      </p:sp>
      <p:sp>
        <p:nvSpPr>
          <p:cNvPr id="6" name="Rounded Rectangle 5"/>
          <p:cNvSpPr/>
          <p:nvPr/>
        </p:nvSpPr>
        <p:spPr>
          <a:xfrm>
            <a:off x="6629400" y="5257800"/>
            <a:ext cx="1447800" cy="914400"/>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smtClean="0">
                <a:solidFill>
                  <a:schemeClr val="tx1"/>
                </a:solidFill>
              </a:rPr>
              <a:t>Data</a:t>
            </a:r>
          </a:p>
          <a:p>
            <a:pPr algn="ctr"/>
            <a:r>
              <a:rPr lang="en-US" dirty="0" smtClean="0">
                <a:solidFill>
                  <a:schemeClr val="tx1"/>
                </a:solidFill>
              </a:rPr>
              <a:t>Service</a:t>
            </a:r>
            <a:endParaRPr lang="en-US" dirty="0">
              <a:solidFill>
                <a:schemeClr val="tx1"/>
              </a:solidFill>
            </a:endParaRPr>
          </a:p>
        </p:txBody>
      </p:sp>
      <p:pic>
        <p:nvPicPr>
          <p:cNvPr id="7" name="Picture 6"/>
          <p:cNvPicPr>
            <a:picLocks noChangeAspect="1"/>
          </p:cNvPicPr>
          <p:nvPr/>
        </p:nvPicPr>
        <p:blipFill>
          <a:blip r:embed="rId3"/>
          <a:stretch>
            <a:fillRect/>
          </a:stretch>
        </p:blipFill>
        <p:spPr>
          <a:xfrm>
            <a:off x="990600" y="4038600"/>
            <a:ext cx="982713" cy="2362200"/>
          </a:xfrm>
          <a:prstGeom prst="rect">
            <a:avLst/>
          </a:prstGeom>
        </p:spPr>
      </p:pic>
      <p:sp>
        <p:nvSpPr>
          <p:cNvPr id="8" name="Right Arrow 7"/>
          <p:cNvSpPr/>
          <p:nvPr/>
        </p:nvSpPr>
        <p:spPr>
          <a:xfrm>
            <a:off x="2667000" y="4876800"/>
            <a:ext cx="978408" cy="484632"/>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9" name="Right Arrow 8"/>
          <p:cNvSpPr/>
          <p:nvPr/>
        </p:nvSpPr>
        <p:spPr>
          <a:xfrm>
            <a:off x="5574792" y="4495800"/>
            <a:ext cx="1054608" cy="484632"/>
          </a:xfrm>
          <a:prstGeom prst="rightArrow">
            <a:avLst/>
          </a:prstGeom>
          <a:scene3d>
            <a:camera prst="orthographicFront">
              <a:rot lat="0" lon="0" rev="900000"/>
            </a:camera>
            <a:lightRig rig="threePt" dir="t">
              <a:rot lat="0" lon="0" rev="1200000"/>
            </a:lightRig>
          </a:scene3d>
          <a:sp3d>
            <a:bevelT w="63500" h="254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10" name="Right Arrow 9"/>
          <p:cNvSpPr/>
          <p:nvPr/>
        </p:nvSpPr>
        <p:spPr>
          <a:xfrm>
            <a:off x="5562600" y="5306568"/>
            <a:ext cx="1066800" cy="484632"/>
          </a:xfrm>
          <a:prstGeom prst="rightArrow">
            <a:avLst/>
          </a:prstGeom>
          <a:scene3d>
            <a:camera prst="orthographicFront">
              <a:rot lat="0" lon="0" rev="20699999"/>
            </a:camera>
            <a:lightRig rig="threePt" dir="t">
              <a:rot lat="0" lon="0" rev="1200000"/>
            </a:lightRig>
          </a:scene3d>
          <a:sp3d>
            <a:bevelT w="63500" h="254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pic>
        <p:nvPicPr>
          <p:cNvPr id="13" name="Picture 12"/>
          <p:cNvPicPr>
            <a:picLocks noChangeAspect="1"/>
          </p:cNvPicPr>
          <p:nvPr/>
        </p:nvPicPr>
        <p:blipFill>
          <a:blip r:embed="rId4"/>
          <a:stretch>
            <a:fillRect/>
          </a:stretch>
        </p:blipFill>
        <p:spPr>
          <a:xfrm>
            <a:off x="1752600" y="5334000"/>
            <a:ext cx="852115" cy="838199"/>
          </a:xfrm>
          <a:prstGeom prst="rect">
            <a:avLst/>
          </a:prstGeom>
        </p:spPr>
      </p:pic>
    </p:spTree>
  </p:cSld>
  <p:clrMapOvr>
    <a:masterClrMapping/>
  </p:clrMapOvr>
  <p:transition advClick="0"/>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21" name="Picture 20" descr="Image131.png"/>
          <p:cNvPicPr>
            <a:picLocks noChangeAspect="1"/>
          </p:cNvPicPr>
          <p:nvPr/>
        </p:nvPicPr>
        <p:blipFill>
          <a:blip r:embed="rId2"/>
          <a:stretch>
            <a:fillRect/>
          </a:stretch>
        </p:blipFill>
        <p:spPr>
          <a:xfrm>
            <a:off x="76200" y="2057400"/>
            <a:ext cx="4648200" cy="2896322"/>
          </a:xfrm>
          <a:prstGeom prst="rect">
            <a:avLst/>
          </a:prstGeom>
        </p:spPr>
      </p:pic>
      <p:sp>
        <p:nvSpPr>
          <p:cNvPr id="15362" name="Title 1"/>
          <p:cNvSpPr>
            <a:spLocks noGrp="1"/>
          </p:cNvSpPr>
          <p:nvPr>
            <p:ph type="title"/>
          </p:nvPr>
        </p:nvSpPr>
        <p:spPr>
          <a:xfrm>
            <a:off x="152400" y="0"/>
            <a:ext cx="7010400" cy="1143000"/>
          </a:xfrm>
        </p:spPr>
        <p:txBody>
          <a:bodyPr/>
          <a:lstStyle/>
          <a:p>
            <a:r>
              <a:rPr lang="en-US" sz="2400" dirty="0" smtClean="0">
                <a:ea typeface="ＭＳ Ｐゴシック" charset="-128"/>
                <a:cs typeface="ＭＳ Ｐゴシック" charset="-128"/>
              </a:rPr>
              <a:t>Authentication Service/Dorian Metadata</a:t>
            </a:r>
            <a:endParaRPr lang="en-US" sz="2400" dirty="0">
              <a:ea typeface="ＭＳ Ｐゴシック" charset="-128"/>
              <a:cs typeface="ＭＳ Ｐゴシック" charset="-128"/>
            </a:endParaRPr>
          </a:p>
        </p:txBody>
      </p:sp>
      <p:pic>
        <p:nvPicPr>
          <p:cNvPr id="7" name="Picture 4" descr="dorianSplash"/>
          <p:cNvPicPr>
            <a:picLocks noChangeAspect="1" noChangeArrowheads="1"/>
          </p:cNvPicPr>
          <p:nvPr/>
        </p:nvPicPr>
        <p:blipFill>
          <a:blip r:embed="rId3"/>
          <a:srcRect/>
          <a:stretch>
            <a:fillRect/>
          </a:stretch>
        </p:blipFill>
        <p:spPr bwMode="auto">
          <a:xfrm>
            <a:off x="6705600" y="3733800"/>
            <a:ext cx="2011680" cy="1676400"/>
          </a:xfrm>
          <a:prstGeom prst="rect">
            <a:avLst/>
          </a:prstGeom>
          <a:noFill/>
          <a:ln w="9525">
            <a:noFill/>
            <a:miter lim="800000"/>
            <a:headEnd/>
            <a:tailEnd/>
          </a:ln>
        </p:spPr>
      </p:pic>
      <p:grpSp>
        <p:nvGrpSpPr>
          <p:cNvPr id="2" name="Group 13"/>
          <p:cNvGrpSpPr/>
          <p:nvPr/>
        </p:nvGrpSpPr>
        <p:grpSpPr>
          <a:xfrm>
            <a:off x="6934200" y="1905000"/>
            <a:ext cx="1524000" cy="1295400"/>
            <a:chOff x="7010400" y="2057400"/>
            <a:chExt cx="1524000" cy="1295400"/>
          </a:xfrm>
        </p:grpSpPr>
        <p:sp>
          <p:nvSpPr>
            <p:cNvPr id="11" name="Rounded Rectangle 10"/>
            <p:cNvSpPr/>
            <p:nvPr/>
          </p:nvSpPr>
          <p:spPr>
            <a:xfrm>
              <a:off x="7010400" y="2057400"/>
              <a:ext cx="1524000" cy="1295400"/>
            </a:xfrm>
            <a:prstGeom prst="roundRect">
              <a:avLst/>
            </a:prstGeom>
          </p:spPr>
          <p:style>
            <a:lnRef idx="0">
              <a:schemeClr val="accent1"/>
            </a:lnRef>
            <a:fillRef idx="3">
              <a:schemeClr val="accent1"/>
            </a:fillRef>
            <a:effectRef idx="3">
              <a:schemeClr val="accent1"/>
            </a:effectRef>
            <a:fontRef idx="minor">
              <a:schemeClr val="lt1"/>
            </a:fontRef>
          </p:style>
          <p:txBody>
            <a:bodyPr rtlCol="0" anchor="t"/>
            <a:lstStyle/>
            <a:p>
              <a:pPr algn="ctr"/>
              <a:r>
                <a:rPr lang="en-US" sz="1200" b="1" dirty="0" smtClean="0">
                  <a:solidFill>
                    <a:srgbClr val="000000"/>
                  </a:solidFill>
                </a:rPr>
                <a:t>Authentication Service</a:t>
              </a:r>
              <a:endParaRPr lang="en-US" sz="1200" b="1" dirty="0">
                <a:solidFill>
                  <a:srgbClr val="000000"/>
                </a:solidFill>
              </a:endParaRPr>
            </a:p>
          </p:txBody>
        </p:sp>
        <p:pic>
          <p:nvPicPr>
            <p:cNvPr id="13" name="Picture 12"/>
            <p:cNvPicPr>
              <a:picLocks noChangeAspect="1"/>
            </p:cNvPicPr>
            <p:nvPr/>
          </p:nvPicPr>
          <p:blipFill>
            <a:blip r:embed="rId4"/>
            <a:stretch>
              <a:fillRect/>
            </a:stretch>
          </p:blipFill>
          <p:spPr>
            <a:xfrm>
              <a:off x="7162800" y="2590800"/>
              <a:ext cx="1257961" cy="609600"/>
            </a:xfrm>
            <a:prstGeom prst="rect">
              <a:avLst/>
            </a:prstGeom>
          </p:spPr>
        </p:pic>
      </p:grpSp>
      <p:sp>
        <p:nvSpPr>
          <p:cNvPr id="8" name="Rounded Rectangle 7"/>
          <p:cNvSpPr/>
          <p:nvPr/>
        </p:nvSpPr>
        <p:spPr>
          <a:xfrm>
            <a:off x="152400" y="1295400"/>
            <a:ext cx="8686800" cy="304800"/>
          </a:xfrm>
          <a:prstGeom prst="roundRect">
            <a:avLst/>
          </a:prstGeom>
          <a:noFill/>
          <a:ln w="12700">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smtClean="0">
                <a:solidFill>
                  <a:srgbClr val="000000"/>
                </a:solidFill>
              </a:rPr>
              <a:t>Selecting an organization/identity provider will then determine the required authentication method.</a:t>
            </a:r>
            <a:endParaRPr lang="en-US" sz="1400" b="1" dirty="0">
              <a:solidFill>
                <a:srgbClr val="000000"/>
              </a:solidFill>
            </a:endParaRPr>
          </a:p>
        </p:txBody>
      </p:sp>
      <p:cxnSp>
        <p:nvCxnSpPr>
          <p:cNvPr id="10" name="Straight Arrow Connector 9"/>
          <p:cNvCxnSpPr/>
          <p:nvPr/>
        </p:nvCxnSpPr>
        <p:spPr>
          <a:xfrm flipV="1">
            <a:off x="4572000" y="2286000"/>
            <a:ext cx="2286000" cy="1524000"/>
          </a:xfrm>
          <a:prstGeom prst="straightConnector1">
            <a:avLst/>
          </a:prstGeom>
          <a:ln w="38100">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rot="19586941">
            <a:off x="4665765" y="2748844"/>
            <a:ext cx="2008520" cy="246221"/>
          </a:xfrm>
          <a:prstGeom prst="rect">
            <a:avLst/>
          </a:prstGeom>
          <a:noFill/>
        </p:spPr>
        <p:txBody>
          <a:bodyPr wrap="none" rtlCol="0">
            <a:spAutoFit/>
          </a:bodyPr>
          <a:lstStyle/>
          <a:p>
            <a:r>
              <a:rPr lang="en-US" sz="1000" b="1" dirty="0" smtClean="0"/>
              <a:t>How do I authenticate to you?</a:t>
            </a:r>
            <a:endParaRPr lang="en-US" sz="1000" b="1" dirty="0"/>
          </a:p>
        </p:txBody>
      </p:sp>
      <p:cxnSp>
        <p:nvCxnSpPr>
          <p:cNvPr id="17" name="Straight Arrow Connector 16"/>
          <p:cNvCxnSpPr/>
          <p:nvPr/>
        </p:nvCxnSpPr>
        <p:spPr>
          <a:xfrm rot="10800000" flipV="1">
            <a:off x="4648200" y="2895600"/>
            <a:ext cx="2286000" cy="1295400"/>
          </a:xfrm>
          <a:prstGeom prst="straightConnector1">
            <a:avLst/>
          </a:prstGeom>
          <a:ln w="38100">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20" name="TextBox 19"/>
          <p:cNvSpPr txBox="1"/>
          <p:nvPr/>
        </p:nvSpPr>
        <p:spPr>
          <a:xfrm rot="19749602">
            <a:off x="4537516" y="3131837"/>
            <a:ext cx="2714217" cy="246221"/>
          </a:xfrm>
          <a:prstGeom prst="rect">
            <a:avLst/>
          </a:prstGeom>
          <a:noFill/>
        </p:spPr>
        <p:txBody>
          <a:bodyPr wrap="none" rtlCol="0">
            <a:spAutoFit/>
          </a:bodyPr>
          <a:lstStyle/>
          <a:p>
            <a:r>
              <a:rPr lang="en-US" sz="1000" b="1" dirty="0" smtClean="0"/>
              <a:t>Authentication </a:t>
            </a:r>
            <a:r>
              <a:rPr lang="en-US" sz="1000" b="1" dirty="0" err="1" smtClean="0"/>
              <a:t>Profile(UserId</a:t>
            </a:r>
            <a:r>
              <a:rPr lang="en-US" sz="1000" b="1" dirty="0" smtClean="0"/>
              <a:t>/Password)</a:t>
            </a:r>
            <a:endParaRPr lang="en-US" sz="1000" b="1" dirty="0"/>
          </a:p>
        </p:txBody>
      </p:sp>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a:lstStyle/>
          <a:p>
            <a:r>
              <a:rPr lang="en-US" dirty="0" smtClean="0">
                <a:ea typeface="ＭＳ Ｐゴシック" charset="-128"/>
                <a:cs typeface="ＭＳ Ｐゴシック" charset="-128"/>
              </a:rPr>
              <a:t>Dorian Administrators</a:t>
            </a:r>
            <a:endParaRPr lang="en-US" dirty="0">
              <a:ea typeface="ＭＳ Ｐゴシック" charset="-128"/>
              <a:cs typeface="ＭＳ Ｐゴシック" charset="-128"/>
            </a:endParaRPr>
          </a:p>
        </p:txBody>
      </p:sp>
      <p:sp>
        <p:nvSpPr>
          <p:cNvPr id="15363" name="Content Placeholder 2"/>
          <p:cNvSpPr>
            <a:spLocks noGrp="1"/>
          </p:cNvSpPr>
          <p:nvPr>
            <p:ph idx="1"/>
          </p:nvPr>
        </p:nvSpPr>
        <p:spPr>
          <a:xfrm>
            <a:off x="228600" y="1371600"/>
            <a:ext cx="4419600" cy="4953000"/>
          </a:xfrm>
        </p:spPr>
        <p:txBody>
          <a:bodyPr/>
          <a:lstStyle/>
          <a:p>
            <a:r>
              <a:rPr lang="en-US" sz="2000" dirty="0" smtClean="0">
                <a:cs typeface="ＭＳ Ｐゴシック" charset="-128"/>
              </a:rPr>
              <a:t>Dorian maintains a list of users that are able to administrate the identity federation components of Dorian.</a:t>
            </a:r>
          </a:p>
          <a:p>
            <a:r>
              <a:rPr lang="en-US" sz="2000" dirty="0" smtClean="0">
                <a:cs typeface="ＭＳ Ｐゴシック" charset="-128"/>
              </a:rPr>
              <a:t>User in this list are MUST have active accounts with Dorian.</a:t>
            </a:r>
          </a:p>
          <a:p>
            <a:r>
              <a:rPr lang="en-US" sz="2000" dirty="0" smtClean="0">
                <a:cs typeface="ＭＳ Ｐゴシック" charset="-128"/>
              </a:rPr>
              <a:t>Users in this list CANNOT administer the Dorian Identity Provider, they must be specified as an administrator of that separately.</a:t>
            </a:r>
          </a:p>
          <a:p>
            <a:endParaRPr lang="en-US" sz="2000" dirty="0" smtClean="0">
              <a:cs typeface="ＭＳ Ｐゴシック" charset="-128"/>
            </a:endParaRPr>
          </a:p>
          <a:p>
            <a:endParaRPr lang="en-US" sz="2000" dirty="0" smtClean="0">
              <a:ea typeface="ＭＳ Ｐゴシック" charset="-128"/>
              <a:cs typeface="ＭＳ Ｐゴシック" charset="-128"/>
            </a:endParaRPr>
          </a:p>
          <a:p>
            <a:endParaRPr lang="en-US" sz="2400" b="0" dirty="0">
              <a:ea typeface="ＭＳ Ｐゴシック" charset="-128"/>
              <a:cs typeface="ＭＳ Ｐゴシック" charset="-128"/>
            </a:endParaRPr>
          </a:p>
        </p:txBody>
      </p:sp>
      <p:pic>
        <p:nvPicPr>
          <p:cNvPr id="4" name="Picture 3"/>
          <p:cNvPicPr>
            <a:picLocks noChangeAspect="1"/>
          </p:cNvPicPr>
          <p:nvPr/>
        </p:nvPicPr>
        <p:blipFill>
          <a:blip r:embed="rId2"/>
          <a:stretch>
            <a:fillRect/>
          </a:stretch>
        </p:blipFill>
        <p:spPr>
          <a:xfrm>
            <a:off x="4876800" y="1752600"/>
            <a:ext cx="4114800" cy="2686346"/>
          </a:xfrm>
          <a:prstGeom prst="rect">
            <a:avLst/>
          </a:prstGeom>
        </p:spPr>
      </p:pic>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a:xfrm>
            <a:off x="0" y="76200"/>
            <a:ext cx="6400800" cy="914400"/>
          </a:xfrm>
        </p:spPr>
        <p:txBody>
          <a:bodyPr/>
          <a:lstStyle/>
          <a:p>
            <a:pPr eaLnBrk="1" hangingPunct="1"/>
            <a:r>
              <a:rPr lang="en-US" dirty="0" smtClean="0">
                <a:ea typeface="Arial" charset="0"/>
                <a:cs typeface="Arial" charset="0"/>
              </a:rPr>
              <a:t>Federation Auditing</a:t>
            </a:r>
            <a:endParaRPr lang="en-US" dirty="0">
              <a:ea typeface="Arial" charset="0"/>
              <a:cs typeface="Arial" charset="0"/>
            </a:endParaRPr>
          </a:p>
        </p:txBody>
      </p:sp>
      <p:sp>
        <p:nvSpPr>
          <p:cNvPr id="59395" name="Rectangle 3"/>
          <p:cNvSpPr>
            <a:spLocks noGrp="1" noChangeArrowheads="1"/>
          </p:cNvSpPr>
          <p:nvPr>
            <p:ph type="body" sz="half" idx="1"/>
          </p:nvPr>
        </p:nvSpPr>
        <p:spPr>
          <a:xfrm>
            <a:off x="76200" y="1371600"/>
            <a:ext cx="5638800" cy="4953000"/>
          </a:xfrm>
        </p:spPr>
        <p:txBody>
          <a:bodyPr/>
          <a:lstStyle/>
          <a:p>
            <a:pPr marL="0" indent="0" eaLnBrk="1" hangingPunct="1">
              <a:buClr>
                <a:srgbClr val="2D2D8A"/>
              </a:buClr>
            </a:pPr>
            <a:r>
              <a:rPr lang="en-US" sz="1800" dirty="0" smtClean="0">
                <a:ea typeface="Arial" charset="0"/>
                <a:cs typeface="Arial" charset="0"/>
              </a:rPr>
              <a:t> Dorian </a:t>
            </a:r>
            <a:r>
              <a:rPr lang="en-US" dirty="0" smtClean="0">
                <a:ea typeface="Arial" charset="0"/>
                <a:cs typeface="Arial" charset="0"/>
              </a:rPr>
              <a:t>allows administrators to perform and audit across all federation auditing information maintained by the system.</a:t>
            </a:r>
            <a:endParaRPr lang="en-US" sz="1600" dirty="0" smtClean="0">
              <a:ea typeface="Arial" charset="0"/>
              <a:cs typeface="Arial" charset="0"/>
            </a:endParaRPr>
          </a:p>
          <a:p>
            <a:pPr lvl="1" eaLnBrk="1" hangingPunct="1"/>
            <a:endParaRPr lang="en-US" sz="1800" dirty="0" smtClean="0">
              <a:latin typeface="Tahoma" charset="0"/>
            </a:endParaRPr>
          </a:p>
          <a:p>
            <a:pPr lvl="1" eaLnBrk="1" hangingPunct="1"/>
            <a:endParaRPr lang="en-US" sz="1400" b="1" dirty="0">
              <a:latin typeface="Tahoma" charset="0"/>
            </a:endParaRPr>
          </a:p>
        </p:txBody>
      </p:sp>
      <p:pic>
        <p:nvPicPr>
          <p:cNvPr id="4" name="Picture 3" descr="Image137.png"/>
          <p:cNvPicPr>
            <a:picLocks noChangeAspect="1"/>
          </p:cNvPicPr>
          <p:nvPr/>
        </p:nvPicPr>
        <p:blipFill>
          <a:blip r:embed="rId3"/>
          <a:stretch>
            <a:fillRect/>
          </a:stretch>
        </p:blipFill>
        <p:spPr>
          <a:xfrm>
            <a:off x="6172200" y="1295400"/>
            <a:ext cx="2743200" cy="5090473"/>
          </a:xfrm>
          <a:prstGeom prst="rect">
            <a:avLst/>
          </a:prstGeom>
        </p:spPr>
      </p:pic>
      <p:pic>
        <p:nvPicPr>
          <p:cNvPr id="5" name="Picture 4"/>
          <p:cNvPicPr>
            <a:picLocks noChangeAspect="1"/>
          </p:cNvPicPr>
          <p:nvPr/>
        </p:nvPicPr>
        <p:blipFill>
          <a:blip r:embed="rId4"/>
          <a:stretch>
            <a:fillRect/>
          </a:stretch>
        </p:blipFill>
        <p:spPr>
          <a:xfrm>
            <a:off x="228600" y="2362200"/>
            <a:ext cx="5815946" cy="3886200"/>
          </a:xfrm>
          <a:prstGeom prst="rect">
            <a:avLst/>
          </a:prstGeom>
        </p:spPr>
      </p:pic>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9395" name="Rectangle 3"/>
          <p:cNvSpPr>
            <a:spLocks noGrp="1" noChangeArrowheads="1"/>
          </p:cNvSpPr>
          <p:nvPr>
            <p:ph type="body" sz="half" idx="1"/>
          </p:nvPr>
        </p:nvSpPr>
        <p:spPr>
          <a:xfrm>
            <a:off x="76200" y="1371600"/>
            <a:ext cx="5638800" cy="4953000"/>
          </a:xfrm>
        </p:spPr>
        <p:txBody>
          <a:bodyPr/>
          <a:lstStyle/>
          <a:p>
            <a:pPr lvl="1" eaLnBrk="1" hangingPunct="1"/>
            <a:endParaRPr lang="en-US" sz="1800" dirty="0" smtClean="0">
              <a:latin typeface="Tahoma" charset="0"/>
            </a:endParaRPr>
          </a:p>
          <a:p>
            <a:pPr lvl="1" eaLnBrk="1" hangingPunct="1"/>
            <a:endParaRPr lang="en-US" sz="1400" b="1" dirty="0">
              <a:latin typeface="Tahoma" charset="0"/>
            </a:endParaRPr>
          </a:p>
        </p:txBody>
      </p:sp>
      <p:sp>
        <p:nvSpPr>
          <p:cNvPr id="4" name="TextBox 3"/>
          <p:cNvSpPr txBox="1"/>
          <p:nvPr/>
        </p:nvSpPr>
        <p:spPr>
          <a:xfrm>
            <a:off x="1219200" y="2895600"/>
            <a:ext cx="7173759" cy="830997"/>
          </a:xfrm>
          <a:prstGeom prst="rect">
            <a:avLst/>
          </a:prstGeom>
          <a:noFill/>
        </p:spPr>
        <p:txBody>
          <a:bodyPr wrap="none" rtlCol="0">
            <a:spAutoFit/>
          </a:bodyPr>
          <a:lstStyle/>
          <a:p>
            <a:r>
              <a:rPr lang="en-US" sz="4800" b="1" dirty="0" smtClean="0">
                <a:solidFill>
                  <a:schemeClr val="accent6">
                    <a:lumMod val="75000"/>
                  </a:schemeClr>
                </a:solidFill>
              </a:rPr>
              <a:t>Dorian Identity Provider</a:t>
            </a:r>
            <a:endParaRPr lang="en-US" sz="4800" b="1" dirty="0">
              <a:solidFill>
                <a:schemeClr val="accent6">
                  <a:lumMod val="75000"/>
                </a:schemeClr>
              </a:solidFill>
            </a:endParaRPr>
          </a:p>
        </p:txBody>
      </p:sp>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pPr eaLnBrk="1" hangingPunct="1"/>
            <a:r>
              <a:rPr lang="en-US"/>
              <a:t>Dorian Identity Provider</a:t>
            </a:r>
          </a:p>
        </p:txBody>
      </p:sp>
      <p:sp>
        <p:nvSpPr>
          <p:cNvPr id="30723" name="Rectangle 3"/>
          <p:cNvSpPr>
            <a:spLocks noGrp="1" noChangeArrowheads="1"/>
          </p:cNvSpPr>
          <p:nvPr>
            <p:ph type="body" sz="half" idx="1"/>
          </p:nvPr>
        </p:nvSpPr>
        <p:spPr>
          <a:xfrm>
            <a:off x="304800" y="1516063"/>
            <a:ext cx="8248650" cy="4656137"/>
          </a:xfrm>
          <a:noFill/>
        </p:spPr>
        <p:txBody>
          <a:bodyPr/>
          <a:lstStyle/>
          <a:p>
            <a:pPr marL="0" indent="0" eaLnBrk="1" hangingPunct="1"/>
            <a:r>
              <a:rPr lang="en-US" sz="1800" b="0" dirty="0" smtClean="0"/>
              <a:t> </a:t>
            </a:r>
            <a:r>
              <a:rPr lang="en-US" sz="2000" dirty="0" smtClean="0"/>
              <a:t>Supports underserved users in a larger federated environment.</a:t>
            </a:r>
          </a:p>
          <a:p>
            <a:pPr marL="400050" lvl="1" indent="0" eaLnBrk="1" hangingPunct="1"/>
            <a:r>
              <a:rPr lang="en-US" b="0" dirty="0" smtClean="0"/>
              <a:t>Enables </a:t>
            </a:r>
            <a:r>
              <a:rPr lang="en-US" b="0" dirty="0"/>
              <a:t>developers, smaller groups, research labs, unaffiliated users, and other groups without an</a:t>
            </a:r>
            <a:r>
              <a:rPr lang="en-US" b="0" dirty="0" smtClean="0"/>
              <a:t> identity provider </a:t>
            </a:r>
            <a:r>
              <a:rPr lang="en-US" b="0" dirty="0"/>
              <a:t>to use Dorian as their</a:t>
            </a:r>
            <a:r>
              <a:rPr lang="en-US" b="0" dirty="0" smtClean="0"/>
              <a:t> identity provider.</a:t>
            </a:r>
          </a:p>
          <a:p>
            <a:pPr marL="0" indent="0" eaLnBrk="1" hangingPunct="1"/>
            <a:r>
              <a:rPr lang="en-US" sz="1800" b="0" dirty="0" smtClean="0"/>
              <a:t> </a:t>
            </a:r>
            <a:r>
              <a:rPr lang="en-US" sz="2000" dirty="0" smtClean="0"/>
              <a:t>Convenient for small/test environments</a:t>
            </a:r>
          </a:p>
          <a:p>
            <a:pPr marL="400050" lvl="1" indent="0" eaLnBrk="1" hangingPunct="1"/>
            <a:r>
              <a:rPr lang="en-US" dirty="0" smtClean="0"/>
              <a:t> Multiple identity providers/federation is not desired</a:t>
            </a:r>
          </a:p>
          <a:p>
            <a:pPr marL="400050" lvl="1" indent="0" eaLnBrk="1" hangingPunct="1"/>
            <a:r>
              <a:rPr lang="en-US" dirty="0" smtClean="0"/>
              <a:t> Quickly stand up an account management system with all the benefits of the Dorian federation system.</a:t>
            </a:r>
          </a:p>
          <a:p>
            <a:pPr marL="0" indent="0" eaLnBrk="1" hangingPunct="1"/>
            <a:r>
              <a:rPr lang="en-US" dirty="0" smtClean="0"/>
              <a:t> </a:t>
            </a:r>
            <a:r>
              <a:rPr lang="en-US" sz="2000" dirty="0" smtClean="0"/>
              <a:t>Implement Authentication Service Interface</a:t>
            </a:r>
          </a:p>
          <a:p>
            <a:pPr marL="400050" lvl="1" indent="0" eaLnBrk="1" hangingPunct="1"/>
            <a:r>
              <a:rPr lang="en-US" dirty="0" smtClean="0"/>
              <a:t> Behaves like any other Authentication Service / Identity Provider.</a:t>
            </a:r>
          </a:p>
          <a:p>
            <a:pPr marL="400050" lvl="1" indent="0" eaLnBrk="1" hangingPunct="1"/>
            <a:r>
              <a:rPr lang="en-US" dirty="0" smtClean="0"/>
              <a:t> Work seamlessly with all the standard Authentication Service clients.</a:t>
            </a:r>
          </a:p>
          <a:p>
            <a:pPr marL="0" indent="0" eaLnBrk="1" hangingPunct="1"/>
            <a:r>
              <a:rPr lang="en-US" dirty="0" smtClean="0"/>
              <a:t> </a:t>
            </a:r>
            <a:r>
              <a:rPr lang="en-US" sz="2000" dirty="0" smtClean="0"/>
              <a:t>Federal </a:t>
            </a:r>
            <a:r>
              <a:rPr lang="en-US" sz="2000" dirty="0" err="1" smtClean="0"/>
              <a:t>e</a:t>
            </a:r>
            <a:r>
              <a:rPr lang="en-US" sz="2000" dirty="0" smtClean="0"/>
              <a:t>-Authentication Compliant</a:t>
            </a:r>
          </a:p>
          <a:p>
            <a:pPr marL="400050" lvl="1" indent="0" eaLnBrk="1" hangingPunct="1"/>
            <a:r>
              <a:rPr lang="en-US" dirty="0" smtClean="0"/>
              <a:t> Level 1 and Level 2 Compliant</a:t>
            </a:r>
          </a:p>
        </p:txBody>
      </p:sp>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a:xfrm>
            <a:off x="76200" y="0"/>
            <a:ext cx="6858000" cy="1066800"/>
          </a:xfrm>
        </p:spPr>
        <p:txBody>
          <a:bodyPr/>
          <a:lstStyle/>
          <a:p>
            <a:pPr eaLnBrk="1" hangingPunct="1"/>
            <a:r>
              <a:rPr lang="en-US" dirty="0" smtClean="0"/>
              <a:t>Registration</a:t>
            </a:r>
            <a:endParaRPr lang="en-US" dirty="0"/>
          </a:p>
        </p:txBody>
      </p:sp>
      <p:sp>
        <p:nvSpPr>
          <p:cNvPr id="31747" name="Rectangle 3"/>
          <p:cNvSpPr>
            <a:spLocks noGrp="1" noChangeArrowheads="1"/>
          </p:cNvSpPr>
          <p:nvPr>
            <p:ph type="body" sz="half" idx="1"/>
          </p:nvPr>
        </p:nvSpPr>
        <p:spPr>
          <a:xfrm>
            <a:off x="152400" y="1447801"/>
            <a:ext cx="5181600" cy="4724400"/>
          </a:xfrm>
          <a:noFill/>
        </p:spPr>
        <p:txBody>
          <a:bodyPr/>
          <a:lstStyle/>
          <a:p>
            <a:pPr marL="0" indent="0" eaLnBrk="1" hangingPunct="1"/>
            <a:r>
              <a:rPr lang="en-US" sz="1800" b="0" dirty="0"/>
              <a:t>Potential Users obtain and account on the Dorian </a:t>
            </a:r>
            <a:r>
              <a:rPr lang="en-US" sz="1800" b="0" dirty="0" err="1"/>
              <a:t>IdP</a:t>
            </a:r>
            <a:r>
              <a:rPr lang="en-US" sz="1800" b="0" dirty="0"/>
              <a:t> by registering.</a:t>
            </a:r>
          </a:p>
          <a:p>
            <a:pPr marL="0" indent="0" eaLnBrk="1" hangingPunct="1"/>
            <a:r>
              <a:rPr lang="en-US" sz="1800" b="0" dirty="0"/>
              <a:t>Grid Service Interface provides a mechanism for registering with the Dorian </a:t>
            </a:r>
            <a:r>
              <a:rPr lang="en-US" sz="1800" b="0" dirty="0" err="1"/>
              <a:t>IdP</a:t>
            </a:r>
            <a:r>
              <a:rPr lang="en-US" sz="1800" b="0" dirty="0"/>
              <a:t> account.</a:t>
            </a:r>
            <a:endParaRPr lang="en-US" sz="1800" b="0" dirty="0" smtClean="0"/>
          </a:p>
          <a:p>
            <a:pPr marL="0" indent="0" eaLnBrk="1" hangingPunct="1"/>
            <a:r>
              <a:rPr lang="en-US" sz="1800" b="0" dirty="0" smtClean="0"/>
              <a:t>GAARDS </a:t>
            </a:r>
            <a:r>
              <a:rPr lang="en-US" sz="1800" b="0" dirty="0"/>
              <a:t>GUI provides graphical interface for registering with the Dorian </a:t>
            </a:r>
            <a:r>
              <a:rPr lang="en-US" sz="1800" b="0" dirty="0" err="1" smtClean="0"/>
              <a:t>IdP</a:t>
            </a:r>
            <a:endParaRPr lang="en-US" sz="1800" b="0" dirty="0" smtClean="0"/>
          </a:p>
          <a:p>
            <a:pPr marL="0" indent="0" eaLnBrk="1" hangingPunct="1"/>
            <a:r>
              <a:rPr lang="en-US" b="0" dirty="0" smtClean="0"/>
              <a:t> Registration can also be done using Dorian Client API</a:t>
            </a:r>
            <a:endParaRPr lang="en-US" sz="1800" b="0" dirty="0" smtClean="0"/>
          </a:p>
          <a:p>
            <a:pPr marL="0" indent="0" eaLnBrk="1" hangingPunct="1"/>
            <a:r>
              <a:rPr lang="en-US" sz="1800" b="0" dirty="0"/>
              <a:t>Account creation depends on how the Dorian </a:t>
            </a:r>
            <a:r>
              <a:rPr lang="en-US" sz="1800" b="0" dirty="0" err="1"/>
              <a:t>IdP</a:t>
            </a:r>
            <a:r>
              <a:rPr lang="en-US" sz="1800" b="0" dirty="0"/>
              <a:t> is configured</a:t>
            </a:r>
          </a:p>
          <a:p>
            <a:pPr lvl="1" eaLnBrk="1" hangingPunct="1"/>
            <a:r>
              <a:rPr lang="en-US" sz="1800" dirty="0"/>
              <a:t>Auto Creation</a:t>
            </a:r>
          </a:p>
          <a:p>
            <a:pPr lvl="1" eaLnBrk="1" hangingPunct="1"/>
            <a:r>
              <a:rPr lang="en-US" sz="1800" dirty="0"/>
              <a:t>Manual Creation</a:t>
            </a:r>
          </a:p>
          <a:p>
            <a:pPr marL="0" indent="0" eaLnBrk="1" hangingPunct="1">
              <a:lnSpc>
                <a:spcPct val="90000"/>
              </a:lnSpc>
              <a:buClr>
                <a:srgbClr val="003399"/>
              </a:buClr>
            </a:pPr>
            <a:r>
              <a:rPr lang="en-US" sz="1800" b="0" dirty="0"/>
              <a:t>Once Approved, registered users can authenticate (username, password) to the Dorian </a:t>
            </a:r>
            <a:r>
              <a:rPr lang="en-US" sz="1800" b="0" dirty="0" err="1"/>
              <a:t>IdP</a:t>
            </a:r>
            <a:r>
              <a:rPr lang="en-US" sz="1800" b="0" dirty="0"/>
              <a:t> to obtain a SAML Assertion which can then be used to create  a proxy.</a:t>
            </a:r>
          </a:p>
          <a:p>
            <a:pPr lvl="1" eaLnBrk="1" hangingPunct="1">
              <a:buFontTx/>
              <a:buNone/>
            </a:pPr>
            <a:endParaRPr lang="en-US" sz="1800" dirty="0"/>
          </a:p>
          <a:p>
            <a:pPr marL="0" indent="0" eaLnBrk="1" hangingPunct="1"/>
            <a:endParaRPr lang="en-US" sz="1400" dirty="0"/>
          </a:p>
          <a:p>
            <a:pPr lvl="1" eaLnBrk="1" hangingPunct="1"/>
            <a:endParaRPr lang="en-US" sz="1400" dirty="0"/>
          </a:p>
        </p:txBody>
      </p:sp>
      <p:pic>
        <p:nvPicPr>
          <p:cNvPr id="5" name="Picture 4"/>
          <p:cNvPicPr>
            <a:picLocks noChangeAspect="1"/>
          </p:cNvPicPr>
          <p:nvPr/>
        </p:nvPicPr>
        <p:blipFill>
          <a:blip r:embed="rId3"/>
          <a:stretch>
            <a:fillRect/>
          </a:stretch>
        </p:blipFill>
        <p:spPr>
          <a:xfrm>
            <a:off x="5334000" y="1905000"/>
            <a:ext cx="3646516" cy="3581400"/>
          </a:xfrm>
          <a:prstGeom prst="rect">
            <a:avLst/>
          </a:prstGeom>
        </p:spPr>
      </p:pic>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a:xfrm>
            <a:off x="0" y="76200"/>
            <a:ext cx="6400800" cy="914400"/>
          </a:xfrm>
        </p:spPr>
        <p:txBody>
          <a:bodyPr/>
          <a:lstStyle/>
          <a:p>
            <a:pPr eaLnBrk="1" hangingPunct="1"/>
            <a:r>
              <a:rPr lang="en-US" dirty="0" smtClean="0">
                <a:ea typeface="Arial" charset="0"/>
                <a:cs typeface="Arial" charset="0"/>
              </a:rPr>
              <a:t>Administrating User Accounts</a:t>
            </a:r>
            <a:endParaRPr lang="en-US" dirty="0">
              <a:ea typeface="Arial" charset="0"/>
              <a:cs typeface="Arial" charset="0"/>
            </a:endParaRPr>
          </a:p>
        </p:txBody>
      </p:sp>
      <p:sp>
        <p:nvSpPr>
          <p:cNvPr id="59395" name="Rectangle 3"/>
          <p:cNvSpPr>
            <a:spLocks noGrp="1" noChangeArrowheads="1"/>
          </p:cNvSpPr>
          <p:nvPr>
            <p:ph type="body" sz="half" idx="1"/>
          </p:nvPr>
        </p:nvSpPr>
        <p:spPr>
          <a:xfrm>
            <a:off x="0" y="1371600"/>
            <a:ext cx="4876800" cy="4953000"/>
          </a:xfrm>
        </p:spPr>
        <p:txBody>
          <a:bodyPr/>
          <a:lstStyle/>
          <a:p>
            <a:pPr marL="0" indent="0" eaLnBrk="1" hangingPunct="1">
              <a:buClr>
                <a:srgbClr val="2D2D8A"/>
              </a:buClr>
            </a:pPr>
            <a:r>
              <a:rPr lang="en-US" sz="1800" dirty="0" smtClean="0">
                <a:ea typeface="Arial" charset="0"/>
                <a:cs typeface="Arial" charset="0"/>
              </a:rPr>
              <a:t> Administrating Dorian </a:t>
            </a:r>
            <a:r>
              <a:rPr lang="en-US" sz="1800" dirty="0" err="1" smtClean="0">
                <a:ea typeface="Arial" charset="0"/>
                <a:cs typeface="Arial" charset="0"/>
              </a:rPr>
              <a:t>IdP</a:t>
            </a:r>
            <a:r>
              <a:rPr lang="en-US" sz="1800" dirty="0" smtClean="0">
                <a:ea typeface="Arial" charset="0"/>
                <a:cs typeface="Arial" charset="0"/>
              </a:rPr>
              <a:t> Accounts</a:t>
            </a:r>
          </a:p>
          <a:p>
            <a:pPr lvl="1" eaLnBrk="1" hangingPunct="1">
              <a:buClr>
                <a:srgbClr val="2D2D8A"/>
              </a:buClr>
            </a:pPr>
            <a:r>
              <a:rPr lang="en-US" sz="1600" dirty="0" smtClean="0">
                <a:ea typeface="Arial" charset="0"/>
                <a:cs typeface="Arial" charset="0"/>
              </a:rPr>
              <a:t>GAARDS UI</a:t>
            </a:r>
          </a:p>
          <a:p>
            <a:pPr lvl="1" eaLnBrk="1" hangingPunct="1">
              <a:buClr>
                <a:srgbClr val="2D2D8A"/>
              </a:buClr>
            </a:pPr>
            <a:r>
              <a:rPr lang="en-US" sz="1600" dirty="0" smtClean="0">
                <a:ea typeface="Arial" charset="0"/>
                <a:cs typeface="Arial" charset="0"/>
              </a:rPr>
              <a:t>Dorian Client API (Embed into applications)</a:t>
            </a:r>
          </a:p>
          <a:p>
            <a:pPr marL="0" indent="0" eaLnBrk="1" hangingPunct="1">
              <a:buClr>
                <a:srgbClr val="2D2D8A"/>
              </a:buClr>
            </a:pPr>
            <a:r>
              <a:rPr lang="en-US" dirty="0" smtClean="0">
                <a:ea typeface="Arial" charset="0"/>
                <a:cs typeface="Arial" charset="0"/>
              </a:rPr>
              <a:t> </a:t>
            </a:r>
            <a:r>
              <a:rPr lang="en-US" sz="1800" dirty="0" smtClean="0">
                <a:ea typeface="Arial" charset="0"/>
                <a:cs typeface="Arial" charset="0"/>
              </a:rPr>
              <a:t>Account Search</a:t>
            </a:r>
          </a:p>
          <a:p>
            <a:pPr marL="0" indent="0" eaLnBrk="1" hangingPunct="1">
              <a:buClr>
                <a:srgbClr val="2D2D8A"/>
              </a:buClr>
            </a:pPr>
            <a:endParaRPr lang="en-US" dirty="0" smtClean="0">
              <a:latin typeface="Tahoma" charset="0"/>
              <a:ea typeface="Arial" charset="0"/>
              <a:cs typeface="Arial" charset="0"/>
            </a:endParaRPr>
          </a:p>
          <a:p>
            <a:pPr marL="0" indent="0" eaLnBrk="1" hangingPunct="1">
              <a:buClr>
                <a:srgbClr val="2D2D8A"/>
              </a:buClr>
            </a:pPr>
            <a:endParaRPr lang="en-US" sz="1800" dirty="0" smtClean="0">
              <a:latin typeface="Tahoma" charset="0"/>
              <a:ea typeface="Arial" charset="0"/>
              <a:cs typeface="Arial" charset="0"/>
            </a:endParaRPr>
          </a:p>
          <a:p>
            <a:pPr marL="0" indent="0" eaLnBrk="1" hangingPunct="1">
              <a:buClr>
                <a:srgbClr val="2D2D8A"/>
              </a:buClr>
            </a:pPr>
            <a:endParaRPr lang="en-US" dirty="0" smtClean="0">
              <a:latin typeface="Tahoma" charset="0"/>
              <a:ea typeface="Arial" charset="0"/>
              <a:cs typeface="Arial" charset="0"/>
            </a:endParaRPr>
          </a:p>
          <a:p>
            <a:pPr marL="0" indent="0" eaLnBrk="1" hangingPunct="1">
              <a:buClr>
                <a:srgbClr val="2D2D8A"/>
              </a:buClr>
            </a:pPr>
            <a:endParaRPr lang="en-US" sz="1800" dirty="0" smtClean="0">
              <a:latin typeface="Tahoma" charset="0"/>
              <a:ea typeface="Arial" charset="0"/>
              <a:cs typeface="Arial" charset="0"/>
            </a:endParaRPr>
          </a:p>
          <a:p>
            <a:pPr marL="0" indent="0" eaLnBrk="1" hangingPunct="1">
              <a:buClr>
                <a:srgbClr val="2D2D8A"/>
              </a:buClr>
            </a:pPr>
            <a:endParaRPr lang="en-US" dirty="0" smtClean="0">
              <a:latin typeface="Tahoma" charset="0"/>
              <a:ea typeface="Arial" charset="0"/>
              <a:cs typeface="Arial" charset="0"/>
            </a:endParaRPr>
          </a:p>
          <a:p>
            <a:pPr lvl="1" eaLnBrk="1" hangingPunct="1"/>
            <a:endParaRPr lang="en-US" sz="1400" b="1" dirty="0">
              <a:latin typeface="Tahoma" charset="0"/>
            </a:endParaRPr>
          </a:p>
        </p:txBody>
      </p:sp>
      <p:pic>
        <p:nvPicPr>
          <p:cNvPr id="7" name="Picture 6"/>
          <p:cNvPicPr>
            <a:picLocks noChangeAspect="1"/>
          </p:cNvPicPr>
          <p:nvPr/>
        </p:nvPicPr>
        <p:blipFill>
          <a:blip r:embed="rId3"/>
          <a:stretch>
            <a:fillRect/>
          </a:stretch>
        </p:blipFill>
        <p:spPr>
          <a:xfrm>
            <a:off x="5029200" y="1828800"/>
            <a:ext cx="3911600" cy="3200400"/>
          </a:xfrm>
          <a:prstGeom prst="rect">
            <a:avLst/>
          </a:prstGeom>
        </p:spPr>
      </p:pic>
      <p:pic>
        <p:nvPicPr>
          <p:cNvPr id="10" name="Picture 9" descr="Image138.png"/>
          <p:cNvPicPr>
            <a:picLocks noChangeAspect="1"/>
          </p:cNvPicPr>
          <p:nvPr/>
        </p:nvPicPr>
        <p:blipFill>
          <a:blip r:embed="rId4"/>
          <a:stretch>
            <a:fillRect/>
          </a:stretch>
        </p:blipFill>
        <p:spPr>
          <a:xfrm>
            <a:off x="533400" y="2667000"/>
            <a:ext cx="4248150" cy="3811251"/>
          </a:xfrm>
          <a:prstGeom prst="rect">
            <a:avLst/>
          </a:prstGeom>
        </p:spPr>
      </p:pic>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a:xfrm>
            <a:off x="0" y="76200"/>
            <a:ext cx="6400800" cy="914400"/>
          </a:xfrm>
        </p:spPr>
        <p:txBody>
          <a:bodyPr/>
          <a:lstStyle/>
          <a:p>
            <a:pPr eaLnBrk="1" hangingPunct="1"/>
            <a:r>
              <a:rPr lang="en-US" dirty="0" smtClean="0">
                <a:ea typeface="Arial" charset="0"/>
                <a:cs typeface="Arial" charset="0"/>
              </a:rPr>
              <a:t>Dorian Identity Provider Account</a:t>
            </a:r>
            <a:endParaRPr lang="en-US" dirty="0">
              <a:ea typeface="Arial" charset="0"/>
              <a:cs typeface="Arial" charset="0"/>
            </a:endParaRPr>
          </a:p>
        </p:txBody>
      </p:sp>
      <p:sp>
        <p:nvSpPr>
          <p:cNvPr id="59395" name="Rectangle 3"/>
          <p:cNvSpPr>
            <a:spLocks noGrp="1" noChangeArrowheads="1"/>
          </p:cNvSpPr>
          <p:nvPr>
            <p:ph type="body" sz="half" idx="1"/>
          </p:nvPr>
        </p:nvSpPr>
        <p:spPr>
          <a:xfrm>
            <a:off x="0" y="1371600"/>
            <a:ext cx="4419600" cy="4953000"/>
          </a:xfrm>
        </p:spPr>
        <p:txBody>
          <a:bodyPr/>
          <a:lstStyle/>
          <a:p>
            <a:pPr marL="0" indent="0" eaLnBrk="1" hangingPunct="1">
              <a:buClr>
                <a:srgbClr val="2D2D8A"/>
              </a:buClr>
            </a:pPr>
            <a:r>
              <a:rPr lang="en-US" sz="1800" dirty="0" smtClean="0">
                <a:ea typeface="Arial" charset="0"/>
                <a:cs typeface="Arial" charset="0"/>
              </a:rPr>
              <a:t> Dorian Identity Provider Accounts</a:t>
            </a:r>
          </a:p>
          <a:p>
            <a:pPr lvl="1" eaLnBrk="1" hangingPunct="1">
              <a:buClr>
                <a:srgbClr val="2D2D8A"/>
              </a:buClr>
            </a:pPr>
            <a:r>
              <a:rPr lang="en-US" sz="1600" b="1" dirty="0" smtClean="0">
                <a:solidFill>
                  <a:srgbClr val="222268"/>
                </a:solidFill>
                <a:ea typeface="Arial" charset="0"/>
                <a:cs typeface="Arial" charset="0"/>
              </a:rPr>
              <a:t>User Information </a:t>
            </a:r>
            <a:r>
              <a:rPr lang="en-US" sz="1600" dirty="0" smtClean="0">
                <a:ea typeface="Arial" charset="0"/>
                <a:cs typeface="Arial" charset="0"/>
              </a:rPr>
              <a:t>– Attributes describing the identity of the user.</a:t>
            </a:r>
          </a:p>
          <a:p>
            <a:pPr lvl="1" eaLnBrk="1" hangingPunct="1">
              <a:buClr>
                <a:srgbClr val="2D2D8A"/>
              </a:buClr>
            </a:pPr>
            <a:r>
              <a:rPr lang="en-US" sz="1600" b="1" dirty="0" smtClean="0">
                <a:solidFill>
                  <a:srgbClr val="222268"/>
                </a:solidFill>
                <a:ea typeface="Arial" charset="0"/>
                <a:cs typeface="Arial" charset="0"/>
              </a:rPr>
              <a:t>Account Information</a:t>
            </a:r>
            <a:r>
              <a:rPr lang="en-US" sz="1600" dirty="0" smtClean="0">
                <a:ea typeface="Arial" charset="0"/>
                <a:cs typeface="Arial" charset="0"/>
              </a:rPr>
              <a:t>– </a:t>
            </a:r>
            <a:r>
              <a:rPr lang="en-US" sz="1600" dirty="0" smtClean="0"/>
              <a:t>The Account Information tab contains user's Status and Role attributes. </a:t>
            </a:r>
            <a:r>
              <a:rPr lang="en-US" sz="1600" b="1" i="1" dirty="0" smtClean="0"/>
              <a:t> </a:t>
            </a:r>
            <a:endParaRPr lang="en-US" sz="1600" dirty="0" smtClean="0">
              <a:ea typeface="Arial" charset="0"/>
              <a:cs typeface="Arial" charset="0"/>
            </a:endParaRPr>
          </a:p>
          <a:p>
            <a:pPr lvl="1" eaLnBrk="1" hangingPunct="1">
              <a:buClr>
                <a:srgbClr val="2D2D8A"/>
              </a:buClr>
            </a:pPr>
            <a:r>
              <a:rPr lang="en-US" sz="1600" b="1" dirty="0" smtClean="0">
                <a:solidFill>
                  <a:srgbClr val="222268"/>
                </a:solidFill>
                <a:ea typeface="Arial" charset="0"/>
                <a:cs typeface="Arial" charset="0"/>
              </a:rPr>
              <a:t>Password</a:t>
            </a:r>
            <a:r>
              <a:rPr lang="en-US" sz="1600" dirty="0" smtClean="0">
                <a:ea typeface="Arial" charset="0"/>
                <a:cs typeface="Arial" charset="0"/>
              </a:rPr>
              <a:t>– The user’s password and information related to its security.</a:t>
            </a:r>
          </a:p>
          <a:p>
            <a:pPr lvl="1" eaLnBrk="1" hangingPunct="1">
              <a:buClr>
                <a:srgbClr val="2D2D8A"/>
              </a:buClr>
            </a:pPr>
            <a:r>
              <a:rPr lang="en-US" sz="1600" b="1" dirty="0" smtClean="0">
                <a:solidFill>
                  <a:srgbClr val="222268"/>
                </a:solidFill>
                <a:ea typeface="Arial" charset="0"/>
                <a:cs typeface="Arial" charset="0"/>
              </a:rPr>
              <a:t>Auditing</a:t>
            </a:r>
            <a:r>
              <a:rPr lang="en-US" sz="1600" dirty="0" smtClean="0">
                <a:ea typeface="Arial" charset="0"/>
                <a:cs typeface="Arial" charset="0"/>
              </a:rPr>
              <a:t> – Auditing information for the account</a:t>
            </a:r>
          </a:p>
        </p:txBody>
      </p:sp>
      <p:pic>
        <p:nvPicPr>
          <p:cNvPr id="6" name="Picture 5"/>
          <p:cNvPicPr>
            <a:picLocks noChangeAspect="1"/>
          </p:cNvPicPr>
          <p:nvPr/>
        </p:nvPicPr>
        <p:blipFill>
          <a:blip r:embed="rId3"/>
          <a:stretch>
            <a:fillRect/>
          </a:stretch>
        </p:blipFill>
        <p:spPr>
          <a:xfrm>
            <a:off x="4654867" y="1981200"/>
            <a:ext cx="4412933" cy="3124200"/>
          </a:xfrm>
          <a:prstGeom prst="rect">
            <a:avLst/>
          </a:prstGeom>
        </p:spPr>
      </p:pic>
    </p:spTree>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a:xfrm>
            <a:off x="0" y="76200"/>
            <a:ext cx="6400800" cy="914400"/>
          </a:xfrm>
        </p:spPr>
        <p:txBody>
          <a:bodyPr/>
          <a:lstStyle/>
          <a:p>
            <a:pPr eaLnBrk="1" hangingPunct="1"/>
            <a:r>
              <a:rPr lang="en-US" dirty="0" smtClean="0">
                <a:ea typeface="Arial" charset="0"/>
                <a:cs typeface="Arial" charset="0"/>
              </a:rPr>
              <a:t>Dorian Identity Provider Account</a:t>
            </a:r>
            <a:endParaRPr lang="en-US" dirty="0">
              <a:ea typeface="Arial" charset="0"/>
              <a:cs typeface="Arial" charset="0"/>
            </a:endParaRPr>
          </a:p>
        </p:txBody>
      </p:sp>
      <p:sp>
        <p:nvSpPr>
          <p:cNvPr id="59395" name="Rectangle 3"/>
          <p:cNvSpPr>
            <a:spLocks noGrp="1" noChangeArrowheads="1"/>
          </p:cNvSpPr>
          <p:nvPr>
            <p:ph type="body" sz="half" idx="1"/>
          </p:nvPr>
        </p:nvSpPr>
        <p:spPr>
          <a:xfrm>
            <a:off x="0" y="1371600"/>
            <a:ext cx="4419600" cy="4953000"/>
          </a:xfrm>
        </p:spPr>
        <p:txBody>
          <a:bodyPr/>
          <a:lstStyle/>
          <a:p>
            <a:pPr marL="0" indent="0" eaLnBrk="1" hangingPunct="1">
              <a:buClr>
                <a:srgbClr val="2D2D8A"/>
              </a:buClr>
            </a:pPr>
            <a:r>
              <a:rPr lang="en-US" sz="1800" dirty="0" smtClean="0">
                <a:ea typeface="Arial" charset="0"/>
                <a:cs typeface="Arial" charset="0"/>
              </a:rPr>
              <a:t> User Information – </a:t>
            </a:r>
            <a:r>
              <a:rPr lang="en-US" sz="1800" b="0" dirty="0" smtClean="0">
                <a:ea typeface="Arial" charset="0"/>
                <a:cs typeface="Arial" charset="0"/>
              </a:rPr>
              <a:t>Attributes describing the identity of the user.</a:t>
            </a:r>
            <a:endParaRPr lang="en-US" sz="1800" dirty="0" smtClean="0">
              <a:ea typeface="Arial" charset="0"/>
              <a:cs typeface="Arial" charset="0"/>
            </a:endParaRPr>
          </a:p>
        </p:txBody>
      </p:sp>
      <p:pic>
        <p:nvPicPr>
          <p:cNvPr id="6" name="Picture 5"/>
          <p:cNvPicPr>
            <a:picLocks noChangeAspect="1"/>
          </p:cNvPicPr>
          <p:nvPr/>
        </p:nvPicPr>
        <p:blipFill>
          <a:blip r:embed="rId3"/>
          <a:stretch>
            <a:fillRect/>
          </a:stretch>
        </p:blipFill>
        <p:spPr>
          <a:xfrm>
            <a:off x="4731067" y="2057400"/>
            <a:ext cx="4412933" cy="3124200"/>
          </a:xfrm>
          <a:prstGeom prst="rect">
            <a:avLst/>
          </a:prstGeom>
        </p:spPr>
      </p:pic>
      <p:pic>
        <p:nvPicPr>
          <p:cNvPr id="5" name="Picture 4" descr="Image139.png"/>
          <p:cNvPicPr>
            <a:picLocks noChangeAspect="1"/>
          </p:cNvPicPr>
          <p:nvPr/>
        </p:nvPicPr>
        <p:blipFill>
          <a:blip r:embed="rId4"/>
          <a:stretch>
            <a:fillRect/>
          </a:stretch>
        </p:blipFill>
        <p:spPr>
          <a:xfrm>
            <a:off x="21771" y="2133600"/>
            <a:ext cx="4474029" cy="2971800"/>
          </a:xfrm>
          <a:prstGeom prst="rect">
            <a:avLst/>
          </a:prstGeom>
        </p:spPr>
      </p:pic>
    </p:spTree>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a:xfrm>
            <a:off x="0" y="76200"/>
            <a:ext cx="6400800" cy="914400"/>
          </a:xfrm>
        </p:spPr>
        <p:txBody>
          <a:bodyPr/>
          <a:lstStyle/>
          <a:p>
            <a:pPr eaLnBrk="1" hangingPunct="1"/>
            <a:r>
              <a:rPr lang="en-US" dirty="0" smtClean="0">
                <a:ea typeface="Arial" charset="0"/>
                <a:cs typeface="Arial" charset="0"/>
              </a:rPr>
              <a:t>Dorian Identity Provider Account</a:t>
            </a:r>
            <a:endParaRPr lang="en-US" dirty="0">
              <a:ea typeface="Arial" charset="0"/>
              <a:cs typeface="Arial" charset="0"/>
            </a:endParaRPr>
          </a:p>
        </p:txBody>
      </p:sp>
      <p:sp>
        <p:nvSpPr>
          <p:cNvPr id="59395" name="Rectangle 3"/>
          <p:cNvSpPr>
            <a:spLocks noGrp="1" noChangeArrowheads="1"/>
          </p:cNvSpPr>
          <p:nvPr>
            <p:ph type="body" sz="half" idx="1"/>
          </p:nvPr>
        </p:nvSpPr>
        <p:spPr>
          <a:xfrm>
            <a:off x="0" y="1219200"/>
            <a:ext cx="4572000" cy="4953000"/>
          </a:xfrm>
        </p:spPr>
        <p:txBody>
          <a:bodyPr/>
          <a:lstStyle/>
          <a:p>
            <a:pPr marL="0" indent="0" eaLnBrk="1" hangingPunct="1">
              <a:buClr>
                <a:srgbClr val="2D2D8A"/>
              </a:buClr>
            </a:pPr>
            <a:r>
              <a:rPr lang="en-US" sz="1800" dirty="0" smtClean="0">
                <a:ea typeface="Arial" charset="0"/>
                <a:cs typeface="Arial" charset="0"/>
              </a:rPr>
              <a:t> Account Information – </a:t>
            </a:r>
            <a:r>
              <a:rPr lang="en-US" sz="1800" b="0" dirty="0" smtClean="0">
                <a:ea typeface="Arial" charset="0"/>
                <a:cs typeface="Arial" charset="0"/>
              </a:rPr>
              <a:t>Information describing the role and status of a users account.</a:t>
            </a:r>
          </a:p>
          <a:p>
            <a:pPr marL="0" indent="0" eaLnBrk="1" hangingPunct="1">
              <a:buClr>
                <a:srgbClr val="2D2D8A"/>
              </a:buClr>
            </a:pPr>
            <a:r>
              <a:rPr lang="en-US" b="0" dirty="0" smtClean="0">
                <a:ea typeface="Arial" charset="0"/>
                <a:cs typeface="Arial" charset="0"/>
              </a:rPr>
              <a:t> </a:t>
            </a:r>
            <a:r>
              <a:rPr lang="en-US" dirty="0" smtClean="0">
                <a:ea typeface="Arial" charset="0"/>
                <a:cs typeface="Arial" charset="0"/>
              </a:rPr>
              <a:t>User Status – </a:t>
            </a:r>
            <a:r>
              <a:rPr lang="en-US" b="0" dirty="0" smtClean="0">
                <a:ea typeface="Arial" charset="0"/>
                <a:cs typeface="Arial" charset="0"/>
              </a:rPr>
              <a:t>The current status of the users account.</a:t>
            </a:r>
            <a:endParaRPr lang="en-US" dirty="0" smtClean="0">
              <a:ea typeface="Arial" charset="0"/>
              <a:cs typeface="Arial" charset="0"/>
            </a:endParaRPr>
          </a:p>
          <a:p>
            <a:pPr marL="0" indent="0" eaLnBrk="1" hangingPunct="1">
              <a:buClr>
                <a:srgbClr val="2D2D8A"/>
              </a:buClr>
            </a:pPr>
            <a:endParaRPr lang="en-US" dirty="0" smtClean="0">
              <a:ea typeface="Arial" charset="0"/>
              <a:cs typeface="Arial" charset="0"/>
            </a:endParaRPr>
          </a:p>
          <a:p>
            <a:pPr marL="0" indent="0" eaLnBrk="1" hangingPunct="1">
              <a:buClr>
                <a:srgbClr val="2D2D8A"/>
              </a:buClr>
            </a:pPr>
            <a:endParaRPr lang="en-US" dirty="0" smtClean="0">
              <a:ea typeface="Arial" charset="0"/>
              <a:cs typeface="Arial" charset="0"/>
            </a:endParaRPr>
          </a:p>
          <a:p>
            <a:pPr marL="0" indent="0" eaLnBrk="1" hangingPunct="1">
              <a:buClr>
                <a:srgbClr val="2D2D8A"/>
              </a:buClr>
            </a:pPr>
            <a:endParaRPr lang="en-US" dirty="0" smtClean="0">
              <a:ea typeface="Arial" charset="0"/>
              <a:cs typeface="Arial" charset="0"/>
            </a:endParaRPr>
          </a:p>
          <a:p>
            <a:pPr marL="0" indent="0" eaLnBrk="1" hangingPunct="1">
              <a:buClr>
                <a:srgbClr val="2D2D8A"/>
              </a:buClr>
            </a:pPr>
            <a:endParaRPr lang="en-US" dirty="0" smtClean="0">
              <a:ea typeface="Arial" charset="0"/>
              <a:cs typeface="Arial" charset="0"/>
            </a:endParaRPr>
          </a:p>
          <a:p>
            <a:pPr marL="0" indent="0" eaLnBrk="1" hangingPunct="1">
              <a:buClr>
                <a:srgbClr val="2D2D8A"/>
              </a:buClr>
            </a:pPr>
            <a:endParaRPr lang="en-US" dirty="0" smtClean="0">
              <a:ea typeface="Arial" charset="0"/>
              <a:cs typeface="Arial" charset="0"/>
            </a:endParaRPr>
          </a:p>
          <a:p>
            <a:pPr marL="0" indent="0" eaLnBrk="1" hangingPunct="1">
              <a:buClr>
                <a:srgbClr val="2D2D8A"/>
              </a:buClr>
            </a:pPr>
            <a:endParaRPr lang="en-US" dirty="0" smtClean="0">
              <a:ea typeface="Arial" charset="0"/>
              <a:cs typeface="Arial" charset="0"/>
            </a:endParaRPr>
          </a:p>
          <a:p>
            <a:pPr marL="0" indent="0" eaLnBrk="1" hangingPunct="1">
              <a:buClr>
                <a:srgbClr val="2D2D8A"/>
              </a:buClr>
            </a:pPr>
            <a:r>
              <a:rPr lang="en-US" dirty="0" smtClean="0">
                <a:ea typeface="Arial" charset="0"/>
                <a:cs typeface="Arial" charset="0"/>
              </a:rPr>
              <a:t> User Role – </a:t>
            </a:r>
            <a:r>
              <a:rPr lang="en-US" b="0" dirty="0" smtClean="0">
                <a:ea typeface="Arial" charset="0"/>
                <a:cs typeface="Arial" charset="0"/>
              </a:rPr>
              <a:t>Whether or not the user can administer the Dorian Identity Provider</a:t>
            </a:r>
            <a:endParaRPr lang="en-US" dirty="0" smtClean="0">
              <a:ea typeface="Arial" charset="0"/>
              <a:cs typeface="Arial" charset="0"/>
            </a:endParaRPr>
          </a:p>
          <a:p>
            <a:pPr marL="0" indent="0" eaLnBrk="1" hangingPunct="1">
              <a:buClr>
                <a:srgbClr val="2D2D8A"/>
              </a:buClr>
            </a:pPr>
            <a:endParaRPr lang="en-US" sz="1800" dirty="0" smtClean="0">
              <a:ea typeface="Arial" charset="0"/>
              <a:cs typeface="Arial" charset="0"/>
            </a:endParaRPr>
          </a:p>
          <a:p>
            <a:pPr marL="0" indent="0" eaLnBrk="1" hangingPunct="1">
              <a:buClr>
                <a:srgbClr val="2D2D8A"/>
              </a:buClr>
            </a:pPr>
            <a:endParaRPr lang="en-US" sz="1800" dirty="0" smtClean="0">
              <a:ea typeface="Arial" charset="0"/>
              <a:cs typeface="Arial" charset="0"/>
            </a:endParaRPr>
          </a:p>
          <a:p>
            <a:pPr marL="0" indent="0" eaLnBrk="1" hangingPunct="1">
              <a:buClr>
                <a:srgbClr val="2D2D8A"/>
              </a:buClr>
            </a:pPr>
            <a:endParaRPr lang="en-US" sz="1800" dirty="0" smtClean="0">
              <a:ea typeface="Arial" charset="0"/>
              <a:cs typeface="Arial" charset="0"/>
            </a:endParaRPr>
          </a:p>
        </p:txBody>
      </p:sp>
      <p:pic>
        <p:nvPicPr>
          <p:cNvPr id="7" name="Picture 6"/>
          <p:cNvPicPr>
            <a:picLocks noChangeAspect="1"/>
          </p:cNvPicPr>
          <p:nvPr/>
        </p:nvPicPr>
        <p:blipFill>
          <a:blip r:embed="rId3"/>
          <a:stretch>
            <a:fillRect/>
          </a:stretch>
        </p:blipFill>
        <p:spPr>
          <a:xfrm>
            <a:off x="4572000" y="1981200"/>
            <a:ext cx="4323314" cy="3048000"/>
          </a:xfrm>
          <a:prstGeom prst="rect">
            <a:avLst/>
          </a:prstGeom>
        </p:spPr>
      </p:pic>
      <p:pic>
        <p:nvPicPr>
          <p:cNvPr id="8" name="Picture 7" descr="Image140.png"/>
          <p:cNvPicPr>
            <a:picLocks noChangeAspect="1"/>
          </p:cNvPicPr>
          <p:nvPr/>
        </p:nvPicPr>
        <p:blipFill>
          <a:blip r:embed="rId4"/>
          <a:stretch>
            <a:fillRect/>
          </a:stretch>
        </p:blipFill>
        <p:spPr>
          <a:xfrm>
            <a:off x="222507" y="2895600"/>
            <a:ext cx="4236368" cy="1600200"/>
          </a:xfrm>
          <a:prstGeom prst="rect">
            <a:avLst/>
          </a:prstGeom>
        </p:spPr>
      </p:pic>
      <p:pic>
        <p:nvPicPr>
          <p:cNvPr id="9" name="Picture 8" descr="Image141.png"/>
          <p:cNvPicPr>
            <a:picLocks noChangeAspect="1"/>
          </p:cNvPicPr>
          <p:nvPr/>
        </p:nvPicPr>
        <p:blipFill>
          <a:blip r:embed="rId5"/>
          <a:stretch>
            <a:fillRect/>
          </a:stretch>
        </p:blipFill>
        <p:spPr>
          <a:xfrm>
            <a:off x="228600" y="5410200"/>
            <a:ext cx="4267200" cy="883190"/>
          </a:xfrm>
          <a:prstGeom prst="rect">
            <a:avLst/>
          </a:prstGeom>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3139</TotalTime>
  <Words>10487</Words>
  <PresentationFormat>On-screen Show (4:3)</PresentationFormat>
  <Paragraphs>1616</Paragraphs>
  <Slides>180</Slides>
  <Notes>128</Notes>
  <HiddenSlides>0</HiddenSlides>
  <MMClips>0</MMClips>
  <ScaleCrop>false</ScaleCrop>
  <HeadingPairs>
    <vt:vector size="4" baseType="variant">
      <vt:variant>
        <vt:lpstr>Design Template</vt:lpstr>
      </vt:variant>
      <vt:variant>
        <vt:i4>1</vt:i4>
      </vt:variant>
      <vt:variant>
        <vt:lpstr>Slide Titles</vt:lpstr>
      </vt:variant>
      <vt:variant>
        <vt:i4>180</vt:i4>
      </vt:variant>
    </vt:vector>
  </HeadingPairs>
  <TitlesOfParts>
    <vt:vector size="181" baseType="lpstr">
      <vt:lpstr>Default Design</vt:lpstr>
      <vt:lpstr>GAARDS</vt:lpstr>
      <vt:lpstr>Outline</vt:lpstr>
      <vt:lpstr>Security Overview</vt:lpstr>
      <vt:lpstr>Fundamental Security Concepts</vt:lpstr>
      <vt:lpstr>Communication</vt:lpstr>
      <vt:lpstr>Authentication Overview</vt:lpstr>
      <vt:lpstr>Authentication Overview</vt:lpstr>
      <vt:lpstr>Authentication</vt:lpstr>
      <vt:lpstr>Delegation</vt:lpstr>
      <vt:lpstr>Delegation </vt:lpstr>
      <vt:lpstr>Identity Certificate vs Proxy Certificates</vt:lpstr>
      <vt:lpstr>Sample Delegation Workflow</vt:lpstr>
      <vt:lpstr>Delegation, the BIG Picture</vt:lpstr>
      <vt:lpstr>GAARDS Overview</vt:lpstr>
      <vt:lpstr>GAARDS Security Infrastructure</vt:lpstr>
      <vt:lpstr>PKI Complexities</vt:lpstr>
      <vt:lpstr>Dorian</vt:lpstr>
      <vt:lpstr>Organizational Identity Providers</vt:lpstr>
      <vt:lpstr>Authentication Service</vt:lpstr>
      <vt:lpstr>How do we know which CAs to Trust?</vt:lpstr>
      <vt:lpstr>Grid Trust Service (GTS)</vt:lpstr>
      <vt:lpstr>Authorization</vt:lpstr>
      <vt:lpstr>Credential Delegation Service (CDS)</vt:lpstr>
      <vt:lpstr>Web Single Sign On (WebSSO)</vt:lpstr>
      <vt:lpstr>GAARDS Admin UI</vt:lpstr>
      <vt:lpstr>GAARDS In Action</vt:lpstr>
      <vt:lpstr>GAARDS In Action</vt:lpstr>
      <vt:lpstr>GAARDS In Action</vt:lpstr>
      <vt:lpstr>GAARDS In Action</vt:lpstr>
      <vt:lpstr>GAARDS In Action</vt:lpstr>
      <vt:lpstr>GAARDS In Action</vt:lpstr>
      <vt:lpstr>GAARDS In Action</vt:lpstr>
      <vt:lpstr>GAARDS Security Infrastructure</vt:lpstr>
      <vt:lpstr>Authentication Service</vt:lpstr>
      <vt:lpstr>Organizational Identity Providers</vt:lpstr>
      <vt:lpstr>Authentication Service</vt:lpstr>
      <vt:lpstr>Web Service Interface</vt:lpstr>
      <vt:lpstr>Authentication Profiles</vt:lpstr>
      <vt:lpstr>Authentication Profiles</vt:lpstr>
      <vt:lpstr>Authentication Service Architecture</vt:lpstr>
      <vt:lpstr>Authentication Service Architecture</vt:lpstr>
      <vt:lpstr>Implementation Approaches</vt:lpstr>
      <vt:lpstr>Approach 1 Implement the Authentication Provider</vt:lpstr>
      <vt:lpstr>Approach 2 LDAP Based Identity Providers</vt:lpstr>
      <vt:lpstr>Approach 3 Implement the Subject Provider</vt:lpstr>
      <vt:lpstr>Web Service Interface</vt:lpstr>
      <vt:lpstr>Dorian</vt:lpstr>
      <vt:lpstr>  Identity Management and Federation</vt:lpstr>
      <vt:lpstr>Identity Management and Federation</vt:lpstr>
      <vt:lpstr>Grid Account Management is Difficult</vt:lpstr>
      <vt:lpstr>Dorian</vt:lpstr>
      <vt:lpstr>Dorian</vt:lpstr>
      <vt:lpstr>Credential Creation Workflow</vt:lpstr>
      <vt:lpstr>Credential Creation Workflow</vt:lpstr>
      <vt:lpstr>Credential Creation Workflow</vt:lpstr>
      <vt:lpstr>Credential Creation Workflow</vt:lpstr>
      <vt:lpstr>Credential Creation Workflow</vt:lpstr>
      <vt:lpstr>Credential Creation Workflow</vt:lpstr>
      <vt:lpstr>Credential Creation Workflow</vt:lpstr>
      <vt:lpstr>Credential Creation Workflow</vt:lpstr>
      <vt:lpstr>Credential Creation Workflow</vt:lpstr>
      <vt:lpstr>Credential Creation Workflow</vt:lpstr>
      <vt:lpstr>Credential Creation Workflow</vt:lpstr>
      <vt:lpstr>Credential Creation Workflow</vt:lpstr>
      <vt:lpstr>Dorian Architecture</vt:lpstr>
      <vt:lpstr>Slide 66</vt:lpstr>
      <vt:lpstr>Administrating Grid User Accounts</vt:lpstr>
      <vt:lpstr>Grid User Account</vt:lpstr>
      <vt:lpstr>Grid User Account</vt:lpstr>
      <vt:lpstr>Grid User Account</vt:lpstr>
      <vt:lpstr>Grid User Account</vt:lpstr>
      <vt:lpstr>Grid User Account</vt:lpstr>
      <vt:lpstr>Grid User Account</vt:lpstr>
      <vt:lpstr>Grid User Account</vt:lpstr>
      <vt:lpstr>Grid User Account Creation</vt:lpstr>
      <vt:lpstr>Host Certificates</vt:lpstr>
      <vt:lpstr>Host Certificates</vt:lpstr>
      <vt:lpstr>Host Certificates</vt:lpstr>
      <vt:lpstr>Administering Host Certificates</vt:lpstr>
      <vt:lpstr>Administering Host Certificates</vt:lpstr>
      <vt:lpstr>Administering Host Certificates</vt:lpstr>
      <vt:lpstr>Trusted Identity Providers</vt:lpstr>
      <vt:lpstr>Trusted Identity Providers</vt:lpstr>
      <vt:lpstr>Trusted Identity Provider</vt:lpstr>
      <vt:lpstr>Trusted Identity Provider</vt:lpstr>
      <vt:lpstr>Trusted Identity Provider</vt:lpstr>
      <vt:lpstr>Trusted Identity Provider Metadata</vt:lpstr>
      <vt:lpstr>Authentication Service/Dorian Metadata</vt:lpstr>
      <vt:lpstr>Authentication Service/Dorian Metadata</vt:lpstr>
      <vt:lpstr>Authentication Service/Dorian Metadata</vt:lpstr>
      <vt:lpstr>Dorian Administrators</vt:lpstr>
      <vt:lpstr>Federation Auditing</vt:lpstr>
      <vt:lpstr>Slide 93</vt:lpstr>
      <vt:lpstr>Dorian Identity Provider</vt:lpstr>
      <vt:lpstr>Registration</vt:lpstr>
      <vt:lpstr>Administrating User Accounts</vt:lpstr>
      <vt:lpstr>Dorian Identity Provider Account</vt:lpstr>
      <vt:lpstr>Dorian Identity Provider Account</vt:lpstr>
      <vt:lpstr>Dorian Identity Provider Account</vt:lpstr>
      <vt:lpstr>Dorian Identity Provider Account</vt:lpstr>
      <vt:lpstr>Dorian Identity Provider Account</vt:lpstr>
      <vt:lpstr>Dorian Identity Provider Auditing</vt:lpstr>
      <vt:lpstr>Grid Trust Service (GTS)</vt:lpstr>
      <vt:lpstr>How do we know which CAs to Trust?</vt:lpstr>
      <vt:lpstr>Motivations</vt:lpstr>
      <vt:lpstr>Certificate Validation Profiles</vt:lpstr>
      <vt:lpstr>Certificate Validation Profiles</vt:lpstr>
      <vt:lpstr>Certificate Validation Profiles</vt:lpstr>
      <vt:lpstr>Certificate Validation Profile Support</vt:lpstr>
      <vt:lpstr>Grid Trust Service Approach</vt:lpstr>
      <vt:lpstr>Grid Trust Service (GTS)</vt:lpstr>
      <vt:lpstr>Levels of Assurance</vt:lpstr>
      <vt:lpstr>Administrating Certificate Authorities</vt:lpstr>
      <vt:lpstr>Trusted Certificate Authority</vt:lpstr>
      <vt:lpstr>Trusted Certificate Authority</vt:lpstr>
      <vt:lpstr>Trusted Certificate Authority</vt:lpstr>
      <vt:lpstr>Trusted Certificate Authority</vt:lpstr>
      <vt:lpstr>Querying for Trusted Authorities</vt:lpstr>
      <vt:lpstr>SyncGTS</vt:lpstr>
      <vt:lpstr>Federated Trust Fabric</vt:lpstr>
      <vt:lpstr>Federated Trust Fabric</vt:lpstr>
      <vt:lpstr>GTS Administrators</vt:lpstr>
      <vt:lpstr>Grid Grouper</vt:lpstr>
      <vt:lpstr>Grid Grouper</vt:lpstr>
      <vt:lpstr>Grid Grouper</vt:lpstr>
      <vt:lpstr>Stems</vt:lpstr>
      <vt:lpstr>Stems</vt:lpstr>
      <vt:lpstr>Stems</vt:lpstr>
      <vt:lpstr>Stems</vt:lpstr>
      <vt:lpstr>Groups</vt:lpstr>
      <vt:lpstr>Group Memberships</vt:lpstr>
      <vt:lpstr>Group Members</vt:lpstr>
      <vt:lpstr>Group Privileges</vt:lpstr>
      <vt:lpstr>Introduce</vt:lpstr>
      <vt:lpstr>Credential Delegation Service</vt:lpstr>
      <vt:lpstr>Delegation</vt:lpstr>
      <vt:lpstr>Delegation </vt:lpstr>
      <vt:lpstr>Identity Certificate vs Proxy Certificates</vt:lpstr>
      <vt:lpstr>Delegation, the BIG Picture</vt:lpstr>
      <vt:lpstr>Credential Delegation Service (CDS)</vt:lpstr>
      <vt:lpstr>Delegating a Credential</vt:lpstr>
      <vt:lpstr>Delegation Policy</vt:lpstr>
      <vt:lpstr>Delegating a Credential</vt:lpstr>
      <vt:lpstr>Delegating a Credential</vt:lpstr>
      <vt:lpstr>Delegating a Credential</vt:lpstr>
      <vt:lpstr>Delegating a Credential</vt:lpstr>
      <vt:lpstr>Delegating a Credential</vt:lpstr>
      <vt:lpstr>Obtaining a Delegated Credential</vt:lpstr>
      <vt:lpstr>Obtaining a Delegated Credential</vt:lpstr>
      <vt:lpstr>Obtaining a Delegated Credential</vt:lpstr>
      <vt:lpstr>Obtaining a Delegated Credential</vt:lpstr>
      <vt:lpstr>Obtaining a Delegated Credential</vt:lpstr>
      <vt:lpstr>Obtaining a Delegated Credential</vt:lpstr>
      <vt:lpstr>Administrating Delegated Credentials</vt:lpstr>
      <vt:lpstr>Administrating Delegated Credentials</vt:lpstr>
      <vt:lpstr>Administrating Delegated Credentials</vt:lpstr>
      <vt:lpstr>Monitoring Delegated Credentials</vt:lpstr>
      <vt:lpstr>Administering the CDS</vt:lpstr>
      <vt:lpstr>Security Deployment</vt:lpstr>
      <vt:lpstr>Security</vt:lpstr>
      <vt:lpstr>Authentication</vt:lpstr>
      <vt:lpstr>Authentication</vt:lpstr>
      <vt:lpstr>Grid Authentication</vt:lpstr>
      <vt:lpstr>Grid Authentication</vt:lpstr>
      <vt:lpstr>Summary of Authentication Challenges</vt:lpstr>
      <vt:lpstr>Grid Account Provisioning</vt:lpstr>
      <vt:lpstr>Summary of Authentication Challenges</vt:lpstr>
      <vt:lpstr>Authentication: Levels of Assurance</vt:lpstr>
      <vt:lpstr>Summary of Authentication Challenges</vt:lpstr>
      <vt:lpstr>Grid Trust Fabric</vt:lpstr>
      <vt:lpstr>Summary of Authentication Challenges</vt:lpstr>
      <vt:lpstr>Authorization</vt:lpstr>
      <vt:lpstr>Authorization</vt:lpstr>
      <vt:lpstr>Security – Big Picture</vt:lpstr>
      <vt:lpstr>Additional Information</vt:lpstr>
      <vt:lpstr>Community Training Grid</vt:lpstr>
      <vt:lpstr>Community Projects</vt:lpstr>
      <vt:lpstr>caGrid Knowledge Center</vt:lpstr>
      <vt:lpstr>Community Website</vt:lpstr>
      <vt:lpstr>Questions</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 Goes Here</dc:title>
  <cp:lastModifiedBy>Stephen Langella</cp:lastModifiedBy>
  <cp:revision>320</cp:revision>
  <dcterms:created xsi:type="dcterms:W3CDTF">2009-06-22T14:51:47Z</dcterms:created>
  <dcterms:modified xsi:type="dcterms:W3CDTF">2009-06-22T15:01:08Z</dcterms:modified>
</cp:coreProperties>
</file>